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E1"/>
    <a:srgbClr val="D2ABAD"/>
    <a:srgbClr val="4372C5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7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1056" y="16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BFE5F-593D-B813-E528-26B0E1ECDF0A}"/>
              </a:ext>
            </a:extLst>
          </p:cNvPr>
          <p:cNvSpPr/>
          <p:nvPr/>
        </p:nvSpPr>
        <p:spPr>
          <a:xfrm>
            <a:off x="-12700" y="-748"/>
            <a:ext cx="2409825" cy="3465830"/>
          </a:xfrm>
          <a:prstGeom prst="rect">
            <a:avLst/>
          </a:prstGeom>
          <a:solidFill>
            <a:srgbClr val="D2A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14B6E-193A-4548-A2E0-83DF3D0A027F}"/>
              </a:ext>
            </a:extLst>
          </p:cNvPr>
          <p:cNvSpPr/>
          <p:nvPr/>
        </p:nvSpPr>
        <p:spPr>
          <a:xfrm>
            <a:off x="-12700" y="3465082"/>
            <a:ext cx="2409825" cy="6453992"/>
          </a:xfrm>
          <a:prstGeom prst="rect">
            <a:avLst/>
          </a:prstGeom>
          <a:solidFill>
            <a:srgbClr val="E9D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C41BEF0-D743-F9A5-70A8-8817BEFFAA64}"/>
              </a:ext>
            </a:extLst>
          </p:cNvPr>
          <p:cNvCxnSpPr>
            <a:cxnSpLocks/>
          </p:cNvCxnSpPr>
          <p:nvPr/>
        </p:nvCxnSpPr>
        <p:spPr>
          <a:xfrm>
            <a:off x="2392045" y="19050"/>
            <a:ext cx="0" cy="9880974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 de texte 48">
            <a:extLst>
              <a:ext uri="{FF2B5EF4-FFF2-40B4-BE49-F238E27FC236}">
                <a16:creationId xmlns:a16="http://schemas.microsoft.com/office/drawing/2014/main" id="{24F25D10-0C81-DF8D-19F3-CB126CD1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59896"/>
            <a:ext cx="35734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Edmond </a:t>
            </a: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ENFANCE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12">
            <a:extLst>
              <a:ext uri="{FF2B5EF4-FFF2-40B4-BE49-F238E27FC236}">
                <a16:creationId xmlns:a16="http://schemas.microsoft.com/office/drawing/2014/main" id="{397B754D-9C9A-BF26-88CB-17AC04CA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534758"/>
            <a:ext cx="42534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AESH expérimenté avec 15 ans d'expérience - Spécialiste de l'accompagnement d'élèves en situation de handicap divers</a:t>
            </a:r>
            <a:endParaRPr lang="fr-F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35">
            <a:extLst>
              <a:ext uri="{FF2B5EF4-FFF2-40B4-BE49-F238E27FC236}">
                <a16:creationId xmlns:a16="http://schemas.microsoft.com/office/drawing/2014/main" id="{DD6F1F30-2E1F-F43B-73A0-7EA30D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68" y="1674313"/>
            <a:ext cx="4088431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 de mes 15 années d'expérience en tant qu'AESH, j'ai développé une expertise solide dans l'accompagnement d'élèves présentant divers types de handicaps. Passionné par l'éducation inclusive, je suis prêt à rejoindre une équipe éducative engagée pour continuer à contribuer au bien-être et à la réussite des élèves en situation de handicap.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33">
            <a:extLst>
              <a:ext uri="{FF2B5EF4-FFF2-40B4-BE49-F238E27FC236}">
                <a16:creationId xmlns:a16="http://schemas.microsoft.com/office/drawing/2014/main" id="{D2FEC32A-0041-8AEA-EBC5-FBD3EF90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1251929"/>
            <a:ext cx="3175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Zone de texte 29">
            <a:extLst>
              <a:ext uri="{FF2B5EF4-FFF2-40B4-BE49-F238E27FC236}">
                <a16:creationId xmlns:a16="http://schemas.microsoft.com/office/drawing/2014/main" id="{6D932C7E-A148-7449-7B69-48BEF39C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705" y="2645680"/>
            <a:ext cx="317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29268B1-8236-AD19-8EC6-6EF28E3003A0}"/>
              </a:ext>
            </a:extLst>
          </p:cNvPr>
          <p:cNvCxnSpPr>
            <a:cxnSpLocks/>
          </p:cNvCxnSpPr>
          <p:nvPr/>
        </p:nvCxnSpPr>
        <p:spPr>
          <a:xfrm>
            <a:off x="2595813" y="1613634"/>
            <a:ext cx="40167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E0CA437-5C29-841A-EFE0-92CB56394FF2}"/>
              </a:ext>
            </a:extLst>
          </p:cNvPr>
          <p:cNvCxnSpPr>
            <a:cxnSpLocks/>
          </p:cNvCxnSpPr>
          <p:nvPr/>
        </p:nvCxnSpPr>
        <p:spPr>
          <a:xfrm>
            <a:off x="2676111" y="2983818"/>
            <a:ext cx="40033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 de texte 21">
            <a:extLst>
              <a:ext uri="{FF2B5EF4-FFF2-40B4-BE49-F238E27FC236}">
                <a16:creationId xmlns:a16="http://schemas.microsoft.com/office/drawing/2014/main" id="{23511251-E14A-40C8-3C33-635D7ACF8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42" y="3102170"/>
            <a:ext cx="4120373" cy="279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2008-2023 : AESH en école élémentaire - École des Tournesols, Lille</a:t>
            </a:r>
          </a:p>
          <a:p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Accompagnement d'élèves présentant des troubles du spectre autistique, troubles moteurs et troubles cognitifs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Mise en place d'adaptations pédagogiques et de supports individualisés en collaboration avec les enseignants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Participation aux réunions de suivi et d'évaluation des plans d'accompagnement personnalisés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fr-F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2005-2008 : AESH en collège - Collège Victor Hugo, Paris</a:t>
            </a:r>
          </a:p>
          <a:p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Soutien à des élèves en situation de handicap, notamment ceux présentant des troubles </a:t>
            </a:r>
            <a:r>
              <a:rPr lang="fr-FR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dys</a:t>
            </a: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des troubles du spectre autistique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Collaboration avec l'équipe éducative pour la mise en place de stratégies d'apprentissage adaptées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Organisation d'ateliers de soutien scolaire en groupe et en individuel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8">
            <a:extLst>
              <a:ext uri="{FF2B5EF4-FFF2-40B4-BE49-F238E27FC236}">
                <a16:creationId xmlns:a16="http://schemas.microsoft.com/office/drawing/2014/main" id="{D0EDD793-5D1B-9715-6983-4C5D7A971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803" y="5777477"/>
            <a:ext cx="317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Formations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A6E7A2D4-5098-D9C4-21CD-408846C4F6EF}"/>
              </a:ext>
            </a:extLst>
          </p:cNvPr>
          <p:cNvCxnSpPr>
            <a:cxnSpLocks/>
          </p:cNvCxnSpPr>
          <p:nvPr/>
        </p:nvCxnSpPr>
        <p:spPr>
          <a:xfrm>
            <a:off x="2692750" y="6107668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 de texte 11">
            <a:extLst>
              <a:ext uri="{FF2B5EF4-FFF2-40B4-BE49-F238E27FC236}">
                <a16:creationId xmlns:a16="http://schemas.microsoft.com/office/drawing/2014/main" id="{2FF78FB8-85AE-F164-F97C-942EDD8D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42" y="6236404"/>
            <a:ext cx="4047957" cy="8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2003-2005 : Diplôme d'État d'Accompagnant Éducatif et Social (DEAES)</a:t>
            </a:r>
            <a:br>
              <a:rPr lang="fr-F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Spécialité Accompagnement de la vie scolaire - Institut de Formation et de Recherche en Éducation, Paris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E0EC43BA-C099-9BC2-8380-9CB327A7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1" y="2069587"/>
            <a:ext cx="19335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+336 01 02 03 04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Marseille, France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/votre-profil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3" name="Gráfico 15" descr="Marcador">
            <a:extLst>
              <a:ext uri="{FF2B5EF4-FFF2-40B4-BE49-F238E27FC236}">
                <a16:creationId xmlns:a16="http://schemas.microsoft.com/office/drawing/2014/main" id="{47C552E7-4EEB-88F3-8EC1-60CB5EB4DF48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156" y="2613092"/>
            <a:ext cx="219710" cy="219710"/>
          </a:xfrm>
          <a:prstGeom prst="rect">
            <a:avLst/>
          </a:prstGeom>
        </p:spPr>
      </p:pic>
      <p:pic>
        <p:nvPicPr>
          <p:cNvPr id="1041" name="Image 54">
            <a:extLst>
              <a:ext uri="{FF2B5EF4-FFF2-40B4-BE49-F238E27FC236}">
                <a16:creationId xmlns:a16="http://schemas.microsoft.com/office/drawing/2014/main" id="{047E79A4-3F80-592C-D4B8-0B38F46C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0" y="2105819"/>
            <a:ext cx="201613" cy="201613"/>
          </a:xfrm>
          <a:prstGeom prst="rect">
            <a:avLst/>
          </a:prstGeom>
          <a:noFill/>
        </p:spPr>
      </p:pic>
      <p:pic>
        <p:nvPicPr>
          <p:cNvPr id="1040" name="Image 53">
            <a:extLst>
              <a:ext uri="{FF2B5EF4-FFF2-40B4-BE49-F238E27FC236}">
                <a16:creationId xmlns:a16="http://schemas.microsoft.com/office/drawing/2014/main" id="{5971763B-D48A-EE6A-A59E-C08213FF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" y="2411731"/>
            <a:ext cx="171451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age 51">
            <a:extLst>
              <a:ext uri="{FF2B5EF4-FFF2-40B4-BE49-F238E27FC236}">
                <a16:creationId xmlns:a16="http://schemas.microsoft.com/office/drawing/2014/main" id="{48F689F9-F2D0-D9AD-BB63-9ED9A6CC8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2910998"/>
            <a:ext cx="169863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 de texte 45">
            <a:extLst>
              <a:ext uri="{FF2B5EF4-FFF2-40B4-BE49-F238E27FC236}">
                <a16:creationId xmlns:a16="http://schemas.microsoft.com/office/drawing/2014/main" id="{F083A069-1509-F772-B736-0DC78F5C6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" y="3739673"/>
            <a:ext cx="2025651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Zone de texte 42">
            <a:extLst>
              <a:ext uri="{FF2B5EF4-FFF2-40B4-BE49-F238E27FC236}">
                <a16:creationId xmlns:a16="http://schemas.microsoft.com/office/drawing/2014/main" id="{6180EC1F-D989-E2DA-5BE9-B2DE41603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60" y="4152900"/>
            <a:ext cx="2095500" cy="264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Empathie et sens de l'écoute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Patience et persévérance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Adaptabilité et flexibilité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Capacité à travailler en équipe et à collaborer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Sens des responsabilités et engagement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Discrétion et respect de la confidentialité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Créativité et initiative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Zone de texte 1">
            <a:extLst>
              <a:ext uri="{FF2B5EF4-FFF2-40B4-BE49-F238E27FC236}">
                <a16:creationId xmlns:a16="http://schemas.microsoft.com/office/drawing/2014/main" id="{A061B1A8-38DA-C2D2-72C3-84EF959B8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04" y="5963669"/>
            <a:ext cx="2060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D13A504A-1A98-AE6B-171B-9BD56DDB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21" y="6289705"/>
            <a:ext cx="2095501" cy="136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Bénévolat auprès d'associations pour l'inclusion des personnes en situation de handicap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Randonnées et activités de plein air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Lecture et littérature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Zone de texte 38">
            <a:extLst>
              <a:ext uri="{FF2B5EF4-FFF2-40B4-BE49-F238E27FC236}">
                <a16:creationId xmlns:a16="http://schemas.microsoft.com/office/drawing/2014/main" id="{444A2DC7-EF6B-15C8-72E0-158574367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21" y="7686906"/>
            <a:ext cx="1990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Zone de texte 37">
            <a:extLst>
              <a:ext uri="{FF2B5EF4-FFF2-40B4-BE49-F238E27FC236}">
                <a16:creationId xmlns:a16="http://schemas.microsoft.com/office/drawing/2014/main" id="{E6619FBD-2846-376D-A157-86E34B248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60" y="8047418"/>
            <a:ext cx="210978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Français : langue maternelle</a:t>
            </a:r>
            <a:endParaRPr lang="fr-FR" altLang="fr-FR" sz="12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Anglais : courant (TOEFL score: 110/120)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id="{5EC7B20D-5C11-3A93-B7C6-86150736F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" name="Rectangle 53">
            <a:extLst>
              <a:ext uri="{FF2B5EF4-FFF2-40B4-BE49-F238E27FC236}">
                <a16:creationId xmlns:a16="http://schemas.microsoft.com/office/drawing/2014/main" id="{EABEB5F0-C27C-FC7C-EB5F-50D119EB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4">
            <a:extLst>
              <a:ext uri="{FF2B5EF4-FFF2-40B4-BE49-F238E27FC236}">
                <a16:creationId xmlns:a16="http://schemas.microsoft.com/office/drawing/2014/main" id="{65C59C59-CF3E-5709-C4C6-CAC20C55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 4" descr="Une image contenant mur, personne, homme, intérieur&#10;&#10;Description générée automatiquement">
            <a:extLst>
              <a:ext uri="{FF2B5EF4-FFF2-40B4-BE49-F238E27FC236}">
                <a16:creationId xmlns:a16="http://schemas.microsoft.com/office/drawing/2014/main" id="{ADD2A5A0-A1AB-5226-F8CB-0F476532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2" y="134544"/>
            <a:ext cx="1685925" cy="1797050"/>
          </a:xfrm>
          <a:prstGeom prst="ellipse">
            <a:avLst/>
          </a:prstGeom>
          <a:ln w="22225">
            <a:solidFill>
              <a:schemeClr val="bg1"/>
            </a:solidFill>
          </a:ln>
        </p:spPr>
      </p:pic>
      <p:sp>
        <p:nvSpPr>
          <p:cNvPr id="7" name="Zone de texte 17">
            <a:extLst>
              <a:ext uri="{FF2B5EF4-FFF2-40B4-BE49-F238E27FC236}">
                <a16:creationId xmlns:a16="http://schemas.microsoft.com/office/drawing/2014/main" id="{EDDB5601-72CE-6F2D-93A5-AA4A11893C7E}"/>
              </a:ext>
            </a:extLst>
          </p:cNvPr>
          <p:cNvSpPr txBox="1"/>
          <p:nvPr/>
        </p:nvSpPr>
        <p:spPr>
          <a:xfrm>
            <a:off x="2597762" y="7030149"/>
            <a:ext cx="2025650" cy="3346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CDB44E94-07E0-F3F1-5FEB-72CF843F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376" y="7454877"/>
            <a:ext cx="4047956" cy="136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approfondie des différents types de handicaps et de leurs spécificités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Maîtrise des techniques d'accompagnement individualisé et des adaptations pédagogiques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Expérience dans l'élaboration et le suivi de plans d'accompagnement personnalisés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Collaboration et communication efficace avec les enseignants et les équipes éducatives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des dispositifs et des ressources disponibles pour l'inclusion scolaire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Aptitude à utiliser des outils et des technologies adaptées pour faciliter l'apprentissage des élèves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des réglementations et des procédures liées à l'accompagnement des élèves en situation de handicap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A957C10-B2EC-D441-1C2F-C6C1519B0773}"/>
              </a:ext>
            </a:extLst>
          </p:cNvPr>
          <p:cNvCxnSpPr>
            <a:cxnSpLocks/>
          </p:cNvCxnSpPr>
          <p:nvPr/>
        </p:nvCxnSpPr>
        <p:spPr>
          <a:xfrm>
            <a:off x="2651780" y="7357808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674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26</cp:revision>
  <cp:lastPrinted>2022-05-25T13:38:42Z</cp:lastPrinted>
  <dcterms:created xsi:type="dcterms:W3CDTF">2022-05-25T13:38:28Z</dcterms:created>
  <dcterms:modified xsi:type="dcterms:W3CDTF">2023-04-23T22:05:04Z</dcterms:modified>
</cp:coreProperties>
</file>