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1"/>
  </p:sldMasterIdLst>
  <p:sldIdLst>
    <p:sldId id="263" r:id="rId2"/>
    <p:sldId id="259" r:id="rId3"/>
  </p:sldIdLst>
  <p:sldSz cx="6858000" cy="9906000" type="A4"/>
  <p:notesSz cx="6858000" cy="9144000"/>
  <p:embeddedFontLst>
    <p:embeddedFont>
      <p:font typeface="Arial Black" panose="020B0604020202020204" pitchFamily="34" charset="0"/>
      <p:bold r:id="rId4"/>
    </p:embeddedFont>
    <p:embeddedFont>
      <p:font typeface="Calibri" panose="020F0502020204030204" pitchFamily="34" charset="0"/>
      <p:regular r:id="rId5"/>
      <p:bold r:id="rId6"/>
      <p:italic r:id="rId7"/>
      <p:boldItalic r:id="rId8"/>
    </p:embeddedFont>
    <p:embeddedFont>
      <p:font typeface="Calibri Light" panose="020F0302020204030204" pitchFamily="34" charset="0"/>
      <p:regular r:id="rId9"/>
      <p:italic r:id="rId1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3143" userDrawn="1">
          <p15:clr>
            <a:srgbClr val="A4A3A4"/>
          </p15:clr>
        </p15:guide>
        <p15:guide id="3" pos="164" userDrawn="1">
          <p15:clr>
            <a:srgbClr val="A4A3A4"/>
          </p15:clr>
        </p15:guide>
        <p15:guide id="4" orient="horz" pos="6046" userDrawn="1">
          <p15:clr>
            <a:srgbClr val="A4A3A4"/>
          </p15:clr>
        </p15:guide>
        <p15:guide id="5" pos="4110" userDrawn="1">
          <p15:clr>
            <a:srgbClr val="A4A3A4"/>
          </p15:clr>
        </p15:guide>
        <p15:guide id="6" pos="2160" userDrawn="1">
          <p15:clr>
            <a:srgbClr val="A4A3A4"/>
          </p15:clr>
        </p15:guide>
        <p15:guide id="7" orient="horz" pos="12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FED4A4"/>
    <a:srgbClr val="32ABDA"/>
    <a:srgbClr val="FDEBEC"/>
    <a:srgbClr val="2F3B7D"/>
    <a:srgbClr val="FFD966"/>
    <a:srgbClr val="9F7955"/>
    <a:srgbClr val="00B0F0"/>
    <a:srgbClr val="355CB2"/>
    <a:srgbClr val="2323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83" autoAdjust="0"/>
    <p:restoredTop sz="95597" autoAdjust="0"/>
  </p:normalViewPr>
  <p:slideViewPr>
    <p:cSldViewPr snapToGrid="0" snapToObjects="1">
      <p:cViewPr varScale="1">
        <p:scale>
          <a:sx n="155" d="100"/>
          <a:sy n="155" d="100"/>
        </p:scale>
        <p:origin x="3200" y="208"/>
      </p:cViewPr>
      <p:guideLst>
        <p:guide orient="horz" pos="3143"/>
        <p:guide pos="164"/>
        <p:guide orient="horz" pos="6046"/>
        <p:guide pos="4110"/>
        <p:guide pos="2160"/>
        <p:guide orient="horz" pos="126"/>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font" Target="fonts/font4.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presProps" Target="presProps.xml"/><Relationship Id="rId5" Type="http://schemas.openxmlformats.org/officeDocument/2006/relationships/font" Target="fonts/font2.fntdata"/><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249611CC-7445-5145-852D-B0038F480269}" type="datetimeFigureOut">
              <a:rPr lang="fr-FR" smtClean="0"/>
              <a:t>22/05/2023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1036613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49611CC-7445-5145-852D-B0038F480269}" type="datetimeFigureOut">
              <a:rPr lang="fr-FR" smtClean="0"/>
              <a:t>22/05/2023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1680344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49611CC-7445-5145-852D-B0038F480269}" type="datetimeFigureOut">
              <a:rPr lang="fr-FR" smtClean="0"/>
              <a:t>22/05/2023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3117058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49611CC-7445-5145-852D-B0038F480269}" type="datetimeFigureOut">
              <a:rPr lang="fr-FR" smtClean="0"/>
              <a:t>22/05/2023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2715011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fr-FR"/>
              <a:t>Modifiez le style du titre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249611CC-7445-5145-852D-B0038F480269}" type="datetimeFigureOut">
              <a:rPr lang="fr-FR" smtClean="0"/>
              <a:t>22/05/2023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2104265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249611CC-7445-5145-852D-B0038F480269}" type="datetimeFigureOut">
              <a:rPr lang="fr-FR" smtClean="0"/>
              <a:t>22/05/2023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1064772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fr-FR"/>
              <a:t>Modifiez le style du titre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472381" y="3618442"/>
            <a:ext cx="2901255"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3471863" y="3618442"/>
            <a:ext cx="2915543"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249611CC-7445-5145-852D-B0038F480269}" type="datetimeFigureOut">
              <a:rPr lang="fr-FR" smtClean="0"/>
              <a:t>22/05/2023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2607602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249611CC-7445-5145-852D-B0038F480269}" type="datetimeFigureOut">
              <a:rPr lang="fr-FR" smtClean="0"/>
              <a:t>22/05/2023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2297585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9611CC-7445-5145-852D-B0038F480269}" type="datetimeFigureOut">
              <a:rPr lang="fr-FR" smtClean="0"/>
              <a:t>22/05/2023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647353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49611CC-7445-5145-852D-B0038F480269}" type="datetimeFigureOut">
              <a:rPr lang="fr-FR" smtClean="0"/>
              <a:t>22/05/2023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2863469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49611CC-7445-5145-852D-B0038F480269}" type="datetimeFigureOut">
              <a:rPr lang="fr-FR" smtClean="0"/>
              <a:t>22/05/2023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3412341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249611CC-7445-5145-852D-B0038F480269}" type="datetimeFigureOut">
              <a:rPr lang="fr-FR" smtClean="0"/>
              <a:t>22/05/2023</a:t>
            </a:fld>
            <a:endParaRPr lang="fr-F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F47619D5-86AC-E041-92CF-3E3920E39222}" type="slidenum">
              <a:rPr lang="fr-FR" smtClean="0"/>
              <a:t>‹N°›</a:t>
            </a:fld>
            <a:endParaRPr lang="fr-FR"/>
          </a:p>
        </p:txBody>
      </p:sp>
    </p:spTree>
    <p:extLst>
      <p:ext uri="{BB962C8B-B14F-4D97-AF65-F5344CB8AC3E}">
        <p14:creationId xmlns:p14="http://schemas.microsoft.com/office/powerpoint/2010/main" val="35846131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www.creeruncv.com/lettre-de-motivation/?utm_source=Document&amp;utm_medium=Link&amp;utm_campaign=Doc_CV_PTT" TargetMode="External"/><Relationship Id="rId3" Type="http://schemas.openxmlformats.org/officeDocument/2006/relationships/hyperlink" Target="https://www.creeruncv.com/conseils/lexperience-profesionnelle-sur-le-cv/?utm_source=Document&amp;utm_medium=Link&amp;utm_campaign=Doc_CV_PTT" TargetMode="External"/><Relationship Id="rId7" Type="http://schemas.openxmlformats.org/officeDocument/2006/relationships/hyperlink" Target="https://www.creeruncv.com/conseils/recrutement/?utm_source=Document&amp;utm_medium=Link&amp;utm_campaign=Doc_CV_PTT" TargetMode="External"/><Relationship Id="rId2" Type="http://schemas.openxmlformats.org/officeDocument/2006/relationships/hyperlink" Target="https://www.creeruncv.com/conseils/le-titre-du-cv/?utm_source=Document&amp;utm_medium=Link&amp;utm_campaign=Doc_CV_PTT" TargetMode="External"/><Relationship Id="rId1" Type="http://schemas.openxmlformats.org/officeDocument/2006/relationships/slideLayout" Target="../slideLayouts/slideLayout2.xml"/><Relationship Id="rId6" Type="http://schemas.openxmlformats.org/officeDocument/2006/relationships/hyperlink" Target="https://www.creeruncv.com/conseils/icones-pour-cv/?utm_source=Document&amp;utm_medium=Link&amp;utm_campaign=Doc_CV_PTT" TargetMode="External"/><Relationship Id="rId11" Type="http://schemas.openxmlformats.org/officeDocument/2006/relationships/hyperlink" Target="https://www.creeruncv.com/conseils/lettre-de-motivation/?utm_source=Document&amp;utm_medium=Link&amp;utm_campaign=Doc_CV_PTT" TargetMode="External"/><Relationship Id="rId5" Type="http://schemas.openxmlformats.org/officeDocument/2006/relationships/hyperlink" Target="https://www.creeruncv.com/conseils/faire-un-cv-conseils-pratiques/?utm_source=Document&amp;utm_medium=Link&amp;utm_campaign=Doc_CV_PTT" TargetMode="External"/><Relationship Id="rId10" Type="http://schemas.openxmlformats.org/officeDocument/2006/relationships/hyperlink" Target="https://www.creeruncv.com/modele-de-lettre/?utm_source=Document&amp;utm_medium=Link&amp;utm_campaign=Doc_CV_PTT" TargetMode="External"/><Relationship Id="rId4" Type="http://schemas.openxmlformats.org/officeDocument/2006/relationships/hyperlink" Target="https://www.creeruncv.com/conseils/laccroche-du-cv/?utm_source=Document&amp;utm_medium=Link&amp;utm_campaign=Doc_CV_PTT" TargetMode="External"/><Relationship Id="rId9" Type="http://schemas.openxmlformats.org/officeDocument/2006/relationships/hyperlink" Target="https://www.creeruncv.com/modele-de-lettr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7F54F9A-0533-4C3E-04BD-4B6842CC1A7A}"/>
              </a:ext>
            </a:extLst>
          </p:cNvPr>
          <p:cNvSpPr/>
          <p:nvPr/>
        </p:nvSpPr>
        <p:spPr>
          <a:xfrm>
            <a:off x="4211567" y="3483257"/>
            <a:ext cx="2646432" cy="429191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ounded Rectangle 6">
            <a:extLst>
              <a:ext uri="{FF2B5EF4-FFF2-40B4-BE49-F238E27FC236}">
                <a16:creationId xmlns:a16="http://schemas.microsoft.com/office/drawing/2014/main" id="{7F20A063-2963-4C46-AB62-90867449177E}"/>
              </a:ext>
            </a:extLst>
          </p:cNvPr>
          <p:cNvSpPr/>
          <p:nvPr/>
        </p:nvSpPr>
        <p:spPr>
          <a:xfrm>
            <a:off x="101301" y="414277"/>
            <a:ext cx="6655398" cy="1007165"/>
          </a:xfrm>
          <a:prstGeom prst="roundRect">
            <a:avLst>
              <a:gd name="adj" fmla="val 50000"/>
            </a:avLst>
          </a:prstGeom>
          <a:gradFill flip="none" rotWithShape="1">
            <a:gsLst>
              <a:gs pos="6000">
                <a:srgbClr val="002060"/>
              </a:gs>
              <a:gs pos="100000">
                <a:srgbClr val="7030A0"/>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ea typeface="+mn-ea"/>
              <a:cs typeface="+mn-cs"/>
            </a:endParaRPr>
          </a:p>
        </p:txBody>
      </p:sp>
      <p:sp>
        <p:nvSpPr>
          <p:cNvPr id="9" name="TextBox 31">
            <a:extLst>
              <a:ext uri="{FF2B5EF4-FFF2-40B4-BE49-F238E27FC236}">
                <a16:creationId xmlns:a16="http://schemas.microsoft.com/office/drawing/2014/main" id="{568762EE-EC20-274D-BE57-79F72BA202A0}"/>
              </a:ext>
            </a:extLst>
          </p:cNvPr>
          <p:cNvSpPr txBox="1"/>
          <p:nvPr/>
        </p:nvSpPr>
        <p:spPr>
          <a:xfrm>
            <a:off x="-3230665" y="3516745"/>
            <a:ext cx="1987622"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ea typeface="Open Sans" panose="020B0606030504020204" pitchFamily="34" charset="0"/>
              <a:cs typeface="Open Sans" panose="020B0606030504020204" pitchFamily="34" charset="0"/>
            </a:endParaRPr>
          </a:p>
        </p:txBody>
      </p:sp>
      <p:sp>
        <p:nvSpPr>
          <p:cNvPr id="34" name="TextBox 33"/>
          <p:cNvSpPr txBox="1"/>
          <p:nvPr/>
        </p:nvSpPr>
        <p:spPr>
          <a:xfrm>
            <a:off x="225426" y="1733918"/>
            <a:ext cx="3809324" cy="1015663"/>
          </a:xfrm>
          <a:prstGeom prst="rect">
            <a:avLst/>
          </a:prstGeom>
          <a:noFill/>
        </p:spPr>
        <p:txBody>
          <a:bodyPr wrap="square" rtlCol="0">
            <a:spAutoFit/>
          </a:bodyPr>
          <a:lstStyle/>
          <a:p>
            <a:pPr algn="just"/>
            <a:r>
              <a:rPr lang="fr-FR" sz="1000" dirty="0"/>
              <a:t>Chef de rang professionnel et compétent, avec 15 ans d'expérience dans des établissements de restauration haut de gamme. Expérience solide en gestion d'équipe, organisation de service et relation client. Passionné par l'excellence du service et la satisfaction des clients, je suis prêt à relever de nouveaux défis pour continuer à développer mes compétences et contribuer au succès de l'établissement.</a:t>
            </a:r>
          </a:p>
        </p:txBody>
      </p:sp>
      <p:sp>
        <p:nvSpPr>
          <p:cNvPr id="20" name="TextBox 19"/>
          <p:cNvSpPr txBox="1"/>
          <p:nvPr/>
        </p:nvSpPr>
        <p:spPr>
          <a:xfrm>
            <a:off x="4415017" y="3632299"/>
            <a:ext cx="2177044" cy="2757678"/>
          </a:xfrm>
          <a:prstGeom prst="rect">
            <a:avLst/>
          </a:prstGeom>
          <a:noFill/>
        </p:spPr>
        <p:txBody>
          <a:bodyPr wrap="square" rtlCol="0">
            <a:spAutoFit/>
          </a:bodyPr>
          <a:lstStyle/>
          <a:p>
            <a:pPr marL="0" marR="0" lvl="0" indent="0" algn="l" defTabSz="457200" rtl="0" eaLnBrk="1" fontAlgn="auto" latinLnBrk="0" hangingPunct="1">
              <a:lnSpc>
                <a:spcPct val="130000"/>
              </a:lnSpc>
              <a:spcBef>
                <a:spcPts val="0"/>
              </a:spcBef>
              <a:spcAft>
                <a:spcPts val="600"/>
              </a:spcAft>
              <a:buClr>
                <a:srgbClr val="00B0F0"/>
              </a:buClr>
              <a:buSzTx/>
              <a:buFontTx/>
              <a:buNone/>
              <a:tabLst/>
              <a:defRPr/>
            </a:pPr>
            <a:r>
              <a:rPr kumimoji="0" lang="en-US" sz="1400" b="1" i="0" u="none" strike="noStrike" kern="1200" cap="none" spc="0" normalizeH="0" baseline="0" noProof="0" dirty="0">
                <a:ln>
                  <a:noFill/>
                </a:ln>
                <a:solidFill>
                  <a:srgbClr val="002060"/>
                </a:solidFill>
                <a:effectLst/>
                <a:uLnTx/>
                <a:uFillTx/>
                <a:ea typeface="Open Sans" panose="020B0606030504020204" pitchFamily="34" charset="0"/>
                <a:cs typeface="Open Sans" panose="020B0606030504020204" pitchFamily="34" charset="0"/>
              </a:rPr>
              <a:t>COMPETENCES</a:t>
            </a:r>
            <a:endParaRPr kumimoji="0" lang="en-US" sz="1000" b="1" i="0" u="none" strike="noStrike" kern="1200" cap="none" spc="0" normalizeH="0" baseline="0" noProof="0" dirty="0">
              <a:ln>
                <a:noFill/>
              </a:ln>
              <a:solidFill>
                <a:srgbClr val="002060"/>
              </a:solidFill>
              <a:effectLst/>
              <a:uLnTx/>
              <a:uFillTx/>
              <a:ea typeface="Open Sans" panose="020B0606030504020204" pitchFamily="34" charset="0"/>
              <a:cs typeface="Open Sans" panose="020B0606030504020204" pitchFamily="34" charset="0"/>
            </a:endParaRPr>
          </a:p>
          <a:p>
            <a:pPr marL="171450" indent="-171450">
              <a:buFont typeface="Wingdings" pitchFamily="2" charset="2"/>
              <a:buChar char="ü"/>
            </a:pPr>
            <a:r>
              <a:rPr lang="fr-FR" sz="1000" dirty="0"/>
              <a:t>Connaissance des normes et réglementations en matière de sécurité alimentaire</a:t>
            </a:r>
          </a:p>
          <a:p>
            <a:pPr marL="171450" indent="-171450">
              <a:buFont typeface="Wingdings" pitchFamily="2" charset="2"/>
              <a:buChar char="ü"/>
            </a:pPr>
            <a:r>
              <a:rPr lang="fr-FR" sz="1000" dirty="0"/>
              <a:t>Compétences en gestion</a:t>
            </a:r>
          </a:p>
          <a:p>
            <a:pPr marL="171450" indent="-171450">
              <a:buFont typeface="Wingdings" pitchFamily="2" charset="2"/>
              <a:buChar char="ü"/>
            </a:pPr>
            <a:r>
              <a:rPr lang="fr-FR" sz="1000" dirty="0"/>
              <a:t>Expérience du service en salle</a:t>
            </a:r>
          </a:p>
          <a:p>
            <a:pPr marL="171450" indent="-171450">
              <a:buFont typeface="Wingdings" pitchFamily="2" charset="2"/>
              <a:buChar char="ü"/>
            </a:pPr>
            <a:r>
              <a:rPr lang="fr-FR" sz="1000" dirty="0"/>
              <a:t>Compétence en gestion de crise</a:t>
            </a:r>
          </a:p>
          <a:p>
            <a:pPr marL="171450" indent="-171450">
              <a:buFont typeface="Wingdings" pitchFamily="2" charset="2"/>
              <a:buChar char="ü"/>
            </a:pPr>
            <a:r>
              <a:rPr lang="fr-FR" sz="1000" dirty="0"/>
              <a:t>Connaissance des vins et des accords mets-vins</a:t>
            </a:r>
          </a:p>
          <a:p>
            <a:pPr marL="171450" indent="-171450">
              <a:buFont typeface="Wingdings" pitchFamily="2" charset="2"/>
              <a:buChar char="ü"/>
            </a:pPr>
            <a:r>
              <a:rPr lang="fr-FR" sz="1000" dirty="0"/>
              <a:t>Compétences en informatique</a:t>
            </a:r>
          </a:p>
          <a:p>
            <a:pPr marL="171450" indent="-171450">
              <a:buFont typeface="Wingdings" pitchFamily="2" charset="2"/>
              <a:buChar char="ü"/>
            </a:pPr>
            <a:r>
              <a:rPr lang="fr-FR" sz="1000" dirty="0"/>
              <a:t>Organisation et gestion du temps</a:t>
            </a:r>
          </a:p>
          <a:p>
            <a:pPr marL="171450" indent="-171450">
              <a:buFont typeface="Wingdings" pitchFamily="2" charset="2"/>
              <a:buChar char="ü"/>
            </a:pPr>
            <a:endParaRPr lang="fr-FR" sz="1000" dirty="0"/>
          </a:p>
          <a:p>
            <a:pPr marL="171450" indent="-171450">
              <a:buFont typeface="Arial" panose="020B0604020202020204" pitchFamily="34" charset="0"/>
              <a:buChar char="•"/>
            </a:pPr>
            <a:r>
              <a:rPr lang="fr-FR" sz="1000" dirty="0"/>
              <a:t>Anglais : niveau avancé (C1)</a:t>
            </a:r>
          </a:p>
          <a:p>
            <a:pPr marL="171450" indent="-171450">
              <a:buFont typeface="Arial" panose="020B0604020202020204" pitchFamily="34" charset="0"/>
              <a:buChar char="•"/>
            </a:pPr>
            <a:r>
              <a:rPr lang="fr-FR" sz="1000" dirty="0"/>
              <a:t>Espagnol : niveau intermédiaire (B2)</a:t>
            </a:r>
          </a:p>
          <a:p>
            <a:endParaRPr lang="fr-FR" sz="1000" dirty="0"/>
          </a:p>
        </p:txBody>
      </p:sp>
      <p:sp>
        <p:nvSpPr>
          <p:cNvPr id="82" name="TextBox 81">
            <a:extLst>
              <a:ext uri="{FF2B5EF4-FFF2-40B4-BE49-F238E27FC236}">
                <a16:creationId xmlns:a16="http://schemas.microsoft.com/office/drawing/2014/main" id="{2A3626E0-FE08-E144-A22B-0EEC8870DA4B}"/>
              </a:ext>
            </a:extLst>
          </p:cNvPr>
          <p:cNvSpPr txBox="1"/>
          <p:nvPr/>
        </p:nvSpPr>
        <p:spPr>
          <a:xfrm>
            <a:off x="4441861" y="6352576"/>
            <a:ext cx="2109769" cy="1218795"/>
          </a:xfrm>
          <a:prstGeom prst="rect">
            <a:avLst/>
          </a:prstGeom>
          <a:noFill/>
        </p:spPr>
        <p:txBody>
          <a:bodyPr wrap="square" rtlCol="0">
            <a:spAutoFit/>
          </a:bodyPr>
          <a:lstStyle/>
          <a:p>
            <a:pPr marL="0" marR="0" lvl="0" indent="0" algn="l" defTabSz="457200" rtl="0" eaLnBrk="1" fontAlgn="auto" latinLnBrk="0" hangingPunct="1">
              <a:lnSpc>
                <a:spcPct val="130000"/>
              </a:lnSpc>
              <a:spcBef>
                <a:spcPts val="0"/>
              </a:spcBef>
              <a:spcAft>
                <a:spcPts val="600"/>
              </a:spcAft>
              <a:buClr>
                <a:srgbClr val="00B0F0"/>
              </a:buClr>
              <a:buSzTx/>
              <a:buFontTx/>
              <a:buNone/>
              <a:tabLst/>
              <a:defRPr/>
            </a:pPr>
            <a:r>
              <a:rPr kumimoji="0" lang="en-US" sz="1400" b="1" i="0" u="none" strike="noStrike" kern="1200" cap="none" spc="0" normalizeH="0" baseline="0" noProof="0" dirty="0">
                <a:ln>
                  <a:noFill/>
                </a:ln>
                <a:solidFill>
                  <a:srgbClr val="002060"/>
                </a:solidFill>
                <a:effectLst/>
                <a:uLnTx/>
                <a:uFillTx/>
                <a:ea typeface="Open Sans" panose="020B0606030504020204" pitchFamily="34" charset="0"/>
                <a:cs typeface="Open Sans" panose="020B0606030504020204" pitchFamily="34" charset="0"/>
              </a:rPr>
              <a:t>QUALITES</a:t>
            </a:r>
          </a:p>
          <a:p>
            <a:pPr marL="171450" indent="-171450">
              <a:buFont typeface="Wingdings" pitchFamily="2" charset="2"/>
              <a:buChar char="ü"/>
            </a:pPr>
            <a:r>
              <a:rPr lang="fr-FR" sz="1000" dirty="0"/>
              <a:t>Excellentes compétences en communication</a:t>
            </a:r>
          </a:p>
          <a:p>
            <a:pPr marL="171450" indent="-171450">
              <a:buFont typeface="Wingdings" pitchFamily="2" charset="2"/>
              <a:buChar char="ü"/>
            </a:pPr>
            <a:r>
              <a:rPr lang="fr-FR" sz="1000" dirty="0"/>
              <a:t>Leadership</a:t>
            </a:r>
          </a:p>
          <a:p>
            <a:pPr marL="171450" indent="-171450">
              <a:buFont typeface="Wingdings" pitchFamily="2" charset="2"/>
              <a:buChar char="ü"/>
            </a:pPr>
            <a:r>
              <a:rPr lang="fr-FR" sz="1000" dirty="0"/>
              <a:t>Patience</a:t>
            </a:r>
            <a:endParaRPr kumimoji="0" lang="en-US" sz="1000" i="0" u="none" strike="noStrike" kern="1200" cap="none" spc="0" normalizeH="0" baseline="0" noProof="0" dirty="0">
              <a:ln>
                <a:noFill/>
              </a:ln>
              <a:solidFill>
                <a:prstClr val="black"/>
              </a:solidFill>
              <a:effectLst/>
              <a:uLnTx/>
              <a:uFillTx/>
              <a:ea typeface="Open Sans" panose="020B0606030504020204" pitchFamily="34" charset="0"/>
              <a:cs typeface="Open Sans" panose="020B0606030504020204" pitchFamily="34" charset="0"/>
            </a:endParaRPr>
          </a:p>
          <a:p>
            <a:pPr marL="171450" indent="-171450">
              <a:buFont typeface="Wingdings" pitchFamily="2" charset="2"/>
              <a:buChar char="ü"/>
            </a:pPr>
            <a:r>
              <a:rPr lang="fr-FR" sz="1000" dirty="0"/>
              <a:t>Endurance et énergie</a:t>
            </a:r>
            <a:endParaRPr kumimoji="0" lang="en-US" sz="1000" i="0" u="none" strike="noStrike" kern="1200" cap="none" spc="0" normalizeH="0" baseline="0" noProof="0" dirty="0">
              <a:ln>
                <a:noFill/>
              </a:ln>
              <a:solidFill>
                <a:prstClr val="black"/>
              </a:solidFill>
              <a:effectLst/>
              <a:uLnTx/>
              <a:uFillTx/>
              <a:ea typeface="Open Sans" panose="020B0606030504020204" pitchFamily="34" charset="0"/>
              <a:cs typeface="Open Sans" panose="020B0606030504020204" pitchFamily="34" charset="0"/>
            </a:endParaRPr>
          </a:p>
        </p:txBody>
      </p:sp>
      <p:sp>
        <p:nvSpPr>
          <p:cNvPr id="85" name="TextBox 84">
            <a:extLst>
              <a:ext uri="{FF2B5EF4-FFF2-40B4-BE49-F238E27FC236}">
                <a16:creationId xmlns:a16="http://schemas.microsoft.com/office/drawing/2014/main" id="{C3F86097-1B5C-8540-9782-FACAC0A7DDA2}"/>
              </a:ext>
            </a:extLst>
          </p:cNvPr>
          <p:cNvSpPr txBox="1"/>
          <p:nvPr/>
        </p:nvSpPr>
        <p:spPr>
          <a:xfrm>
            <a:off x="4415775" y="7892678"/>
            <a:ext cx="2109769" cy="1372683"/>
          </a:xfrm>
          <a:prstGeom prst="rect">
            <a:avLst/>
          </a:prstGeom>
          <a:noFill/>
        </p:spPr>
        <p:txBody>
          <a:bodyPr wrap="square" rtlCol="0">
            <a:spAutoFit/>
          </a:bodyPr>
          <a:lstStyle/>
          <a:p>
            <a:pPr marL="0" marR="0" lvl="0" indent="0" algn="l" defTabSz="457200" rtl="0" eaLnBrk="1" fontAlgn="auto" latinLnBrk="0" hangingPunct="1">
              <a:lnSpc>
                <a:spcPct val="130000"/>
              </a:lnSpc>
              <a:spcBef>
                <a:spcPts val="0"/>
              </a:spcBef>
              <a:spcAft>
                <a:spcPts val="600"/>
              </a:spcAft>
              <a:buClr>
                <a:srgbClr val="00B0F0"/>
              </a:buClr>
              <a:buSzTx/>
              <a:buFontTx/>
              <a:buNone/>
              <a:tabLst/>
              <a:defRPr/>
            </a:pPr>
            <a:r>
              <a:rPr kumimoji="0" lang="en-US" sz="1400" b="1" i="0" u="none" strike="noStrike" kern="1200" cap="none" spc="0" normalizeH="0" baseline="0" noProof="0" dirty="0">
                <a:ln>
                  <a:noFill/>
                </a:ln>
                <a:solidFill>
                  <a:srgbClr val="002060"/>
                </a:solidFill>
                <a:effectLst/>
                <a:uLnTx/>
                <a:uFillTx/>
                <a:ea typeface="Open Sans" panose="020B0606030504020204" pitchFamily="34" charset="0"/>
                <a:cs typeface="Open Sans" panose="020B0606030504020204" pitchFamily="34" charset="0"/>
              </a:rPr>
              <a:t>HOBBIES</a:t>
            </a:r>
          </a:p>
          <a:p>
            <a:pPr marL="171450" indent="-171450">
              <a:buFont typeface="Arial" panose="020B0604020202020204" pitchFamily="34" charset="0"/>
              <a:buChar char="•"/>
            </a:pPr>
            <a:r>
              <a:rPr lang="fr-FR" sz="1000" dirty="0"/>
              <a:t>Œnologie : dégustation de vins et participation à des événements œnologiques</a:t>
            </a:r>
          </a:p>
          <a:p>
            <a:pPr marL="171450" indent="-171450">
              <a:buFont typeface="Arial" panose="020B0604020202020204" pitchFamily="34" charset="0"/>
              <a:buChar char="•"/>
            </a:pPr>
            <a:r>
              <a:rPr lang="fr-FR" sz="1000" dirty="0"/>
              <a:t>Cuisine : découverte de nouvelles recettes et techniques culinaires</a:t>
            </a:r>
          </a:p>
          <a:p>
            <a:pPr marL="171450" indent="-171450">
              <a:buFont typeface="Arial" panose="020B0604020202020204" pitchFamily="34" charset="0"/>
              <a:buChar char="•"/>
            </a:pPr>
            <a:r>
              <a:rPr lang="fr-FR" sz="1000" dirty="0"/>
              <a:t>Sports : natation et randonnée</a:t>
            </a:r>
          </a:p>
        </p:txBody>
      </p:sp>
      <p:sp>
        <p:nvSpPr>
          <p:cNvPr id="86" name="TextBox 85">
            <a:extLst>
              <a:ext uri="{FF2B5EF4-FFF2-40B4-BE49-F238E27FC236}">
                <a16:creationId xmlns:a16="http://schemas.microsoft.com/office/drawing/2014/main" id="{B56CB2A4-EAAA-EB4F-933F-2DF24700F152}"/>
              </a:ext>
            </a:extLst>
          </p:cNvPr>
          <p:cNvSpPr txBox="1"/>
          <p:nvPr/>
        </p:nvSpPr>
        <p:spPr>
          <a:xfrm>
            <a:off x="4461783" y="2013322"/>
            <a:ext cx="2109769" cy="1246495"/>
          </a:xfrm>
          <a:prstGeom prst="rect">
            <a:avLst/>
          </a:prstGeom>
          <a:noFill/>
        </p:spPr>
        <p:txBody>
          <a:bodyPr wrap="square" rtlCol="0">
            <a:spAutoFit/>
          </a:bodyPr>
          <a:lstStyle/>
          <a:p>
            <a:pPr marL="0" marR="0" lvl="0" indent="0" algn="l" defTabSz="457200" rtl="0" eaLnBrk="1" fontAlgn="auto" latinLnBrk="0" hangingPunct="1">
              <a:lnSpc>
                <a:spcPct val="130000"/>
              </a:lnSpc>
              <a:spcBef>
                <a:spcPts val="0"/>
              </a:spcBef>
              <a:spcAft>
                <a:spcPts val="300"/>
              </a:spcAft>
              <a:buClr>
                <a:srgbClr val="00B0F0"/>
              </a:buClr>
              <a:buSzTx/>
              <a:buFontTx/>
              <a:buNone/>
              <a:tabLst/>
              <a:defRPr/>
            </a:pPr>
            <a:r>
              <a:rPr kumimoji="0" lang="en-US" sz="1000" b="0" i="0" u="none" strike="noStrike" kern="1200" cap="none" spc="0" normalizeH="0" baseline="0" noProof="0" dirty="0">
                <a:ln>
                  <a:noFill/>
                </a:ln>
                <a:solidFill>
                  <a:prstClr val="black"/>
                </a:solidFill>
                <a:effectLst/>
                <a:uLnTx/>
                <a:uFillTx/>
                <a:ea typeface="Open Sans" panose="020B0606030504020204" pitchFamily="34" charset="0"/>
                <a:cs typeface="Open Sans" panose="020B0606030504020204" pitchFamily="34" charset="0"/>
              </a:rPr>
              <a:t>mob: </a:t>
            </a:r>
            <a:r>
              <a:rPr kumimoji="0" lang="en-US" sz="1000" b="1" i="0" u="none" strike="noStrike" kern="1200" cap="none" spc="0" normalizeH="0" baseline="0" noProof="0" dirty="0">
                <a:ln>
                  <a:noFill/>
                </a:ln>
                <a:solidFill>
                  <a:srgbClr val="7030A0"/>
                </a:solidFill>
                <a:effectLst/>
                <a:uLnTx/>
                <a:uFillTx/>
                <a:ea typeface="Open Sans" panose="020B0606030504020204" pitchFamily="34" charset="0"/>
                <a:cs typeface="Open Sans" panose="020B0606030504020204" pitchFamily="34" charset="0"/>
              </a:rPr>
              <a:t>01 02 03 04 05</a:t>
            </a:r>
          </a:p>
          <a:p>
            <a:pPr marL="0" marR="0" lvl="0" indent="0" algn="l" defTabSz="457200" rtl="0" eaLnBrk="1" fontAlgn="auto" latinLnBrk="0" hangingPunct="1">
              <a:lnSpc>
                <a:spcPct val="130000"/>
              </a:lnSpc>
              <a:spcBef>
                <a:spcPts val="0"/>
              </a:spcBef>
              <a:spcAft>
                <a:spcPts val="300"/>
              </a:spcAft>
              <a:buClr>
                <a:srgbClr val="00B0F0"/>
              </a:buClr>
              <a:buSzTx/>
              <a:buFontTx/>
              <a:buNone/>
              <a:tabLst/>
              <a:defRPr/>
            </a:pPr>
            <a:r>
              <a:rPr kumimoji="0" lang="en-US" sz="1000" b="0" i="0" u="none" strike="noStrike" kern="1200" cap="none" spc="0" normalizeH="0" baseline="0" noProof="0" dirty="0">
                <a:ln>
                  <a:noFill/>
                </a:ln>
                <a:solidFill>
                  <a:prstClr val="black"/>
                </a:solidFill>
                <a:effectLst/>
                <a:uLnTx/>
                <a:uFillTx/>
                <a:ea typeface="Open Sans" panose="020B0606030504020204" pitchFamily="34" charset="0"/>
                <a:cs typeface="Open Sans" panose="020B0606030504020204" pitchFamily="34" charset="0"/>
              </a:rPr>
              <a:t>mail: </a:t>
            </a:r>
            <a:r>
              <a:rPr kumimoji="0" lang="en-US" sz="1000" b="1" i="0" u="none" strike="noStrike" kern="1200" cap="none" spc="0" normalizeH="0" baseline="0" noProof="0" dirty="0" err="1">
                <a:ln>
                  <a:noFill/>
                </a:ln>
                <a:solidFill>
                  <a:srgbClr val="7030A0"/>
                </a:solidFill>
                <a:effectLst/>
                <a:uLnTx/>
                <a:uFillTx/>
                <a:ea typeface="Open Sans" panose="020B0606030504020204" pitchFamily="34" charset="0"/>
                <a:cs typeface="Open Sans" panose="020B0606030504020204" pitchFamily="34" charset="0"/>
              </a:rPr>
              <a:t>mail@email.com</a:t>
            </a:r>
            <a:endParaRPr kumimoji="0" lang="en-US" sz="1000" b="1" i="0" u="none" strike="noStrike" kern="1200" cap="none" spc="0" normalizeH="0" baseline="0" noProof="0" dirty="0">
              <a:ln>
                <a:noFill/>
              </a:ln>
              <a:solidFill>
                <a:srgbClr val="7030A0"/>
              </a:solidFill>
              <a:effectLst/>
              <a:uLnTx/>
              <a:uFillTx/>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30000"/>
              </a:lnSpc>
              <a:spcBef>
                <a:spcPts val="0"/>
              </a:spcBef>
              <a:spcAft>
                <a:spcPts val="300"/>
              </a:spcAft>
              <a:buClr>
                <a:srgbClr val="00B0F0"/>
              </a:buClr>
              <a:buSzTx/>
              <a:buFontTx/>
              <a:buNone/>
              <a:tabLst/>
              <a:defRPr/>
            </a:pPr>
            <a:r>
              <a:rPr kumimoji="0" lang="en-US" sz="1000" b="0" i="0" u="none" strike="noStrike" kern="1200" cap="none" spc="0" normalizeH="0" baseline="0" noProof="0" dirty="0" err="1">
                <a:ln>
                  <a:noFill/>
                </a:ln>
                <a:solidFill>
                  <a:prstClr val="black"/>
                </a:solidFill>
                <a:effectLst/>
                <a:uLnTx/>
                <a:uFillTx/>
                <a:ea typeface="Open Sans" panose="020B0606030504020204" pitchFamily="34" charset="0"/>
                <a:cs typeface="Open Sans" panose="020B0606030504020204" pitchFamily="34" charset="0"/>
              </a:rPr>
              <a:t>facebook.com</a:t>
            </a:r>
            <a:r>
              <a:rPr kumimoji="0" lang="en-US" sz="1000" b="0" i="0" u="none" strike="noStrike" kern="1200" cap="none" spc="0" normalizeH="0" baseline="0" noProof="0" dirty="0">
                <a:ln>
                  <a:noFill/>
                </a:ln>
                <a:solidFill>
                  <a:prstClr val="black"/>
                </a:solidFill>
                <a:effectLst/>
                <a:uLnTx/>
                <a:uFillTx/>
                <a:ea typeface="Open Sans" panose="020B0606030504020204" pitchFamily="34" charset="0"/>
                <a:cs typeface="Open Sans" panose="020B0606030504020204" pitchFamily="34" charset="0"/>
              </a:rPr>
              <a:t>/</a:t>
            </a:r>
            <a:r>
              <a:rPr kumimoji="0" lang="en-US" sz="1000" b="1" i="0" u="none" strike="noStrike" kern="1200" cap="none" spc="0" normalizeH="0" baseline="0" noProof="0" dirty="0" err="1">
                <a:ln>
                  <a:noFill/>
                </a:ln>
                <a:solidFill>
                  <a:srgbClr val="7030A0"/>
                </a:solidFill>
                <a:effectLst/>
                <a:uLnTx/>
                <a:uFillTx/>
                <a:ea typeface="Open Sans" panose="020B0606030504020204" pitchFamily="34" charset="0"/>
                <a:cs typeface="Open Sans" panose="020B0606030504020204" pitchFamily="34" charset="0"/>
              </a:rPr>
              <a:t>monprofil</a:t>
            </a:r>
            <a:endParaRPr kumimoji="0" lang="en-US" sz="1000" b="1" i="0" u="none" strike="noStrike" kern="1200" cap="none" spc="0" normalizeH="0" baseline="0" noProof="0" dirty="0">
              <a:ln>
                <a:noFill/>
              </a:ln>
              <a:solidFill>
                <a:srgbClr val="7030A0"/>
              </a:solidFill>
              <a:effectLst/>
              <a:uLnTx/>
              <a:uFillTx/>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30000"/>
              </a:lnSpc>
              <a:spcBef>
                <a:spcPts val="0"/>
              </a:spcBef>
              <a:spcAft>
                <a:spcPts val="300"/>
              </a:spcAft>
              <a:buClr>
                <a:srgbClr val="00B0F0"/>
              </a:buClr>
              <a:buSzTx/>
              <a:buFontTx/>
              <a:buNone/>
              <a:tabLst/>
              <a:defRPr/>
            </a:pPr>
            <a:r>
              <a:rPr kumimoji="0" lang="en-US" sz="1000" b="0" i="0" u="none" strike="noStrike" kern="1200" cap="none" spc="0" normalizeH="0" baseline="0" noProof="0" dirty="0" err="1">
                <a:ln>
                  <a:noFill/>
                </a:ln>
                <a:solidFill>
                  <a:prstClr val="black"/>
                </a:solidFill>
                <a:effectLst/>
                <a:uLnTx/>
                <a:uFillTx/>
                <a:ea typeface="Open Sans" panose="020B0606030504020204" pitchFamily="34" charset="0"/>
                <a:cs typeface="Open Sans" panose="020B0606030504020204" pitchFamily="34" charset="0"/>
              </a:rPr>
              <a:t>twitter.com</a:t>
            </a:r>
            <a:r>
              <a:rPr kumimoji="0" lang="en-US" sz="1000" b="0" i="0" u="none" strike="noStrike" kern="1200" cap="none" spc="0" normalizeH="0" baseline="0" noProof="0" dirty="0">
                <a:ln>
                  <a:noFill/>
                </a:ln>
                <a:solidFill>
                  <a:prstClr val="black"/>
                </a:solidFill>
                <a:effectLst/>
                <a:uLnTx/>
                <a:uFillTx/>
                <a:ea typeface="Open Sans" panose="020B0606030504020204" pitchFamily="34" charset="0"/>
                <a:cs typeface="Open Sans" panose="020B0606030504020204" pitchFamily="34" charset="0"/>
              </a:rPr>
              <a:t>/</a:t>
            </a:r>
            <a:r>
              <a:rPr lang="en-US" sz="1000" b="1" dirty="0" err="1">
                <a:solidFill>
                  <a:srgbClr val="7030A0"/>
                </a:solidFill>
                <a:ea typeface="Open Sans" panose="020B0606030504020204" pitchFamily="34" charset="0"/>
                <a:cs typeface="Open Sans" panose="020B0606030504020204" pitchFamily="34" charset="0"/>
              </a:rPr>
              <a:t>monprofil</a:t>
            </a:r>
            <a:endParaRPr kumimoji="0" lang="en-US" sz="1000" b="1" i="0" u="none" strike="noStrike" kern="1200" cap="none" spc="0" normalizeH="0" baseline="0" noProof="0" dirty="0">
              <a:ln>
                <a:noFill/>
              </a:ln>
              <a:solidFill>
                <a:srgbClr val="7030A0"/>
              </a:solidFill>
              <a:effectLst/>
              <a:uLnTx/>
              <a:uFillTx/>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30000"/>
              </a:lnSpc>
              <a:spcBef>
                <a:spcPts val="0"/>
              </a:spcBef>
              <a:spcAft>
                <a:spcPts val="300"/>
              </a:spcAft>
              <a:buClr>
                <a:srgbClr val="00B0F0"/>
              </a:buClr>
              <a:buSzTx/>
              <a:buFontTx/>
              <a:buNone/>
              <a:tabLst/>
              <a:defRPr/>
            </a:pPr>
            <a:r>
              <a:rPr kumimoji="0" lang="en-US" sz="1000" b="0" i="0" u="none" strike="noStrike" kern="1200" cap="none" spc="0" normalizeH="0" baseline="0" noProof="0" dirty="0" err="1">
                <a:ln>
                  <a:noFill/>
                </a:ln>
                <a:solidFill>
                  <a:prstClr val="black"/>
                </a:solidFill>
                <a:effectLst/>
                <a:uLnTx/>
                <a:uFillTx/>
                <a:ea typeface="Open Sans" panose="020B0606030504020204" pitchFamily="34" charset="0"/>
                <a:cs typeface="Open Sans" panose="020B0606030504020204" pitchFamily="34" charset="0"/>
              </a:rPr>
              <a:t>linkedin.com</a:t>
            </a:r>
            <a:r>
              <a:rPr kumimoji="0" lang="en-US" sz="1000" b="0" i="0" u="none" strike="noStrike" kern="1200" cap="none" spc="0" normalizeH="0" baseline="0" noProof="0" dirty="0">
                <a:ln>
                  <a:noFill/>
                </a:ln>
                <a:solidFill>
                  <a:prstClr val="black"/>
                </a:solidFill>
                <a:effectLst/>
                <a:uLnTx/>
                <a:uFillTx/>
                <a:ea typeface="Open Sans" panose="020B0606030504020204" pitchFamily="34" charset="0"/>
                <a:cs typeface="Open Sans" panose="020B0606030504020204" pitchFamily="34" charset="0"/>
              </a:rPr>
              <a:t>/</a:t>
            </a:r>
            <a:r>
              <a:rPr lang="en-US" sz="1000" b="1" dirty="0" err="1">
                <a:solidFill>
                  <a:srgbClr val="7030A0"/>
                </a:solidFill>
                <a:ea typeface="Open Sans" panose="020B0606030504020204" pitchFamily="34" charset="0"/>
                <a:cs typeface="Open Sans" panose="020B0606030504020204" pitchFamily="34" charset="0"/>
              </a:rPr>
              <a:t>monprofil</a:t>
            </a:r>
            <a:endParaRPr kumimoji="0" lang="en-US" sz="1000" b="1" i="0" u="none" strike="noStrike" kern="1200" cap="none" spc="0" normalizeH="0" baseline="0" noProof="0" dirty="0">
              <a:ln>
                <a:noFill/>
              </a:ln>
              <a:solidFill>
                <a:srgbClr val="7030A0"/>
              </a:solidFill>
              <a:effectLst/>
              <a:uLnTx/>
              <a:uFillTx/>
              <a:ea typeface="Open Sans" panose="020B0606030504020204" pitchFamily="34" charset="0"/>
              <a:cs typeface="Open Sans" panose="020B0606030504020204" pitchFamily="34" charset="0"/>
            </a:endParaRPr>
          </a:p>
        </p:txBody>
      </p:sp>
      <p:grpSp>
        <p:nvGrpSpPr>
          <p:cNvPr id="2" name="Group 1">
            <a:extLst>
              <a:ext uri="{FF2B5EF4-FFF2-40B4-BE49-F238E27FC236}">
                <a16:creationId xmlns:a16="http://schemas.microsoft.com/office/drawing/2014/main" id="{74B0473C-A0EC-F84D-9C68-3BD313DF8AF2}"/>
              </a:ext>
            </a:extLst>
          </p:cNvPr>
          <p:cNvGrpSpPr/>
          <p:nvPr/>
        </p:nvGrpSpPr>
        <p:grpSpPr>
          <a:xfrm>
            <a:off x="225425" y="2883219"/>
            <a:ext cx="3809325" cy="1183370"/>
            <a:chOff x="225425" y="3002169"/>
            <a:chExt cx="3996780" cy="1183370"/>
          </a:xfrm>
        </p:grpSpPr>
        <p:sp>
          <p:nvSpPr>
            <p:cNvPr id="41" name="TextBox 30">
              <a:extLst>
                <a:ext uri="{FF2B5EF4-FFF2-40B4-BE49-F238E27FC236}">
                  <a16:creationId xmlns:a16="http://schemas.microsoft.com/office/drawing/2014/main" id="{9843F1DE-6301-2549-A35C-31316D3D8E7B}"/>
                </a:ext>
              </a:extLst>
            </p:cNvPr>
            <p:cNvSpPr txBox="1"/>
            <p:nvPr/>
          </p:nvSpPr>
          <p:spPr>
            <a:xfrm>
              <a:off x="225425" y="3002169"/>
              <a:ext cx="2177044"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2060"/>
                  </a:solidFill>
                  <a:effectLst/>
                  <a:uLnTx/>
                  <a:uFillTx/>
                  <a:ea typeface="Open Sans" panose="020B0606030504020204" pitchFamily="34" charset="0"/>
                  <a:cs typeface="Open Sans" panose="020B0606030504020204" pitchFamily="34" charset="0"/>
                </a:rPr>
                <a:t>FORMATION</a:t>
              </a:r>
            </a:p>
          </p:txBody>
        </p:sp>
        <p:sp>
          <p:nvSpPr>
            <p:cNvPr id="84" name="TextBox 83"/>
            <p:cNvSpPr txBox="1"/>
            <p:nvPr/>
          </p:nvSpPr>
          <p:spPr>
            <a:xfrm>
              <a:off x="412206" y="3304075"/>
              <a:ext cx="3809999" cy="476284"/>
            </a:xfrm>
            <a:prstGeom prst="rect">
              <a:avLst/>
            </a:prstGeom>
            <a:noFill/>
          </p:spPr>
          <p:txBody>
            <a:bodyPr wrap="square" rtlCol="0">
              <a:spAutoFit/>
            </a:bodyPr>
            <a:lstStyle/>
            <a:p>
              <a:pPr marL="0" marR="0" lvl="0" indent="0" algn="l" defTabSz="457200" rtl="0" eaLnBrk="1" fontAlgn="auto" latinLnBrk="0" hangingPunct="1">
                <a:lnSpc>
                  <a:spcPct val="130000"/>
                </a:lnSpc>
                <a:spcBef>
                  <a:spcPts val="0"/>
                </a:spcBef>
                <a:spcAft>
                  <a:spcPts val="300"/>
                </a:spcAft>
                <a:buClr>
                  <a:srgbClr val="00B0F0"/>
                </a:buClr>
                <a:buSzTx/>
                <a:buFontTx/>
                <a:buNone/>
                <a:tabLst/>
                <a:defRPr/>
              </a:pPr>
              <a:r>
                <a:rPr lang="fr-FR" sz="1000" b="1" dirty="0"/>
                <a:t>BTS Hôtellerie-Restauration (</a:t>
              </a:r>
              <a:r>
                <a:rPr lang="fr-FR" sz="1000" dirty="0"/>
                <a:t>option service et commercialisation) </a:t>
              </a:r>
              <a:r>
                <a:rPr lang="fr-FR" sz="1000" b="1" dirty="0"/>
                <a:t> </a:t>
              </a:r>
              <a:r>
                <a:rPr kumimoji="0" lang="en-US" sz="1000" b="1" i="0" u="none" strike="noStrike" kern="1200" cap="none" spc="0" normalizeH="0" baseline="0" noProof="0" dirty="0">
                  <a:ln>
                    <a:noFill/>
                  </a:ln>
                  <a:solidFill>
                    <a:srgbClr val="7030A0"/>
                  </a:solidFill>
                  <a:effectLst/>
                  <a:uLnTx/>
                  <a:uFillTx/>
                  <a:ea typeface="Open Sans" panose="020B0606030504020204" pitchFamily="34" charset="0"/>
                  <a:cs typeface="Open Sans" panose="020B0606030504020204" pitchFamily="34" charset="0"/>
                </a:rPr>
                <a:t>/ Lycée Ste Marie/ Paris / 2015-2016</a:t>
              </a:r>
              <a:endParaRPr kumimoji="0" lang="fr-FR" sz="1000" b="1" i="0" u="none" strike="noStrike" kern="1200" cap="none" spc="0" normalizeH="0" baseline="0" noProof="0" dirty="0">
                <a:ln>
                  <a:noFill/>
                </a:ln>
                <a:solidFill>
                  <a:srgbClr val="7030A0"/>
                </a:solidFill>
                <a:effectLst/>
                <a:uLnTx/>
                <a:uFillTx/>
                <a:ea typeface="Open Sans" panose="020B0606030504020204" pitchFamily="34" charset="0"/>
                <a:cs typeface="Open Sans" panose="020B0606030504020204" pitchFamily="34" charset="0"/>
              </a:endParaRPr>
            </a:p>
          </p:txBody>
        </p:sp>
        <p:sp>
          <p:nvSpPr>
            <p:cNvPr id="88" name="TextBox 87">
              <a:extLst>
                <a:ext uri="{FF2B5EF4-FFF2-40B4-BE49-F238E27FC236}">
                  <a16:creationId xmlns:a16="http://schemas.microsoft.com/office/drawing/2014/main" id="{DC5751C8-093B-E447-A509-46F4AEA4B9DA}"/>
                </a:ext>
              </a:extLst>
            </p:cNvPr>
            <p:cNvSpPr txBox="1"/>
            <p:nvPr/>
          </p:nvSpPr>
          <p:spPr>
            <a:xfrm>
              <a:off x="412206" y="3709255"/>
              <a:ext cx="3809999" cy="476284"/>
            </a:xfrm>
            <a:prstGeom prst="rect">
              <a:avLst/>
            </a:prstGeom>
            <a:noFill/>
          </p:spPr>
          <p:txBody>
            <a:bodyPr wrap="square" rtlCol="0">
              <a:spAutoFit/>
            </a:bodyPr>
            <a:lstStyle/>
            <a:p>
              <a:pPr marL="0" marR="0" lvl="0" indent="0" algn="l" defTabSz="457200" rtl="0" eaLnBrk="1" fontAlgn="auto" latinLnBrk="0" hangingPunct="1">
                <a:lnSpc>
                  <a:spcPct val="130000"/>
                </a:lnSpc>
                <a:spcBef>
                  <a:spcPts val="0"/>
                </a:spcBef>
                <a:spcAft>
                  <a:spcPts val="300"/>
                </a:spcAft>
                <a:buClr>
                  <a:srgbClr val="00B0F0"/>
                </a:buClr>
                <a:buSzTx/>
                <a:buFontTx/>
                <a:buNone/>
                <a:tabLst/>
                <a:defRPr/>
              </a:pPr>
              <a:r>
                <a:rPr lang="fr-FR" sz="1000" b="1" dirty="0"/>
                <a:t>Baccalauréat professionnel Hôtellerie-Restauration </a:t>
              </a:r>
              <a:r>
                <a:rPr kumimoji="0" lang="en-US" sz="1000" b="1" i="0" u="none" strike="noStrike" kern="1200" cap="none" spc="0" normalizeH="0" baseline="0" noProof="0" dirty="0">
                  <a:ln>
                    <a:noFill/>
                  </a:ln>
                  <a:solidFill>
                    <a:srgbClr val="7030A0"/>
                  </a:solidFill>
                  <a:effectLst/>
                  <a:uLnTx/>
                  <a:uFillTx/>
                  <a:ea typeface="Open Sans" panose="020B0606030504020204" pitchFamily="34" charset="0"/>
                  <a:cs typeface="Open Sans" panose="020B0606030504020204" pitchFamily="34" charset="0"/>
                </a:rPr>
                <a:t>/ Lycée Ste Marie/ Paris / 2014-2015</a:t>
              </a:r>
              <a:endParaRPr kumimoji="0" lang="fr-FR" sz="1000" b="1" i="0" u="none" strike="noStrike" kern="1200" cap="none" spc="0" normalizeH="0" baseline="0" noProof="0" dirty="0">
                <a:ln>
                  <a:noFill/>
                </a:ln>
                <a:solidFill>
                  <a:srgbClr val="7030A0"/>
                </a:solidFill>
                <a:effectLst/>
                <a:uLnTx/>
                <a:uFillTx/>
                <a:ea typeface="Open Sans" panose="020B0606030504020204" pitchFamily="34" charset="0"/>
                <a:cs typeface="Open Sans" panose="020B0606030504020204" pitchFamily="34" charset="0"/>
              </a:endParaRPr>
            </a:p>
          </p:txBody>
        </p:sp>
      </p:grpSp>
      <p:grpSp>
        <p:nvGrpSpPr>
          <p:cNvPr id="3" name="Group 2">
            <a:extLst>
              <a:ext uri="{FF2B5EF4-FFF2-40B4-BE49-F238E27FC236}">
                <a16:creationId xmlns:a16="http://schemas.microsoft.com/office/drawing/2014/main" id="{4F9E12F1-CF50-DC49-A139-F7193A2AEA12}"/>
              </a:ext>
            </a:extLst>
          </p:cNvPr>
          <p:cNvGrpSpPr/>
          <p:nvPr/>
        </p:nvGrpSpPr>
        <p:grpSpPr>
          <a:xfrm>
            <a:off x="225425" y="4213321"/>
            <a:ext cx="3785101" cy="3855109"/>
            <a:chOff x="225425" y="5371319"/>
            <a:chExt cx="3971364" cy="3594634"/>
          </a:xfrm>
        </p:grpSpPr>
        <p:sp>
          <p:nvSpPr>
            <p:cNvPr id="89" name="TextBox 30">
              <a:extLst>
                <a:ext uri="{FF2B5EF4-FFF2-40B4-BE49-F238E27FC236}">
                  <a16:creationId xmlns:a16="http://schemas.microsoft.com/office/drawing/2014/main" id="{3CFB2C65-6D28-BF4E-9B33-4823F20B708B}"/>
                </a:ext>
              </a:extLst>
            </p:cNvPr>
            <p:cNvSpPr txBox="1"/>
            <p:nvPr/>
          </p:nvSpPr>
          <p:spPr>
            <a:xfrm>
              <a:off x="225425" y="5371319"/>
              <a:ext cx="2952827" cy="28698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2060"/>
                  </a:solidFill>
                  <a:effectLst/>
                  <a:uLnTx/>
                  <a:uFillTx/>
                  <a:ea typeface="Open Sans" panose="020B0606030504020204" pitchFamily="34" charset="0"/>
                  <a:cs typeface="Open Sans" panose="020B0606030504020204" pitchFamily="34" charset="0"/>
                </a:rPr>
                <a:t>EXPERIENCE PROFESSIONNELLE</a:t>
              </a:r>
            </a:p>
          </p:txBody>
        </p:sp>
        <p:sp>
          <p:nvSpPr>
            <p:cNvPr id="90" name="TextBox 89">
              <a:extLst>
                <a:ext uri="{FF2B5EF4-FFF2-40B4-BE49-F238E27FC236}">
                  <a16:creationId xmlns:a16="http://schemas.microsoft.com/office/drawing/2014/main" id="{4644C83C-CBBC-BE4D-BD04-48D5A41F6EA0}"/>
                </a:ext>
              </a:extLst>
            </p:cNvPr>
            <p:cNvSpPr txBox="1"/>
            <p:nvPr/>
          </p:nvSpPr>
          <p:spPr>
            <a:xfrm>
              <a:off x="386790" y="5681952"/>
              <a:ext cx="3809999" cy="1599920"/>
            </a:xfrm>
            <a:prstGeom prst="rect">
              <a:avLst/>
            </a:prstGeom>
            <a:noFill/>
          </p:spPr>
          <p:txBody>
            <a:bodyPr wrap="square" rtlCol="0">
              <a:spAutoFit/>
            </a:bodyPr>
            <a:lstStyle/>
            <a:p>
              <a:pPr marL="0" marR="0" lvl="0" indent="0" algn="l" defTabSz="457200" rtl="0" eaLnBrk="1" fontAlgn="auto" latinLnBrk="0" hangingPunct="1">
                <a:lnSpc>
                  <a:spcPct val="130000"/>
                </a:lnSpc>
                <a:spcBef>
                  <a:spcPts val="0"/>
                </a:spcBef>
                <a:spcAft>
                  <a:spcPts val="300"/>
                </a:spcAft>
                <a:buClr>
                  <a:srgbClr val="00B0F0"/>
                </a:buClr>
                <a:buSzTx/>
                <a:buFontTx/>
                <a:buNone/>
                <a:tabLst/>
                <a:defRPr/>
              </a:pPr>
              <a:r>
                <a:rPr lang="fr-FR" sz="1000" b="1" dirty="0"/>
                <a:t>Chef de Rang </a:t>
              </a:r>
              <a:r>
                <a:rPr kumimoji="0" lang="en-US" sz="1000" b="1" i="0" u="none" strike="noStrike" kern="1200" cap="none" spc="0" normalizeH="0" baseline="0" noProof="0" dirty="0">
                  <a:ln>
                    <a:noFill/>
                  </a:ln>
                  <a:solidFill>
                    <a:srgbClr val="7030A0"/>
                  </a:solidFill>
                  <a:effectLst/>
                  <a:uLnTx/>
                  <a:uFillTx/>
                  <a:ea typeface="Open Sans" panose="020B0606030504020204" pitchFamily="34" charset="0"/>
                  <a:cs typeface="Open Sans" panose="020B0606030504020204" pitchFamily="34" charset="0"/>
                </a:rPr>
                <a:t>/ La </a:t>
              </a:r>
              <a:r>
                <a:rPr kumimoji="0" lang="en-US" sz="1000" b="1" i="0" u="none" strike="noStrike" kern="1200" cap="none" spc="0" normalizeH="0" baseline="0" noProof="0" dirty="0" err="1">
                  <a:ln>
                    <a:noFill/>
                  </a:ln>
                  <a:solidFill>
                    <a:srgbClr val="7030A0"/>
                  </a:solidFill>
                  <a:effectLst/>
                  <a:uLnTx/>
                  <a:uFillTx/>
                  <a:ea typeface="Open Sans" panose="020B0606030504020204" pitchFamily="34" charset="0"/>
                  <a:cs typeface="Open Sans" panose="020B0606030504020204" pitchFamily="34" charset="0"/>
                </a:rPr>
                <a:t>Coupole</a:t>
              </a:r>
              <a:r>
                <a:rPr kumimoji="0" lang="en-US" sz="1000" b="1" i="0" u="none" strike="noStrike" kern="1200" cap="none" spc="0" normalizeH="0" baseline="0" noProof="0" dirty="0">
                  <a:ln>
                    <a:noFill/>
                  </a:ln>
                  <a:solidFill>
                    <a:srgbClr val="7030A0"/>
                  </a:solidFill>
                  <a:effectLst/>
                  <a:uLnTx/>
                  <a:uFillTx/>
                  <a:ea typeface="Open Sans" panose="020B0606030504020204" pitchFamily="34" charset="0"/>
                  <a:cs typeface="Open Sans" panose="020B0606030504020204" pitchFamily="34" charset="0"/>
                </a:rPr>
                <a:t> / Paris / 2015-2016</a:t>
              </a:r>
              <a:endParaRPr kumimoji="0" lang="fr-FR" sz="1000" b="1" i="0" u="none" strike="noStrike" kern="1200" cap="none" spc="0" normalizeH="0" baseline="0" noProof="0" dirty="0">
                <a:ln>
                  <a:noFill/>
                </a:ln>
                <a:solidFill>
                  <a:srgbClr val="7030A0"/>
                </a:solidFill>
                <a:effectLst/>
                <a:uLnTx/>
                <a:uFillTx/>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fr-FR" sz="1000" dirty="0"/>
                <a:t>Coordination et supervision du service dans une salle de 60 couverts</a:t>
              </a:r>
            </a:p>
            <a:p>
              <a:pPr marL="171450" indent="-171450">
                <a:buFont typeface="Arial" panose="020B0604020202020204" pitchFamily="34" charset="0"/>
                <a:buChar char="•"/>
              </a:pPr>
              <a:r>
                <a:rPr lang="fr-FR" sz="1000" dirty="0"/>
                <a:t>Formation et encadrement d'une équipe de 6 serveurs</a:t>
              </a:r>
            </a:p>
            <a:p>
              <a:pPr marL="171450" indent="-171450">
                <a:buFont typeface="Arial" panose="020B0604020202020204" pitchFamily="34" charset="0"/>
                <a:buChar char="•"/>
              </a:pPr>
              <a:r>
                <a:rPr lang="fr-FR" sz="1000" dirty="0"/>
                <a:t>Gestion des réclamations et des demandes spéciales des clients</a:t>
              </a:r>
            </a:p>
            <a:p>
              <a:pPr marL="171450" indent="-171450">
                <a:buFont typeface="Arial" panose="020B0604020202020204" pitchFamily="34" charset="0"/>
                <a:buChar char="•"/>
              </a:pPr>
              <a:r>
                <a:rPr lang="fr-FR" sz="1000" dirty="0"/>
                <a:t>Collaboration avec la cuisine pour assurer la qualité des plats servis</a:t>
              </a:r>
            </a:p>
            <a:p>
              <a:pPr marL="171450" indent="-171450">
                <a:buFont typeface="Arial" panose="020B0604020202020204" pitchFamily="34" charset="0"/>
                <a:buChar char="•"/>
              </a:pPr>
              <a:r>
                <a:rPr lang="fr-FR" sz="1000" dirty="0"/>
                <a:t>Participation à la sélection des vins et proposition d'accords mets-vins</a:t>
              </a:r>
            </a:p>
            <a:p>
              <a:pPr marL="171450" indent="-171450">
                <a:buFont typeface="Arial" panose="020B0604020202020204" pitchFamily="34" charset="0"/>
                <a:buChar char="•"/>
              </a:pPr>
              <a:r>
                <a:rPr lang="fr-FR" sz="1000" dirty="0"/>
                <a:t>Responsable de l'inventaire des stocks de la salle</a:t>
              </a:r>
            </a:p>
          </p:txBody>
        </p:sp>
        <p:sp>
          <p:nvSpPr>
            <p:cNvPr id="91" name="TextBox 90">
              <a:extLst>
                <a:ext uri="{FF2B5EF4-FFF2-40B4-BE49-F238E27FC236}">
                  <a16:creationId xmlns:a16="http://schemas.microsoft.com/office/drawing/2014/main" id="{BCE1C830-9DE6-DB42-B5B4-D1AB0A148746}"/>
                </a:ext>
              </a:extLst>
            </p:cNvPr>
            <p:cNvSpPr txBox="1"/>
            <p:nvPr/>
          </p:nvSpPr>
          <p:spPr>
            <a:xfrm>
              <a:off x="386790" y="7366033"/>
              <a:ext cx="3809999" cy="1599920"/>
            </a:xfrm>
            <a:prstGeom prst="rect">
              <a:avLst/>
            </a:prstGeom>
            <a:noFill/>
          </p:spPr>
          <p:txBody>
            <a:bodyPr wrap="square" rtlCol="0">
              <a:spAutoFit/>
            </a:bodyPr>
            <a:lstStyle/>
            <a:p>
              <a:pPr marL="0" marR="0" lvl="0" indent="0" algn="l" defTabSz="457200" rtl="0" eaLnBrk="1" fontAlgn="auto" latinLnBrk="0" hangingPunct="1">
                <a:lnSpc>
                  <a:spcPct val="130000"/>
                </a:lnSpc>
                <a:spcBef>
                  <a:spcPts val="0"/>
                </a:spcBef>
                <a:spcAft>
                  <a:spcPts val="300"/>
                </a:spcAft>
                <a:buClr>
                  <a:srgbClr val="00B0F0"/>
                </a:buClr>
                <a:buSzTx/>
                <a:buFontTx/>
                <a:buNone/>
                <a:tabLst/>
                <a:defRPr/>
              </a:pPr>
              <a:r>
                <a:rPr lang="fr-FR" sz="1000" b="1" dirty="0"/>
                <a:t>Chef de Rang </a:t>
              </a:r>
              <a:r>
                <a:rPr kumimoji="0" lang="en-US" sz="1000" b="1" i="0" u="none" strike="noStrike" kern="1200" cap="none" spc="0" normalizeH="0" baseline="0" noProof="0" dirty="0">
                  <a:ln>
                    <a:noFill/>
                  </a:ln>
                  <a:solidFill>
                    <a:srgbClr val="7030A0"/>
                  </a:solidFill>
                  <a:effectLst/>
                  <a:uLnTx/>
                  <a:uFillTx/>
                  <a:ea typeface="Open Sans" panose="020B0606030504020204" pitchFamily="34" charset="0"/>
                  <a:cs typeface="Open Sans" panose="020B0606030504020204" pitchFamily="34" charset="0"/>
                </a:rPr>
                <a:t>/ La </a:t>
              </a:r>
              <a:r>
                <a:rPr kumimoji="0" lang="en-US" sz="1000" b="1" i="0" u="none" strike="noStrike" kern="1200" cap="none" spc="0" normalizeH="0" baseline="0" noProof="0" dirty="0" err="1">
                  <a:ln>
                    <a:noFill/>
                  </a:ln>
                  <a:solidFill>
                    <a:srgbClr val="7030A0"/>
                  </a:solidFill>
                  <a:effectLst/>
                  <a:uLnTx/>
                  <a:uFillTx/>
                  <a:ea typeface="Open Sans" panose="020B0606030504020204" pitchFamily="34" charset="0"/>
                  <a:cs typeface="Open Sans" panose="020B0606030504020204" pitchFamily="34" charset="0"/>
                </a:rPr>
                <a:t>Rotonde</a:t>
              </a:r>
              <a:r>
                <a:rPr kumimoji="0" lang="en-US" sz="1000" b="1" i="0" u="none" strike="noStrike" kern="1200" cap="none" spc="0" normalizeH="0" baseline="0" noProof="0" dirty="0">
                  <a:ln>
                    <a:noFill/>
                  </a:ln>
                  <a:solidFill>
                    <a:srgbClr val="7030A0"/>
                  </a:solidFill>
                  <a:effectLst/>
                  <a:uLnTx/>
                  <a:uFillTx/>
                  <a:ea typeface="Open Sans" panose="020B0606030504020204" pitchFamily="34" charset="0"/>
                  <a:cs typeface="Open Sans" panose="020B0606030504020204" pitchFamily="34" charset="0"/>
                </a:rPr>
                <a:t> / Paris / 2015-2016</a:t>
              </a:r>
              <a:endParaRPr kumimoji="0" lang="fr-FR" sz="1000" b="1" i="0" u="none" strike="noStrike" kern="1200" cap="none" spc="0" normalizeH="0" baseline="0" noProof="0" dirty="0">
                <a:ln>
                  <a:noFill/>
                </a:ln>
                <a:solidFill>
                  <a:srgbClr val="7030A0"/>
                </a:solidFill>
                <a:effectLst/>
                <a:uLnTx/>
                <a:uFillTx/>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fr-FR" sz="1000" dirty="0"/>
                <a:t>Supervision du service dans un restaurant gastronomique étoilé au guide Michelin</a:t>
              </a:r>
            </a:p>
            <a:p>
              <a:pPr marL="171450" indent="-171450">
                <a:buFont typeface="Arial" panose="020B0604020202020204" pitchFamily="34" charset="0"/>
                <a:buChar char="•"/>
              </a:pPr>
              <a:r>
                <a:rPr lang="fr-FR" sz="1000" dirty="0"/>
                <a:t>Gestion d'une équipe de 4 serveurs et coordination avec la sommellerie</a:t>
              </a:r>
            </a:p>
            <a:p>
              <a:pPr marL="171450" indent="-171450">
                <a:buFont typeface="Arial" panose="020B0604020202020204" pitchFamily="34" charset="0"/>
                <a:buChar char="•"/>
              </a:pPr>
              <a:r>
                <a:rPr lang="fr-FR" sz="1000" dirty="0"/>
                <a:t>Accueil et conseil des clients sur le choix des plats et des vins</a:t>
              </a:r>
            </a:p>
            <a:p>
              <a:pPr marL="171450" indent="-171450">
                <a:buFont typeface="Arial" panose="020B0604020202020204" pitchFamily="34" charset="0"/>
                <a:buChar char="•"/>
              </a:pPr>
              <a:r>
                <a:rPr lang="fr-FR" sz="1000" dirty="0"/>
                <a:t>Organisation d'événements spéciaux tels que des dégustations de vins et des dîners à thème</a:t>
              </a:r>
            </a:p>
            <a:p>
              <a:pPr marL="171450" indent="-171450">
                <a:buFont typeface="Arial" panose="020B0604020202020204" pitchFamily="34" charset="0"/>
                <a:buChar char="•"/>
              </a:pPr>
              <a:r>
                <a:rPr lang="fr-FR" sz="1000" dirty="0"/>
                <a:t>Formation continue en techniques de service et connaissances culinaires</a:t>
              </a:r>
            </a:p>
          </p:txBody>
        </p:sp>
      </p:grpSp>
      <p:sp>
        <p:nvSpPr>
          <p:cNvPr id="33" name="TextBox 32">
            <a:extLst>
              <a:ext uri="{FF2B5EF4-FFF2-40B4-BE49-F238E27FC236}">
                <a16:creationId xmlns:a16="http://schemas.microsoft.com/office/drawing/2014/main" id="{51F3582C-D313-C147-944A-F6132115005E}"/>
              </a:ext>
            </a:extLst>
          </p:cNvPr>
          <p:cNvSpPr txBox="1"/>
          <p:nvPr/>
        </p:nvSpPr>
        <p:spPr>
          <a:xfrm>
            <a:off x="2053877" y="491245"/>
            <a:ext cx="2954728"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ea typeface="Open Sans" panose="020B0606030504020204" pitchFamily="34" charset="0"/>
                <a:cs typeface="Open Sans" panose="020B0606030504020204" pitchFamily="34" charset="0"/>
              </a:rPr>
              <a:t>Brice DERANG</a:t>
            </a:r>
            <a:endParaRPr kumimoji="0" lang="uk-UA" sz="2400" b="1" i="0" u="none" strike="noStrike" kern="1200" cap="none" spc="0" normalizeH="0" baseline="0" noProof="0" dirty="0">
              <a:ln>
                <a:noFill/>
              </a:ln>
              <a:solidFill>
                <a:prstClr val="white"/>
              </a:solidFill>
              <a:effectLst/>
              <a:uLnTx/>
              <a:uFillTx/>
              <a:ea typeface="Open Sans" panose="020B0606030504020204" pitchFamily="34" charset="0"/>
              <a:cs typeface="Open Sans" panose="020B0606030504020204" pitchFamily="34" charset="0"/>
            </a:endParaRPr>
          </a:p>
        </p:txBody>
      </p:sp>
      <p:sp>
        <p:nvSpPr>
          <p:cNvPr id="35" name="TextBox 34">
            <a:extLst>
              <a:ext uri="{FF2B5EF4-FFF2-40B4-BE49-F238E27FC236}">
                <a16:creationId xmlns:a16="http://schemas.microsoft.com/office/drawing/2014/main" id="{599FD888-EF71-0D4E-878D-4293D3F9890D}"/>
              </a:ext>
            </a:extLst>
          </p:cNvPr>
          <p:cNvSpPr txBox="1"/>
          <p:nvPr/>
        </p:nvSpPr>
        <p:spPr>
          <a:xfrm>
            <a:off x="2053877" y="932129"/>
            <a:ext cx="4387841"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200" dirty="0">
                <a:solidFill>
                  <a:schemeClr val="bg1"/>
                </a:solidFill>
              </a:rPr>
              <a:t>Chef de rang expérimenté - 15 ans d'expérience en restauration haut de gamme et gestion d'équipe</a:t>
            </a:r>
            <a:endParaRPr kumimoji="0" lang="uk-UA" sz="1200" b="0" i="0" u="none" strike="noStrike" kern="1200" cap="none" spc="0" normalizeH="0" baseline="0" noProof="0" dirty="0">
              <a:ln>
                <a:noFill/>
              </a:ln>
              <a:solidFill>
                <a:schemeClr val="bg1"/>
              </a:solidFill>
              <a:effectLst/>
              <a:uLnTx/>
              <a:uFillTx/>
              <a:ea typeface="Open Sans" panose="020B0606030504020204" pitchFamily="34" charset="0"/>
              <a:cs typeface="Open Sans" panose="020B0606030504020204" pitchFamily="34" charset="0"/>
            </a:endParaRPr>
          </a:p>
        </p:txBody>
      </p:sp>
      <p:cxnSp>
        <p:nvCxnSpPr>
          <p:cNvPr id="38" name="Прямая соединительная линия 67">
            <a:extLst>
              <a:ext uri="{FF2B5EF4-FFF2-40B4-BE49-F238E27FC236}">
                <a16:creationId xmlns:a16="http://schemas.microsoft.com/office/drawing/2014/main" id="{EE45C1AC-5236-2647-915E-E4E84047508A}"/>
              </a:ext>
            </a:extLst>
          </p:cNvPr>
          <p:cNvCxnSpPr>
            <a:cxnSpLocks/>
          </p:cNvCxnSpPr>
          <p:nvPr/>
        </p:nvCxnSpPr>
        <p:spPr>
          <a:xfrm>
            <a:off x="4212771" y="1653707"/>
            <a:ext cx="0" cy="7861488"/>
          </a:xfrm>
          <a:prstGeom prst="line">
            <a:avLst/>
          </a:prstGeom>
          <a:ln w="22225" cap="rnd">
            <a:solidFill>
              <a:srgbClr val="7030A0"/>
            </a:solidFill>
            <a:round/>
          </a:ln>
        </p:spPr>
        <p:style>
          <a:lnRef idx="1">
            <a:schemeClr val="accent1"/>
          </a:lnRef>
          <a:fillRef idx="0">
            <a:schemeClr val="accent1"/>
          </a:fillRef>
          <a:effectRef idx="0">
            <a:schemeClr val="accent1"/>
          </a:effectRef>
          <a:fontRef idx="minor">
            <a:schemeClr val="tx1"/>
          </a:fontRef>
        </p:style>
      </p:cxnSp>
      <p:sp>
        <p:nvSpPr>
          <p:cNvPr id="6" name="Овал 5"/>
          <p:cNvSpPr/>
          <p:nvPr/>
        </p:nvSpPr>
        <p:spPr>
          <a:xfrm>
            <a:off x="225425" y="165651"/>
            <a:ext cx="1488056" cy="1488056"/>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dirty="0">
              <a:ln>
                <a:noFill/>
              </a:ln>
              <a:solidFill>
                <a:prstClr val="white"/>
              </a:solidFill>
              <a:effectLst/>
              <a:uLnTx/>
              <a:uFillTx/>
              <a:ea typeface="+mn-ea"/>
              <a:cs typeface="+mn-cs"/>
            </a:endParaRPr>
          </a:p>
        </p:txBody>
      </p:sp>
      <p:sp>
        <p:nvSpPr>
          <p:cNvPr id="8" name="TextBox 90">
            <a:extLst>
              <a:ext uri="{FF2B5EF4-FFF2-40B4-BE49-F238E27FC236}">
                <a16:creationId xmlns:a16="http://schemas.microsoft.com/office/drawing/2014/main" id="{E883C54F-FA4E-75CD-7003-15DD9AD88A59}"/>
              </a:ext>
            </a:extLst>
          </p:cNvPr>
          <p:cNvSpPr txBox="1"/>
          <p:nvPr/>
        </p:nvSpPr>
        <p:spPr>
          <a:xfrm>
            <a:off x="332456" y="8158689"/>
            <a:ext cx="3631304" cy="1408078"/>
          </a:xfrm>
          <a:prstGeom prst="rect">
            <a:avLst/>
          </a:prstGeom>
          <a:noFill/>
        </p:spPr>
        <p:txBody>
          <a:bodyPr wrap="square" rtlCol="0">
            <a:spAutoFit/>
          </a:bodyPr>
          <a:lstStyle/>
          <a:p>
            <a:pPr marL="0" marR="0" lvl="0" indent="0" algn="l" defTabSz="457200" rtl="0" eaLnBrk="1" fontAlgn="auto" latinLnBrk="0" hangingPunct="1">
              <a:lnSpc>
                <a:spcPct val="130000"/>
              </a:lnSpc>
              <a:spcBef>
                <a:spcPts val="0"/>
              </a:spcBef>
              <a:spcAft>
                <a:spcPts val="300"/>
              </a:spcAft>
              <a:buClr>
                <a:srgbClr val="00B0F0"/>
              </a:buClr>
              <a:buSzTx/>
              <a:buFontTx/>
              <a:buNone/>
              <a:tabLst/>
              <a:defRPr/>
            </a:pPr>
            <a:r>
              <a:rPr lang="fr-FR" sz="1000" b="1" dirty="0"/>
              <a:t>Serveur </a:t>
            </a:r>
            <a:r>
              <a:rPr kumimoji="0" lang="en-US" sz="1000" b="1" i="0" u="none" strike="noStrike" kern="1200" cap="none" spc="0" normalizeH="0" baseline="0" noProof="0" dirty="0">
                <a:ln>
                  <a:noFill/>
                </a:ln>
                <a:solidFill>
                  <a:srgbClr val="7030A0"/>
                </a:solidFill>
                <a:effectLst/>
                <a:uLnTx/>
                <a:uFillTx/>
                <a:ea typeface="Open Sans" panose="020B0606030504020204" pitchFamily="34" charset="0"/>
                <a:cs typeface="Open Sans" panose="020B0606030504020204" pitchFamily="34" charset="0"/>
              </a:rPr>
              <a:t>/ La </a:t>
            </a:r>
            <a:r>
              <a:rPr kumimoji="0" lang="en-US" sz="1000" b="1" i="0" u="none" strike="noStrike" kern="1200" cap="none" spc="0" normalizeH="0" baseline="0" noProof="0" dirty="0" err="1">
                <a:ln>
                  <a:noFill/>
                </a:ln>
                <a:solidFill>
                  <a:srgbClr val="7030A0"/>
                </a:solidFill>
                <a:effectLst/>
                <a:uLnTx/>
                <a:uFillTx/>
                <a:ea typeface="Open Sans" panose="020B0606030504020204" pitchFamily="34" charset="0"/>
                <a:cs typeface="Open Sans" panose="020B0606030504020204" pitchFamily="34" charset="0"/>
              </a:rPr>
              <a:t>Rotonde</a:t>
            </a:r>
            <a:r>
              <a:rPr kumimoji="0" lang="en-US" sz="1000" b="1" i="0" u="none" strike="noStrike" kern="1200" cap="none" spc="0" normalizeH="0" baseline="0" noProof="0" dirty="0">
                <a:ln>
                  <a:noFill/>
                </a:ln>
                <a:solidFill>
                  <a:srgbClr val="7030A0"/>
                </a:solidFill>
                <a:effectLst/>
                <a:uLnTx/>
                <a:uFillTx/>
                <a:ea typeface="Open Sans" panose="020B0606030504020204" pitchFamily="34" charset="0"/>
                <a:cs typeface="Open Sans" panose="020B0606030504020204" pitchFamily="34" charset="0"/>
              </a:rPr>
              <a:t> / Paris / 2015-2016</a:t>
            </a:r>
            <a:endParaRPr kumimoji="0" lang="fr-FR" sz="1000" b="1" i="0" u="none" strike="noStrike" kern="1200" cap="none" spc="0" normalizeH="0" baseline="0" noProof="0" dirty="0">
              <a:ln>
                <a:noFill/>
              </a:ln>
              <a:solidFill>
                <a:srgbClr val="7030A0"/>
              </a:solidFill>
              <a:effectLst/>
              <a:uLnTx/>
              <a:uFillTx/>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fr-FR" sz="1000" dirty="0"/>
              <a:t>Service des plats et des boissons dans un restaurant traditionnel</a:t>
            </a:r>
          </a:p>
          <a:p>
            <a:pPr marL="171450" indent="-171450">
              <a:buFont typeface="Arial" panose="020B0604020202020204" pitchFamily="34" charset="0"/>
              <a:buChar char="•"/>
            </a:pPr>
            <a:r>
              <a:rPr lang="fr-FR" sz="1000" dirty="0"/>
              <a:t>Prise des commandes et transmission à la cuisine</a:t>
            </a:r>
          </a:p>
          <a:p>
            <a:pPr marL="171450" indent="-171450">
              <a:buFont typeface="Arial" panose="020B0604020202020204" pitchFamily="34" charset="0"/>
              <a:buChar char="•"/>
            </a:pPr>
            <a:r>
              <a:rPr lang="fr-FR" sz="1000" dirty="0"/>
              <a:t>Mise en place de la salle et entretien de la propreté des espaces de travail</a:t>
            </a:r>
          </a:p>
          <a:p>
            <a:pPr marL="171450" indent="-171450">
              <a:buFont typeface="Arial" panose="020B0604020202020204" pitchFamily="34" charset="0"/>
              <a:buChar char="•"/>
            </a:pPr>
            <a:r>
              <a:rPr lang="fr-FR" sz="1000" dirty="0"/>
              <a:t>Participation aux réunions d'équipe et aux formations proposées</a:t>
            </a:r>
          </a:p>
        </p:txBody>
      </p:sp>
      <p:sp>
        <p:nvSpPr>
          <p:cNvPr id="12" name="ZoneTexte 11">
            <a:extLst>
              <a:ext uri="{FF2B5EF4-FFF2-40B4-BE49-F238E27FC236}">
                <a16:creationId xmlns:a16="http://schemas.microsoft.com/office/drawing/2014/main" id="{84B59BA0-D8DF-6EAA-61D3-D784846925E4}"/>
              </a:ext>
            </a:extLst>
          </p:cNvPr>
          <p:cNvSpPr txBox="1"/>
          <p:nvPr/>
        </p:nvSpPr>
        <p:spPr>
          <a:xfrm>
            <a:off x="8336692" y="2842054"/>
            <a:ext cx="184731" cy="523220"/>
          </a:xfrm>
          <a:prstGeom prst="rect">
            <a:avLst/>
          </a:prstGeom>
          <a:noFill/>
          <a:ln>
            <a:noFill/>
          </a:ln>
        </p:spPr>
        <p:txBody>
          <a:bodyPr wrap="none" rtlCol="0">
            <a:spAutoFit/>
          </a:bodyPr>
          <a:lstStyle/>
          <a:p>
            <a:endParaRPr lang="fr-FR" sz="2800" b="1" dirty="0">
              <a:solidFill>
                <a:srgbClr val="EAECD4"/>
              </a:solidFill>
              <a:latin typeface="Arial Black" panose="020B0A04020102020204" pitchFamily="34" charset="0"/>
              <a:ea typeface="Open Sans Semibold" panose="020B0706030804020204" pitchFamily="34" charset="0"/>
              <a:cs typeface="Open Sans Semibold" panose="020B0706030804020204" pitchFamily="34" charset="0"/>
            </a:endParaRPr>
          </a:p>
        </p:txBody>
      </p:sp>
      <p:pic>
        <p:nvPicPr>
          <p:cNvPr id="10" name="Image 9" descr="Une image contenant Visage humain, personne, habits, homme&#10;&#10;Description générée automatiquement">
            <a:extLst>
              <a:ext uri="{FF2B5EF4-FFF2-40B4-BE49-F238E27FC236}">
                <a16:creationId xmlns:a16="http://schemas.microsoft.com/office/drawing/2014/main" id="{C798DA21-58B6-0993-284A-3440378C60C7}"/>
              </a:ext>
            </a:extLst>
          </p:cNvPr>
          <p:cNvPicPr>
            <a:picLocks noChangeAspect="1"/>
          </p:cNvPicPr>
          <p:nvPr/>
        </p:nvPicPr>
        <p:blipFill rotWithShape="1">
          <a:blip r:embed="rId2"/>
          <a:srcRect r="34126"/>
          <a:stretch/>
        </p:blipFill>
        <p:spPr>
          <a:xfrm>
            <a:off x="187574" y="136784"/>
            <a:ext cx="1563758" cy="1584451"/>
          </a:xfrm>
          <a:prstGeom prst="ellipse">
            <a:avLst/>
          </a:prstGeom>
        </p:spPr>
      </p:pic>
    </p:spTree>
    <p:extLst>
      <p:ext uri="{BB962C8B-B14F-4D97-AF65-F5344CB8AC3E}">
        <p14:creationId xmlns:p14="http://schemas.microsoft.com/office/powerpoint/2010/main" val="245724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743409A-4799-FA42-9F31-505AABB8CCA0}"/>
              </a:ext>
            </a:extLst>
          </p:cNvPr>
          <p:cNvSpPr>
            <a:spLocks noGrp="1"/>
          </p:cNvSpPr>
          <p:nvPr>
            <p:ph idx="1"/>
          </p:nvPr>
        </p:nvSpPr>
        <p:spPr>
          <a:xfrm>
            <a:off x="470276" y="778216"/>
            <a:ext cx="5917452" cy="8314382"/>
          </a:xfrm>
        </p:spPr>
        <p:txBody>
          <a:bodyPr>
            <a:normAutofit fontScale="40000" lnSpcReduction="20000"/>
          </a:bodyPr>
          <a:lstStyle/>
          <a:p>
            <a:pPr marL="0" indent="0">
              <a:buNone/>
            </a:pPr>
            <a:r>
              <a:rPr lang="fr-FR" b="1" dirty="0"/>
              <a:t>Cher(e) Candidat(e)</a:t>
            </a:r>
          </a:p>
          <a:p>
            <a:pPr marL="0" indent="0">
              <a:buNone/>
            </a:pPr>
            <a:endParaRPr lang="fr-FR" b="1" dirty="0"/>
          </a:p>
          <a:p>
            <a:pPr marL="0" indent="0">
              <a:buNone/>
            </a:pPr>
            <a:r>
              <a:rPr lang="fr-FR" b="1" dirty="0"/>
              <a:t>Merci d'avoir téléchargé ce modèle sur notre site. Nous espérons qu'il vous aidera à mettre en valeur votre CV.</a:t>
            </a:r>
          </a:p>
          <a:p>
            <a:pPr marL="0" indent="0">
              <a:buNone/>
            </a:pPr>
            <a:endParaRPr lang="fr-FR" b="1" dirty="0"/>
          </a:p>
          <a:p>
            <a:pPr marL="0" indent="0">
              <a:buNone/>
            </a:pPr>
            <a:r>
              <a:rPr lang="fr-FR" dirty="0"/>
              <a:t>---------------------------------------------------------------------------------------</a:t>
            </a:r>
          </a:p>
          <a:p>
            <a:pPr marL="0" indent="0">
              <a:buNone/>
            </a:pPr>
            <a:endParaRPr lang="fr-FR" dirty="0"/>
          </a:p>
          <a:p>
            <a:pPr marL="0" indent="0">
              <a:buNone/>
            </a:pPr>
            <a:r>
              <a:rPr lang="fr-FR" dirty="0"/>
              <a:t>Besoin de conseils pour rédiger votre CV ou vous préparer pour l’entretien d’embauche ? Consultez nos articles :</a:t>
            </a:r>
          </a:p>
          <a:p>
            <a:pPr marL="0" indent="0">
              <a:buNone/>
            </a:pPr>
            <a:endParaRPr lang="fr-FR" dirty="0"/>
          </a:p>
          <a:p>
            <a:pPr marL="0" indent="0">
              <a:buNone/>
            </a:pPr>
            <a:r>
              <a:rPr lang="fr-FR" dirty="0"/>
              <a:t>- </a:t>
            </a:r>
            <a:r>
              <a:rPr lang="fr-FR" dirty="0">
                <a:hlinkClick r:id="rId2"/>
              </a:rPr>
              <a:t>Le titre du CV : guide pratique + 30 exemples</a:t>
            </a:r>
            <a:endParaRPr lang="fr-FR" dirty="0"/>
          </a:p>
          <a:p>
            <a:pPr marL="0" indent="0">
              <a:buNone/>
            </a:pPr>
            <a:r>
              <a:rPr lang="fr-FR" dirty="0"/>
              <a:t>- </a:t>
            </a:r>
            <a:r>
              <a:rPr lang="fr-FR" dirty="0">
                <a:hlinkClick r:id="rId3"/>
              </a:rPr>
              <a:t>Comment mettre en valeur son expérience professionnelle ?</a:t>
            </a:r>
            <a:endParaRPr lang="fr-FR" dirty="0"/>
          </a:p>
          <a:p>
            <a:pPr marL="0" indent="0">
              <a:buNone/>
            </a:pPr>
            <a:r>
              <a:rPr lang="fr-FR" dirty="0"/>
              <a:t>- </a:t>
            </a:r>
            <a:r>
              <a:rPr lang="fr-FR" dirty="0">
                <a:hlinkClick r:id="rId4"/>
              </a:rPr>
              <a:t>Rédiger une accroche de CV percutante + 9 exemples</a:t>
            </a:r>
            <a:endParaRPr lang="fr-FR" dirty="0"/>
          </a:p>
          <a:p>
            <a:pPr marL="0" indent="0">
              <a:buNone/>
            </a:pPr>
            <a:r>
              <a:rPr lang="fr-FR" dirty="0"/>
              <a:t>- </a:t>
            </a:r>
            <a:r>
              <a:rPr lang="fr-FR" dirty="0">
                <a:hlinkClick r:id="rId5"/>
              </a:rPr>
              <a:t>Les 7 points clés d'un CV réussi</a:t>
            </a:r>
            <a:endParaRPr lang="fr-FR" dirty="0"/>
          </a:p>
          <a:p>
            <a:pPr marL="0" indent="0">
              <a:buNone/>
            </a:pPr>
            <a:r>
              <a:rPr lang="fr-FR" dirty="0"/>
              <a:t>- Personnalisez votre CV avec </a:t>
            </a:r>
            <a:r>
              <a:rPr lang="fr-FR" dirty="0">
                <a:hlinkClick r:id="rId6"/>
              </a:rPr>
              <a:t>des icônes gratuites</a:t>
            </a:r>
            <a:endParaRPr lang="fr-FR" dirty="0"/>
          </a:p>
          <a:p>
            <a:pPr marL="0" indent="0">
              <a:buNone/>
            </a:pPr>
            <a:r>
              <a:rPr lang="fr-FR" dirty="0"/>
              <a:t>- Bien </a:t>
            </a:r>
            <a:r>
              <a:rPr lang="fr-FR" dirty="0">
                <a:hlinkClick r:id="rId7"/>
              </a:rPr>
              <a:t>préparer son entretien </a:t>
            </a:r>
            <a:endParaRPr lang="fr-FR" dirty="0"/>
          </a:p>
          <a:p>
            <a:pPr marL="0" indent="0">
              <a:buNone/>
            </a:pPr>
            <a:endParaRPr lang="fr-FR" dirty="0"/>
          </a:p>
          <a:p>
            <a:pPr marL="0" indent="0">
              <a:buNone/>
            </a:pPr>
            <a:r>
              <a:rPr lang="fr-FR" dirty="0"/>
              <a:t>Nous proposons également plusieurs centaines d'exemples de lettres de motivation classées par métier et des modèles pour les mettre en forme.</a:t>
            </a:r>
          </a:p>
          <a:p>
            <a:pPr marL="0" indent="0">
              <a:buNone/>
            </a:pPr>
            <a:endParaRPr lang="fr-FR" dirty="0"/>
          </a:p>
          <a:p>
            <a:pPr marL="0" indent="0">
              <a:buNone/>
            </a:pPr>
            <a:r>
              <a:rPr lang="fr-FR" dirty="0"/>
              <a:t>- </a:t>
            </a:r>
            <a:r>
              <a:rPr lang="fr-FR" dirty="0">
                <a:hlinkClick r:id="rId8"/>
              </a:rPr>
              <a:t>1200 exemples de lettres de motivation </a:t>
            </a:r>
            <a:endParaRPr lang="fr-FR" dirty="0"/>
          </a:p>
          <a:p>
            <a:pPr marL="0" indent="0">
              <a:buNone/>
            </a:pPr>
            <a:r>
              <a:rPr lang="fr-FR" dirty="0"/>
              <a:t>- </a:t>
            </a:r>
            <a:r>
              <a:rPr lang="fr-FR" dirty="0">
                <a:hlinkClick r:id="rId9"/>
              </a:rPr>
              <a:t>Les modèles de </a:t>
            </a:r>
            <a:r>
              <a:rPr lang="fr-FR" dirty="0">
                <a:hlinkClick r:id="rId10"/>
              </a:rPr>
              <a:t>courrier</a:t>
            </a:r>
            <a:endParaRPr lang="fr-FR" dirty="0"/>
          </a:p>
          <a:p>
            <a:pPr marL="0" indent="0">
              <a:buNone/>
            </a:pPr>
            <a:r>
              <a:rPr lang="fr-FR" dirty="0"/>
              <a:t>- Tous nos conseils </a:t>
            </a:r>
            <a:r>
              <a:rPr lang="fr-FR" dirty="0">
                <a:hlinkClick r:id="rId11"/>
              </a:rPr>
              <a:t>pour rédiger une lettre efficace </a:t>
            </a:r>
            <a:endParaRPr lang="fr-FR" dirty="0"/>
          </a:p>
          <a:p>
            <a:pPr marL="0" indent="0">
              <a:buNone/>
            </a:pPr>
            <a:endParaRPr lang="fr-FR" dirty="0"/>
          </a:p>
          <a:p>
            <a:pPr marL="0" indent="0">
              <a:buNone/>
            </a:pPr>
            <a:endParaRPr lang="fr-FR" dirty="0"/>
          </a:p>
          <a:p>
            <a:pPr marL="0" indent="0">
              <a:buNone/>
            </a:pPr>
            <a:r>
              <a:rPr lang="fr-FR" dirty="0"/>
              <a:t>Nous vous souhaitons bonne chance dans vos recherches et vos entretiens </a:t>
            </a:r>
            <a:r>
              <a:rPr lang="fr-FR" dirty="0">
                <a:sym typeface="Wingdings" pitchFamily="2" charset="2"/>
              </a:rPr>
              <a:t> </a:t>
            </a:r>
            <a:endParaRPr lang="fr-FR" dirty="0"/>
          </a:p>
          <a:p>
            <a:pPr marL="0" indent="0">
              <a:buNone/>
            </a:pPr>
            <a:endParaRPr lang="fr-FR" dirty="0"/>
          </a:p>
          <a:p>
            <a:pPr marL="0" indent="0">
              <a:buNone/>
            </a:pPr>
            <a:endParaRPr lang="fr-FR" dirty="0"/>
          </a:p>
          <a:p>
            <a:pPr marL="0" indent="0">
              <a:buNone/>
            </a:pPr>
            <a:r>
              <a:rPr lang="fr-FR" dirty="0"/>
              <a:t>Enfin, rappelez-vous qu'une bonne candidature est une candidature personnalisée ! Prenez donc le temps de la rédiger avec soin car elle décrit votre parcours professionnel et votre personnalité. </a:t>
            </a:r>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lgn="ctr">
              <a:buNone/>
            </a:pPr>
            <a:r>
              <a:rPr lang="fr-FR" dirty="0">
                <a:solidFill>
                  <a:schemeClr val="tx1">
                    <a:lumMod val="50000"/>
                    <a:lumOff val="50000"/>
                  </a:schemeClr>
                </a:solidFill>
              </a:rPr>
              <a:t>----------------</a:t>
            </a:r>
          </a:p>
          <a:p>
            <a:pPr marL="0" indent="0">
              <a:buNone/>
            </a:pPr>
            <a:r>
              <a:rPr lang="fr-FR" sz="1865" dirty="0">
                <a:solidFill>
                  <a:schemeClr val="tx1">
                    <a:lumMod val="50000"/>
                    <a:lumOff val="50000"/>
                  </a:schemeClr>
                </a:solidFill>
              </a:rPr>
              <a:t>Copyright : Les contenus diffusés sur notre site (modèles de CV, modèles de lettre, articles ...) sont la propriété de creeruncv.com. Leur utilisation est limitée à un usage strictement personnel. Il est interdit de les diffuser ou redistribuer sans notre accord. Contenus déposés dans 180 pays devant huissier. Reproduction strictement interdite, même partielle. Limité à un usage strictement personnel. </a:t>
            </a:r>
            <a:br>
              <a:rPr lang="fr-FR" sz="1865" dirty="0">
                <a:solidFill>
                  <a:schemeClr val="tx1">
                    <a:lumMod val="50000"/>
                    <a:lumOff val="50000"/>
                  </a:schemeClr>
                </a:solidFill>
              </a:rPr>
            </a:br>
            <a:r>
              <a:rPr lang="fr-FR" sz="1865" dirty="0" err="1">
                <a:solidFill>
                  <a:schemeClr val="tx1">
                    <a:lumMod val="50000"/>
                    <a:lumOff val="50000"/>
                  </a:schemeClr>
                </a:solidFill>
              </a:rPr>
              <a:t>Disclaimer</a:t>
            </a:r>
            <a:r>
              <a:rPr lang="fr-FR" sz="1865" dirty="0">
                <a:solidFill>
                  <a:schemeClr val="tx1">
                    <a:lumMod val="50000"/>
                    <a:lumOff val="50000"/>
                  </a:schemeClr>
                </a:solidFill>
              </a:rPr>
              <a:t> : Les modèles disponibles sur notre site fournis "en l'état" et sans garantie.</a:t>
            </a:r>
          </a:p>
          <a:p>
            <a:pPr marL="0" indent="0">
              <a:buNone/>
            </a:pPr>
            <a:endParaRPr lang="fr-FR" sz="2174" dirty="0">
              <a:solidFill>
                <a:schemeClr val="tx1">
                  <a:lumMod val="50000"/>
                  <a:lumOff val="50000"/>
                </a:schemeClr>
              </a:solidFill>
            </a:endParaRPr>
          </a:p>
          <a:p>
            <a:pPr marL="0" indent="0" algn="ctr">
              <a:buNone/>
            </a:pPr>
            <a:r>
              <a:rPr lang="fr-FR" sz="2174" dirty="0" err="1"/>
              <a:t>Créeruncv.com</a:t>
            </a:r>
            <a:r>
              <a:rPr lang="fr-FR" sz="2174" dirty="0"/>
              <a:t> est un site gratuit. </a:t>
            </a:r>
          </a:p>
        </p:txBody>
      </p:sp>
    </p:spTree>
    <p:extLst>
      <p:ext uri="{BB962C8B-B14F-4D97-AF65-F5344CB8AC3E}">
        <p14:creationId xmlns:p14="http://schemas.microsoft.com/office/powerpoint/2010/main" val="2827558183"/>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ln>
          <a:noFill/>
        </a:ln>
      </a:spPr>
      <a:bodyPr wrap="square" rtlCol="0">
        <a:spAutoFit/>
      </a:bodyPr>
      <a:lstStyle>
        <a:defPPr>
          <a:defRPr sz="2800" b="1" dirty="0" smtClean="0">
            <a:solidFill>
              <a:srgbClr val="EAECD4"/>
            </a:solidFill>
            <a:latin typeface="Arial Black" panose="020B0A04020102020204" pitchFamily="34" charset="0"/>
            <a:ea typeface="Open Sans Semibold" panose="020B0706030804020204" pitchFamily="34" charset="0"/>
            <a:cs typeface="Open Sans Semibold" panose="020B0706030804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3973</TotalTime>
  <Words>697</Words>
  <Application>Microsoft Macintosh PowerPoint</Application>
  <PresentationFormat>Format A4 (210 x 297 mm)</PresentationFormat>
  <Paragraphs>88</Paragraphs>
  <Slides>2</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vt:i4>
      </vt:variant>
    </vt:vector>
  </HeadingPairs>
  <TitlesOfParts>
    <vt:vector size="8" baseType="lpstr">
      <vt:lpstr>Arial Black</vt:lpstr>
      <vt:lpstr>Calibri Light</vt:lpstr>
      <vt:lpstr>Arial</vt:lpstr>
      <vt:lpstr>Calibri</vt:lpstr>
      <vt:lpstr>Wingdings</vt:lpstr>
      <vt:lpstr>Thème Office</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Axel Maille</dc:creator>
  <cp:lastModifiedBy>Axel Maille</cp:lastModifiedBy>
  <cp:revision>454</cp:revision>
  <dcterms:created xsi:type="dcterms:W3CDTF">2019-07-01T12:35:06Z</dcterms:created>
  <dcterms:modified xsi:type="dcterms:W3CDTF">2023-05-21T23:15:09Z</dcterms:modified>
</cp:coreProperties>
</file>