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3D1D7"/>
    <a:srgbClr val="E4D9C6"/>
    <a:srgbClr val="FDF2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512"/>
    <p:restoredTop sz="96327"/>
  </p:normalViewPr>
  <p:slideViewPr>
    <p:cSldViewPr snapToGrid="0" snapToObjects="1" showGuides="1">
      <p:cViewPr>
        <p:scale>
          <a:sx n="137" d="100"/>
          <a:sy n="137" d="100"/>
        </p:scale>
        <p:origin x="2824" y="14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01/07/2023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01/07/2023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01/07/2023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01/07/2023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01/07/2023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01/07/2023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01/07/2023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01/07/2023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01/07/2023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01/07/2023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01/07/2023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01/07/2023</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7">
            <a:extLst>
              <a:ext uri="{FF2B5EF4-FFF2-40B4-BE49-F238E27FC236}">
                <a16:creationId xmlns:a16="http://schemas.microsoft.com/office/drawing/2014/main" id="{1F12A5C4-5DEF-0572-95A1-D02E6A5F007B}"/>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3" name="Rectángulo 39">
            <a:extLst>
              <a:ext uri="{FF2B5EF4-FFF2-40B4-BE49-F238E27FC236}">
                <a16:creationId xmlns:a16="http://schemas.microsoft.com/office/drawing/2014/main" id="{584E78DD-7286-A14F-E91E-B6126A99B3B7}"/>
              </a:ext>
            </a:extLst>
          </p:cNvPr>
          <p:cNvSpPr>
            <a:spLocks noChangeArrowheads="1"/>
          </p:cNvSpPr>
          <p:nvPr/>
        </p:nvSpPr>
        <p:spPr bwMode="auto">
          <a:xfrm rot="10800000" flipH="1">
            <a:off x="1" y="3730"/>
            <a:ext cx="2430148" cy="9905994"/>
          </a:xfrm>
          <a:prstGeom prst="rect">
            <a:avLst/>
          </a:prstGeom>
          <a:solidFill>
            <a:schemeClr val="bg1">
              <a:lumMod val="95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1800" b="0" i="0" u="none" strike="noStrike" cap="none" normalizeH="0" baseline="0" dirty="0">
              <a:ln>
                <a:noFill/>
              </a:ln>
              <a:solidFill>
                <a:schemeClr val="tx1"/>
              </a:solidFill>
              <a:effectLst/>
              <a:latin typeface="Arial" panose="020B0604020202020204" pitchFamily="34" charset="0"/>
            </a:endParaRPr>
          </a:p>
        </p:txBody>
      </p:sp>
      <p:sp>
        <p:nvSpPr>
          <p:cNvPr id="56" name="Zone de texte 3">
            <a:extLst>
              <a:ext uri="{FF2B5EF4-FFF2-40B4-BE49-F238E27FC236}">
                <a16:creationId xmlns:a16="http://schemas.microsoft.com/office/drawing/2014/main" id="{9924E22F-00DB-7BE4-1952-518722F95ABA}"/>
              </a:ext>
            </a:extLst>
          </p:cNvPr>
          <p:cNvSpPr txBox="1">
            <a:spLocks noChangeArrowheads="1"/>
          </p:cNvSpPr>
          <p:nvPr/>
        </p:nvSpPr>
        <p:spPr bwMode="auto">
          <a:xfrm>
            <a:off x="2561174" y="840383"/>
            <a:ext cx="4116515"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b="1" dirty="0"/>
              <a:t>Directrice Artistique Senior avec 15 ans d'expérience</a:t>
            </a:r>
            <a:endParaRPr lang="fr-FR" dirty="0"/>
          </a:p>
        </p:txBody>
      </p:sp>
      <p:sp>
        <p:nvSpPr>
          <p:cNvPr id="63" name="Google Shape;61;p14">
            <a:extLst>
              <a:ext uri="{FF2B5EF4-FFF2-40B4-BE49-F238E27FC236}">
                <a16:creationId xmlns:a16="http://schemas.microsoft.com/office/drawing/2014/main" id="{4291EC86-6739-24A3-D0C6-49F4137ADE81}"/>
              </a:ext>
            </a:extLst>
          </p:cNvPr>
          <p:cNvSpPr/>
          <p:nvPr/>
        </p:nvSpPr>
        <p:spPr>
          <a:xfrm>
            <a:off x="2624560" y="696459"/>
            <a:ext cx="1102995" cy="45085"/>
          </a:xfrm>
          <a:prstGeom prst="rect">
            <a:avLst/>
          </a:prstGeom>
          <a:solidFill>
            <a:srgbClr val="000000"/>
          </a:solidFill>
          <a:ln>
            <a:noFill/>
          </a:ln>
        </p:spPr>
        <p:txBody>
          <a:bodyPr spcFirstLastPara="1" wrap="square" lIns="0" tIns="91425" rIns="91425" bIns="91425" anchor="ctr" anchorCtr="0">
            <a:noAutofit/>
          </a:bodyPr>
          <a:lstStyle/>
          <a:p>
            <a:endParaRPr lang="fr-FR"/>
          </a:p>
        </p:txBody>
      </p:sp>
      <p:sp>
        <p:nvSpPr>
          <p:cNvPr id="58" name="Zone de texte 4">
            <a:extLst>
              <a:ext uri="{FF2B5EF4-FFF2-40B4-BE49-F238E27FC236}">
                <a16:creationId xmlns:a16="http://schemas.microsoft.com/office/drawing/2014/main" id="{EA9D39AA-264B-36CF-F358-A9BDC2F499F0}"/>
              </a:ext>
            </a:extLst>
          </p:cNvPr>
          <p:cNvSpPr txBox="1">
            <a:spLocks noChangeArrowheads="1"/>
          </p:cNvSpPr>
          <p:nvPr/>
        </p:nvSpPr>
        <p:spPr bwMode="auto">
          <a:xfrm>
            <a:off x="2579001" y="1860488"/>
            <a:ext cx="4010235" cy="9035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100" dirty="0"/>
              <a:t>Créative, innovante et passionnée, je suis une Directrice Artistique avec 15 ans d'expérience en conception visuelle et direction artistique. Spécialisée dans le développement de concepts créatifs uniques et dans la gestion de projets de design à grande échelle, j'ai prouvé ma capacité à diriger des équipes créatives et à réaliser des projets qui dépassent les attentes des clients.</a:t>
            </a:r>
          </a:p>
        </p:txBody>
      </p:sp>
      <p:sp>
        <p:nvSpPr>
          <p:cNvPr id="59" name="Zone de texte 5">
            <a:extLst>
              <a:ext uri="{FF2B5EF4-FFF2-40B4-BE49-F238E27FC236}">
                <a16:creationId xmlns:a16="http://schemas.microsoft.com/office/drawing/2014/main" id="{B86FADAA-6444-3D45-A8CA-67C974D05A68}"/>
              </a:ext>
            </a:extLst>
          </p:cNvPr>
          <p:cNvSpPr txBox="1">
            <a:spLocks noChangeArrowheads="1"/>
          </p:cNvSpPr>
          <p:nvPr/>
        </p:nvSpPr>
        <p:spPr bwMode="auto">
          <a:xfrm>
            <a:off x="2556868" y="1489374"/>
            <a:ext cx="3175001" cy="34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0" name="Zone de texte 6">
            <a:extLst>
              <a:ext uri="{FF2B5EF4-FFF2-40B4-BE49-F238E27FC236}">
                <a16:creationId xmlns:a16="http://schemas.microsoft.com/office/drawing/2014/main" id="{D6C5ECB5-2076-1735-6C82-146FAEAE0A4E}"/>
              </a:ext>
            </a:extLst>
          </p:cNvPr>
          <p:cNvSpPr txBox="1">
            <a:spLocks noChangeArrowheads="1"/>
          </p:cNvSpPr>
          <p:nvPr/>
        </p:nvSpPr>
        <p:spPr bwMode="auto">
          <a:xfrm>
            <a:off x="2561174" y="2934298"/>
            <a:ext cx="3175000" cy="353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1" name="Zone de texte 7">
            <a:extLst>
              <a:ext uri="{FF2B5EF4-FFF2-40B4-BE49-F238E27FC236}">
                <a16:creationId xmlns:a16="http://schemas.microsoft.com/office/drawing/2014/main" id="{DD91498B-BE4C-B4C0-08BB-1848B228C709}"/>
              </a:ext>
            </a:extLst>
          </p:cNvPr>
          <p:cNvSpPr txBox="1">
            <a:spLocks noChangeArrowheads="1"/>
          </p:cNvSpPr>
          <p:nvPr/>
        </p:nvSpPr>
        <p:spPr bwMode="auto">
          <a:xfrm>
            <a:off x="2574348" y="3356081"/>
            <a:ext cx="4035583" cy="5201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100" b="1" dirty="0"/>
              <a:t>Directeur Artistique Junior - Agence de Publicité XYZ, Paris (2009 - 2014)</a:t>
            </a:r>
            <a:endParaRPr lang="fr-FR" sz="1100" dirty="0"/>
          </a:p>
          <a:p>
            <a:pPr marL="171450" indent="-171450">
              <a:buFont typeface="Arial" panose="020B0604020202020204" pitchFamily="34" charset="0"/>
              <a:buChar char="•"/>
            </a:pPr>
            <a:r>
              <a:rPr lang="fr-FR" sz="1100" dirty="0"/>
              <a:t>Collaboration avec les équipes de création pour développer des concepts visuels innovants pour une variété de campagnes publicitaires.</a:t>
            </a:r>
          </a:p>
          <a:p>
            <a:pPr marL="171450" indent="-171450">
              <a:buFont typeface="Arial" panose="020B0604020202020204" pitchFamily="34" charset="0"/>
              <a:buChar char="•"/>
            </a:pPr>
            <a:r>
              <a:rPr lang="fr-FR" sz="1100" dirty="0"/>
              <a:t>Supervision du travail des designers graphiques, illustrateurs et photographes pour garantir l'alignement avec la vision créative globale.</a:t>
            </a:r>
          </a:p>
          <a:p>
            <a:pPr marL="171450" indent="-171450">
              <a:buFont typeface="Arial" panose="020B0604020202020204" pitchFamily="34" charset="0"/>
              <a:buChar char="•"/>
            </a:pPr>
            <a:r>
              <a:rPr lang="fr-FR" sz="1100" dirty="0"/>
              <a:t>Contribution à l'augmentation de 30% de l'engagement client grâce à des campagnes publicitaires attrayantes et visuellement impressionnantes.</a:t>
            </a:r>
          </a:p>
          <a:p>
            <a:pPr marL="171450" indent="-171450">
              <a:buFont typeface="Arial" panose="020B0604020202020204" pitchFamily="34" charset="0"/>
              <a:buChar char="•"/>
            </a:pPr>
            <a:r>
              <a:rPr lang="fr-FR" sz="1100" dirty="0"/>
              <a:t>Reconnaissance pour la création de plusieurs campagnes primées qui ont considérablement augmenté la visibilité de l'agence.</a:t>
            </a:r>
          </a:p>
          <a:p>
            <a:endParaRPr lang="fr-FR" sz="1100" b="1" dirty="0"/>
          </a:p>
          <a:p>
            <a:r>
              <a:rPr lang="fr-FR" sz="1100" b="1" dirty="0"/>
              <a:t>Directeur Artistique - Agence de Publicité ABC, Lyon (2015 - 2022)</a:t>
            </a:r>
            <a:endParaRPr lang="fr-FR" sz="1100" dirty="0"/>
          </a:p>
          <a:p>
            <a:pPr marL="171450" indent="-171450">
              <a:buFont typeface="Arial" panose="020B0604020202020204" pitchFamily="34" charset="0"/>
              <a:buChar char="•"/>
            </a:pPr>
            <a:r>
              <a:rPr lang="fr-FR" sz="1100" dirty="0"/>
              <a:t>Leadership d'une équipe créative de 15 personnes, supervisant la conception graphique, la photographie, la vidéo et la production numérique.</a:t>
            </a:r>
          </a:p>
          <a:p>
            <a:pPr marL="171450" indent="-171450">
              <a:buFont typeface="Arial" panose="020B0604020202020204" pitchFamily="34" charset="0"/>
              <a:buChar char="•"/>
            </a:pPr>
            <a:r>
              <a:rPr lang="fr-FR" sz="1100" dirty="0"/>
              <a:t>Développement et mise en œuvre de la vision artistique pour une variété de clients, des startups locales aux entreprises du Fortune 500.</a:t>
            </a:r>
          </a:p>
          <a:p>
            <a:pPr marL="171450" indent="-171450">
              <a:buFont typeface="Arial" panose="020B0604020202020204" pitchFamily="34" charset="0"/>
              <a:buChar char="•"/>
            </a:pPr>
            <a:r>
              <a:rPr lang="fr-FR" sz="1100" dirty="0"/>
              <a:t>Travail en étroite collaboration avec les clients pour comprendre leurs besoins et développer des concepts créatifs qui renforcent leur marque et captivent leur public cible.</a:t>
            </a:r>
          </a:p>
          <a:p>
            <a:pPr marL="171450" indent="-171450">
              <a:buFont typeface="Arial" panose="020B0604020202020204" pitchFamily="34" charset="0"/>
              <a:buChar char="•"/>
            </a:pPr>
            <a:r>
              <a:rPr lang="fr-FR" sz="1100" dirty="0"/>
              <a:t>Fourniture de direction artistique sur plus de 100 projets par an, livrant toujours des travaux de haute qualité dans les délais et le budget.</a:t>
            </a:r>
          </a:p>
          <a:p>
            <a:pPr marL="171450" indent="-171450">
              <a:buFont typeface="Arial" panose="020B0604020202020204" pitchFamily="34" charset="0"/>
              <a:buChar char="•"/>
            </a:pPr>
            <a:r>
              <a:rPr lang="fr-FR" sz="1100" dirty="0"/>
              <a:t>Maintien d'un environnement de travail créatif et collaboratif qui encourage l'innovation et l'excellence.</a:t>
            </a:r>
          </a:p>
        </p:txBody>
      </p:sp>
      <p:cxnSp>
        <p:nvCxnSpPr>
          <p:cNvPr id="68" name="Conector recto 36">
            <a:extLst>
              <a:ext uri="{FF2B5EF4-FFF2-40B4-BE49-F238E27FC236}">
                <a16:creationId xmlns:a16="http://schemas.microsoft.com/office/drawing/2014/main" id="{115231C2-147C-8444-E46C-4E917EBB53E3}"/>
              </a:ext>
            </a:extLst>
          </p:cNvPr>
          <p:cNvCxnSpPr>
            <a:cxnSpLocks/>
          </p:cNvCxnSpPr>
          <p:nvPr/>
        </p:nvCxnSpPr>
        <p:spPr>
          <a:xfrm>
            <a:off x="2642387" y="1833121"/>
            <a:ext cx="4010235" cy="0"/>
          </a:xfrm>
          <a:prstGeom prst="line">
            <a:avLst/>
          </a:prstGeom>
          <a:ln/>
        </p:spPr>
        <p:style>
          <a:lnRef idx="2">
            <a:schemeClr val="dk1"/>
          </a:lnRef>
          <a:fillRef idx="0">
            <a:schemeClr val="dk1"/>
          </a:fillRef>
          <a:effectRef idx="1">
            <a:schemeClr val="dk1"/>
          </a:effectRef>
          <a:fontRef idx="minor">
            <a:schemeClr val="tx1"/>
          </a:fontRef>
        </p:style>
      </p:cxnSp>
      <p:cxnSp>
        <p:nvCxnSpPr>
          <p:cNvPr id="69" name="Conector recto 36">
            <a:extLst>
              <a:ext uri="{FF2B5EF4-FFF2-40B4-BE49-F238E27FC236}">
                <a16:creationId xmlns:a16="http://schemas.microsoft.com/office/drawing/2014/main" id="{5B1F6D52-F88E-C7C2-7292-5FC5E9592E6E}"/>
              </a:ext>
            </a:extLst>
          </p:cNvPr>
          <p:cNvCxnSpPr>
            <a:cxnSpLocks/>
          </p:cNvCxnSpPr>
          <p:nvPr/>
        </p:nvCxnSpPr>
        <p:spPr>
          <a:xfrm>
            <a:off x="2647543" y="3287853"/>
            <a:ext cx="3976863" cy="0"/>
          </a:xfrm>
          <a:prstGeom prst="line">
            <a:avLst/>
          </a:prstGeom>
          <a:ln/>
        </p:spPr>
        <p:style>
          <a:lnRef idx="2">
            <a:schemeClr val="dk1"/>
          </a:lnRef>
          <a:fillRef idx="0">
            <a:schemeClr val="dk1"/>
          </a:fillRef>
          <a:effectRef idx="1">
            <a:schemeClr val="dk1"/>
          </a:effectRef>
          <a:fontRef idx="minor">
            <a:schemeClr val="tx1"/>
          </a:fontRef>
        </p:style>
      </p:cxnSp>
      <p:sp>
        <p:nvSpPr>
          <p:cNvPr id="62" name="Cuadro de texto 24">
            <a:extLst>
              <a:ext uri="{FF2B5EF4-FFF2-40B4-BE49-F238E27FC236}">
                <a16:creationId xmlns:a16="http://schemas.microsoft.com/office/drawing/2014/main" id="{08A3BFC9-9871-69B1-ACEB-FFB2493C0C1F}"/>
              </a:ext>
            </a:extLst>
          </p:cNvPr>
          <p:cNvSpPr txBox="1">
            <a:spLocks noChangeArrowheads="1"/>
          </p:cNvSpPr>
          <p:nvPr/>
        </p:nvSpPr>
        <p:spPr bwMode="auto">
          <a:xfrm>
            <a:off x="367491" y="2378679"/>
            <a:ext cx="2120900" cy="903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solidFill>
              <a:effectLst/>
            </a:endParaRPr>
          </a:p>
        </p:txBody>
      </p:sp>
      <p:pic>
        <p:nvPicPr>
          <p:cNvPr id="71" name="Gráfico 15" descr="Marcador">
            <a:extLst>
              <a:ext uri="{FF2B5EF4-FFF2-40B4-BE49-F238E27FC236}">
                <a16:creationId xmlns:a16="http://schemas.microsoft.com/office/drawing/2014/main" id="{3A4C11B5-9AC5-6B32-E108-8D1D24AFF929}"/>
              </a:ext>
            </a:extLst>
          </p:cNvPr>
          <p:cNvPicPr/>
          <p:nvPr/>
        </p:nvPicPr>
        <p:blipFill>
          <a:blip r:embed="rId2">
            <a:extLst>
              <a:ext uri="{96DAC541-7B7A-43D3-8B79-37D633B846F1}">
                <asvg:svgBlip xmlns:asvg="http://schemas.microsoft.com/office/drawing/2016/SVG/main" r:embed="rId3"/>
              </a:ext>
            </a:extLst>
          </a:blip>
          <a:stretch>
            <a:fillRect/>
          </a:stretch>
        </p:blipFill>
        <p:spPr>
          <a:xfrm>
            <a:off x="121487" y="2983322"/>
            <a:ext cx="219710" cy="219710"/>
          </a:xfrm>
          <a:prstGeom prst="rect">
            <a:avLst/>
          </a:prstGeom>
        </p:spPr>
      </p:pic>
      <p:pic>
        <p:nvPicPr>
          <p:cNvPr id="1073" name="Image 13">
            <a:extLst>
              <a:ext uri="{FF2B5EF4-FFF2-40B4-BE49-F238E27FC236}">
                <a16:creationId xmlns:a16="http://schemas.microsoft.com/office/drawing/2014/main" id="{7BCAF843-0D5A-0DC1-043D-318733DC2CE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5658" y="2415645"/>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072" name="Image 14">
            <a:extLst>
              <a:ext uri="{FF2B5EF4-FFF2-40B4-BE49-F238E27FC236}">
                <a16:creationId xmlns:a16="http://schemas.microsoft.com/office/drawing/2014/main" id="{DBF25F29-1436-2EC9-7C36-9D6DF32B820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3977" y="2742691"/>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1071" name="Image 17">
            <a:extLst>
              <a:ext uri="{FF2B5EF4-FFF2-40B4-BE49-F238E27FC236}">
                <a16:creationId xmlns:a16="http://schemas.microsoft.com/office/drawing/2014/main" id="{E7C33CDC-6E53-37AE-74D9-15B38733C7C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7911" y="3271150"/>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64" name="Zone de texte 18">
            <a:extLst>
              <a:ext uri="{FF2B5EF4-FFF2-40B4-BE49-F238E27FC236}">
                <a16:creationId xmlns:a16="http://schemas.microsoft.com/office/drawing/2014/main" id="{9F1C7274-FADE-921B-3C45-BA0F2DEB815A}"/>
              </a:ext>
            </a:extLst>
          </p:cNvPr>
          <p:cNvSpPr txBox="1">
            <a:spLocks noChangeArrowheads="1"/>
          </p:cNvSpPr>
          <p:nvPr/>
        </p:nvSpPr>
        <p:spPr bwMode="auto">
          <a:xfrm>
            <a:off x="26755" y="1953533"/>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Contact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5" name="Zone de texte 20">
            <a:extLst>
              <a:ext uri="{FF2B5EF4-FFF2-40B4-BE49-F238E27FC236}">
                <a16:creationId xmlns:a16="http://schemas.microsoft.com/office/drawing/2014/main" id="{68034D91-D382-3663-DF0C-6B5FBE1C8249}"/>
              </a:ext>
            </a:extLst>
          </p:cNvPr>
          <p:cNvSpPr txBox="1">
            <a:spLocks noChangeArrowheads="1"/>
          </p:cNvSpPr>
          <p:nvPr/>
        </p:nvSpPr>
        <p:spPr bwMode="auto">
          <a:xfrm>
            <a:off x="55674" y="6897351"/>
            <a:ext cx="234156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Compétences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6" name="Zone de texte 22">
            <a:extLst>
              <a:ext uri="{FF2B5EF4-FFF2-40B4-BE49-F238E27FC236}">
                <a16:creationId xmlns:a16="http://schemas.microsoft.com/office/drawing/2014/main" id="{ABC2E45C-422E-ED57-A4E9-3B4D252DA6CC}"/>
              </a:ext>
            </a:extLst>
          </p:cNvPr>
          <p:cNvSpPr txBox="1">
            <a:spLocks noChangeArrowheads="1"/>
          </p:cNvSpPr>
          <p:nvPr/>
        </p:nvSpPr>
        <p:spPr bwMode="auto">
          <a:xfrm>
            <a:off x="87767" y="7322581"/>
            <a:ext cx="2259904" cy="2253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Compétences exceptionnelles en design graphique et en conception visuelle</a:t>
            </a:r>
          </a:p>
          <a:p>
            <a:pPr marL="171450" indent="-171450">
              <a:buFont typeface="Arial" panose="020B0604020202020204" pitchFamily="34" charset="0"/>
              <a:buChar char="•"/>
            </a:pPr>
            <a:r>
              <a:rPr lang="fr-FR" sz="1100" dirty="0"/>
              <a:t>Expérience en direction artistique et en gestion d'équipe</a:t>
            </a:r>
          </a:p>
          <a:p>
            <a:pPr marL="171450" indent="-171450">
              <a:buFont typeface="Arial" panose="020B0604020202020204" pitchFamily="34" charset="0"/>
              <a:buChar char="•"/>
            </a:pPr>
            <a:r>
              <a:rPr lang="fr-FR" sz="1100" dirty="0"/>
              <a:t>Maîtrise des logiciels de design (Adobe Creative Suite, Sketch, InDesign)</a:t>
            </a:r>
          </a:p>
          <a:p>
            <a:pPr marL="171450" indent="-171450">
              <a:buFont typeface="Arial" panose="020B0604020202020204" pitchFamily="34" charset="0"/>
              <a:buChar char="•"/>
            </a:pPr>
            <a:r>
              <a:rPr lang="fr-FR" sz="1100" dirty="0"/>
              <a:t>Capacité à travailler sur plusieurs projets simultanément et à respecter les délais</a:t>
            </a:r>
          </a:p>
          <a:p>
            <a:pPr marL="171450" indent="-171450">
              <a:buFont typeface="Arial" panose="020B0604020202020204" pitchFamily="34" charset="0"/>
              <a:buChar char="•"/>
            </a:pPr>
            <a:r>
              <a:rPr lang="fr-FR" sz="1100" dirty="0"/>
              <a:t>Excellentes compétences en communication et en présentation</a:t>
            </a:r>
          </a:p>
        </p:txBody>
      </p:sp>
      <p:sp>
        <p:nvSpPr>
          <p:cNvPr id="67" name="Zone de texte 23">
            <a:extLst>
              <a:ext uri="{FF2B5EF4-FFF2-40B4-BE49-F238E27FC236}">
                <a16:creationId xmlns:a16="http://schemas.microsoft.com/office/drawing/2014/main" id="{54B5DD80-3045-0C54-CC4C-4E69E883F017}"/>
              </a:ext>
            </a:extLst>
          </p:cNvPr>
          <p:cNvSpPr txBox="1">
            <a:spLocks noChangeArrowheads="1"/>
          </p:cNvSpPr>
          <p:nvPr/>
        </p:nvSpPr>
        <p:spPr bwMode="auto">
          <a:xfrm>
            <a:off x="43823" y="3648484"/>
            <a:ext cx="23415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Qualités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0" name="Zone de texte 25">
            <a:extLst>
              <a:ext uri="{FF2B5EF4-FFF2-40B4-BE49-F238E27FC236}">
                <a16:creationId xmlns:a16="http://schemas.microsoft.com/office/drawing/2014/main" id="{0C2AE023-9517-053D-895D-F0D0FAB98130}"/>
              </a:ext>
            </a:extLst>
          </p:cNvPr>
          <p:cNvSpPr txBox="1">
            <a:spLocks noChangeArrowheads="1"/>
          </p:cNvSpPr>
          <p:nvPr/>
        </p:nvSpPr>
        <p:spPr bwMode="auto">
          <a:xfrm>
            <a:off x="26755" y="4108381"/>
            <a:ext cx="2341562" cy="99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Créativité et capacité d'innovation</a:t>
            </a:r>
          </a:p>
          <a:p>
            <a:pPr marL="171450" indent="-171450">
              <a:buFont typeface="Arial" panose="020B0604020202020204" pitchFamily="34" charset="0"/>
              <a:buChar char="•"/>
            </a:pPr>
            <a:r>
              <a:rPr lang="fr-FR" sz="1100" dirty="0"/>
              <a:t>Attention au détail</a:t>
            </a:r>
          </a:p>
          <a:p>
            <a:pPr marL="171450" indent="-171450">
              <a:buFont typeface="Arial" panose="020B0604020202020204" pitchFamily="34" charset="0"/>
              <a:buChar char="•"/>
            </a:pPr>
            <a:r>
              <a:rPr lang="fr-FR" sz="1100" dirty="0"/>
              <a:t>Sens du leadership et capacité à motiver une équipe</a:t>
            </a:r>
          </a:p>
          <a:p>
            <a:pPr marL="171450" indent="-171450">
              <a:buFont typeface="Arial" panose="020B0604020202020204" pitchFamily="34" charset="0"/>
              <a:buChar char="•"/>
            </a:pPr>
            <a:r>
              <a:rPr lang="fr-FR" sz="1100" dirty="0"/>
              <a:t>Flexibilité et adaptabilité</a:t>
            </a:r>
          </a:p>
        </p:txBody>
      </p:sp>
      <p:sp>
        <p:nvSpPr>
          <p:cNvPr id="74" name="Zone de texte 28">
            <a:extLst>
              <a:ext uri="{FF2B5EF4-FFF2-40B4-BE49-F238E27FC236}">
                <a16:creationId xmlns:a16="http://schemas.microsoft.com/office/drawing/2014/main" id="{62BBDFF0-B1D7-18C2-A42C-C2A0FAD102E7}"/>
              </a:ext>
            </a:extLst>
          </p:cNvPr>
          <p:cNvSpPr txBox="1">
            <a:spLocks noChangeArrowheads="1"/>
          </p:cNvSpPr>
          <p:nvPr/>
        </p:nvSpPr>
        <p:spPr bwMode="auto">
          <a:xfrm>
            <a:off x="2583864" y="8595180"/>
            <a:ext cx="23742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Formation</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83" name="Conector recto 36">
            <a:extLst>
              <a:ext uri="{FF2B5EF4-FFF2-40B4-BE49-F238E27FC236}">
                <a16:creationId xmlns:a16="http://schemas.microsoft.com/office/drawing/2014/main" id="{B2CAE3A5-958C-F1BC-C593-5BAC07D0F8A4}"/>
              </a:ext>
            </a:extLst>
          </p:cNvPr>
          <p:cNvCxnSpPr>
            <a:cxnSpLocks/>
          </p:cNvCxnSpPr>
          <p:nvPr/>
        </p:nvCxnSpPr>
        <p:spPr>
          <a:xfrm>
            <a:off x="2616564" y="8936461"/>
            <a:ext cx="4061125" cy="0"/>
          </a:xfrm>
          <a:prstGeom prst="line">
            <a:avLst/>
          </a:prstGeom>
          <a:ln/>
        </p:spPr>
        <p:style>
          <a:lnRef idx="2">
            <a:schemeClr val="dk1"/>
          </a:lnRef>
          <a:fillRef idx="0">
            <a:schemeClr val="dk1"/>
          </a:fillRef>
          <a:effectRef idx="1">
            <a:schemeClr val="dk1"/>
          </a:effectRef>
          <a:fontRef idx="minor">
            <a:schemeClr val="tx1"/>
          </a:fontRef>
        </p:style>
      </p:cxnSp>
      <p:sp>
        <p:nvSpPr>
          <p:cNvPr id="76" name="Rectangle 70">
            <a:extLst>
              <a:ext uri="{FF2B5EF4-FFF2-40B4-BE49-F238E27FC236}">
                <a16:creationId xmlns:a16="http://schemas.microsoft.com/office/drawing/2014/main" id="{DF8A4306-26C7-3A2C-8595-D18A48729016}"/>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77" name="Rectangle 86">
            <a:extLst>
              <a:ext uri="{FF2B5EF4-FFF2-40B4-BE49-F238E27FC236}">
                <a16:creationId xmlns:a16="http://schemas.microsoft.com/office/drawing/2014/main" id="{F51AC160-E4B4-BF0E-2D66-1F9A762B63F1}"/>
              </a:ext>
            </a:extLst>
          </p:cNvPr>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cxnSp>
        <p:nvCxnSpPr>
          <p:cNvPr id="3" name="Conector recto 36">
            <a:extLst>
              <a:ext uri="{FF2B5EF4-FFF2-40B4-BE49-F238E27FC236}">
                <a16:creationId xmlns:a16="http://schemas.microsoft.com/office/drawing/2014/main" id="{D69FD046-5797-81EA-5302-D96DB89761DA}"/>
              </a:ext>
            </a:extLst>
          </p:cNvPr>
          <p:cNvCxnSpPr>
            <a:cxnSpLocks/>
          </p:cNvCxnSpPr>
          <p:nvPr/>
        </p:nvCxnSpPr>
        <p:spPr>
          <a:xfrm>
            <a:off x="89483" y="2299129"/>
            <a:ext cx="2255975" cy="0"/>
          </a:xfrm>
          <a:prstGeom prst="line">
            <a:avLst/>
          </a:prstGeom>
          <a:ln/>
        </p:spPr>
        <p:style>
          <a:lnRef idx="2">
            <a:schemeClr val="dk1"/>
          </a:lnRef>
          <a:fillRef idx="0">
            <a:schemeClr val="dk1"/>
          </a:fillRef>
          <a:effectRef idx="1">
            <a:schemeClr val="dk1"/>
          </a:effectRef>
          <a:fontRef idx="minor">
            <a:schemeClr val="tx1"/>
          </a:fontRef>
        </p:style>
      </p:cxnSp>
      <p:cxnSp>
        <p:nvCxnSpPr>
          <p:cNvPr id="5" name="Conector recto 36">
            <a:extLst>
              <a:ext uri="{FF2B5EF4-FFF2-40B4-BE49-F238E27FC236}">
                <a16:creationId xmlns:a16="http://schemas.microsoft.com/office/drawing/2014/main" id="{255F5C53-8D54-DD6D-24CB-6125E2CAE08E}"/>
              </a:ext>
            </a:extLst>
          </p:cNvPr>
          <p:cNvCxnSpPr>
            <a:cxnSpLocks/>
          </p:cNvCxnSpPr>
          <p:nvPr/>
        </p:nvCxnSpPr>
        <p:spPr>
          <a:xfrm>
            <a:off x="146411" y="7261809"/>
            <a:ext cx="2208033" cy="0"/>
          </a:xfrm>
          <a:prstGeom prst="line">
            <a:avLst/>
          </a:prstGeom>
          <a:ln/>
        </p:spPr>
        <p:style>
          <a:lnRef idx="2">
            <a:schemeClr val="dk1"/>
          </a:lnRef>
          <a:fillRef idx="0">
            <a:schemeClr val="dk1"/>
          </a:fillRef>
          <a:effectRef idx="1">
            <a:schemeClr val="dk1"/>
          </a:effectRef>
          <a:fontRef idx="minor">
            <a:schemeClr val="tx1"/>
          </a:fontRef>
        </p:style>
      </p:cxnSp>
      <p:cxnSp>
        <p:nvCxnSpPr>
          <p:cNvPr id="6" name="Conector recto 36">
            <a:extLst>
              <a:ext uri="{FF2B5EF4-FFF2-40B4-BE49-F238E27FC236}">
                <a16:creationId xmlns:a16="http://schemas.microsoft.com/office/drawing/2014/main" id="{295D4B8E-170D-C0AC-CFDF-DF59F8740F04}"/>
              </a:ext>
            </a:extLst>
          </p:cNvPr>
          <p:cNvCxnSpPr>
            <a:cxnSpLocks/>
          </p:cNvCxnSpPr>
          <p:nvPr/>
        </p:nvCxnSpPr>
        <p:spPr>
          <a:xfrm>
            <a:off x="43823" y="4015002"/>
            <a:ext cx="2255975" cy="0"/>
          </a:xfrm>
          <a:prstGeom prst="line">
            <a:avLst/>
          </a:prstGeom>
          <a:ln/>
        </p:spPr>
        <p:style>
          <a:lnRef idx="2">
            <a:schemeClr val="dk1"/>
          </a:lnRef>
          <a:fillRef idx="0">
            <a:schemeClr val="dk1"/>
          </a:fillRef>
          <a:effectRef idx="1">
            <a:schemeClr val="dk1"/>
          </a:effectRef>
          <a:fontRef idx="minor">
            <a:schemeClr val="tx1"/>
          </a:fontRef>
        </p:style>
      </p:cxnSp>
      <p:sp>
        <p:nvSpPr>
          <p:cNvPr id="4" name="ZoneTexte 3">
            <a:extLst>
              <a:ext uri="{FF2B5EF4-FFF2-40B4-BE49-F238E27FC236}">
                <a16:creationId xmlns:a16="http://schemas.microsoft.com/office/drawing/2014/main" id="{EC434EA1-BBEB-F341-E243-762F9020BF0A}"/>
              </a:ext>
            </a:extLst>
          </p:cNvPr>
          <p:cNvSpPr txBox="1"/>
          <p:nvPr/>
        </p:nvSpPr>
        <p:spPr>
          <a:xfrm>
            <a:off x="2574348" y="9024984"/>
            <a:ext cx="4035583" cy="738664"/>
          </a:xfrm>
          <a:prstGeom prst="rect">
            <a:avLst/>
          </a:prstGeom>
          <a:noFill/>
        </p:spPr>
        <p:txBody>
          <a:bodyPr wrap="square">
            <a:spAutoFit/>
          </a:bodyPr>
          <a:lstStyle/>
          <a:p>
            <a:pPr marL="171450" indent="-171450">
              <a:buFont typeface="Arial" panose="020B0604020202020204" pitchFamily="34" charset="0"/>
              <a:buChar char="•"/>
            </a:pPr>
            <a:r>
              <a:rPr lang="fr-FR" sz="1050" dirty="0"/>
              <a:t>2007 : Master en Design et Direction Artistique, École Nationale Supérieure des Arts Décoratifs, Paris</a:t>
            </a:r>
          </a:p>
          <a:p>
            <a:pPr marL="171450" indent="-171450">
              <a:buFont typeface="Arial" panose="020B0604020202020204" pitchFamily="34" charset="0"/>
              <a:buChar char="•"/>
            </a:pPr>
            <a:r>
              <a:rPr lang="fr-FR" sz="1050" dirty="0"/>
              <a:t>2005 : Licence en Arts Visuels, Université Paris 1 Panthéon-Sorbonne, Paris</a:t>
            </a:r>
          </a:p>
        </p:txBody>
      </p:sp>
      <p:sp>
        <p:nvSpPr>
          <p:cNvPr id="2" name="Zone de texte 1">
            <a:extLst>
              <a:ext uri="{FF2B5EF4-FFF2-40B4-BE49-F238E27FC236}">
                <a16:creationId xmlns:a16="http://schemas.microsoft.com/office/drawing/2014/main" id="{8B6BBFEE-3136-78BD-A46B-831018C18DBD}"/>
              </a:ext>
            </a:extLst>
          </p:cNvPr>
          <p:cNvSpPr txBox="1">
            <a:spLocks noChangeArrowheads="1"/>
          </p:cNvSpPr>
          <p:nvPr/>
        </p:nvSpPr>
        <p:spPr bwMode="auto">
          <a:xfrm>
            <a:off x="2561174" y="156973"/>
            <a:ext cx="4143824"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2800" dirty="0"/>
              <a:t>Claire</a:t>
            </a:r>
            <a:r>
              <a:rPr lang="fr-FR" sz="2800" b="1" dirty="0"/>
              <a:t> </a:t>
            </a:r>
            <a:r>
              <a:rPr lang="fr-FR" sz="2800" b="1" dirty="0" err="1"/>
              <a:t>Artistic</a:t>
            </a:r>
            <a:endParaRPr lang="fr-FR" sz="2800" dirty="0"/>
          </a:p>
        </p:txBody>
      </p:sp>
      <p:sp>
        <p:nvSpPr>
          <p:cNvPr id="10" name="Zone de texte 28">
            <a:extLst>
              <a:ext uri="{FF2B5EF4-FFF2-40B4-BE49-F238E27FC236}">
                <a16:creationId xmlns:a16="http://schemas.microsoft.com/office/drawing/2014/main" id="{C2877AF7-5533-7C91-A60D-CD26B068F2EF}"/>
              </a:ext>
            </a:extLst>
          </p:cNvPr>
          <p:cNvSpPr txBox="1">
            <a:spLocks noChangeArrowheads="1"/>
          </p:cNvSpPr>
          <p:nvPr/>
        </p:nvSpPr>
        <p:spPr bwMode="auto">
          <a:xfrm>
            <a:off x="26755" y="5133290"/>
            <a:ext cx="23415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Langues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11" name="Conector recto 36">
            <a:extLst>
              <a:ext uri="{FF2B5EF4-FFF2-40B4-BE49-F238E27FC236}">
                <a16:creationId xmlns:a16="http://schemas.microsoft.com/office/drawing/2014/main" id="{0A061B27-FE63-F84E-0F9F-E2A5A03802FF}"/>
              </a:ext>
            </a:extLst>
          </p:cNvPr>
          <p:cNvCxnSpPr>
            <a:cxnSpLocks/>
          </p:cNvCxnSpPr>
          <p:nvPr/>
        </p:nvCxnSpPr>
        <p:spPr>
          <a:xfrm>
            <a:off x="69549" y="5470117"/>
            <a:ext cx="2255975" cy="0"/>
          </a:xfrm>
          <a:prstGeom prst="line">
            <a:avLst/>
          </a:prstGeom>
          <a:ln/>
        </p:spPr>
        <p:style>
          <a:lnRef idx="2">
            <a:schemeClr val="dk1"/>
          </a:lnRef>
          <a:fillRef idx="0">
            <a:schemeClr val="dk1"/>
          </a:fillRef>
          <a:effectRef idx="1">
            <a:schemeClr val="dk1"/>
          </a:effectRef>
          <a:fontRef idx="minor">
            <a:schemeClr val="tx1"/>
          </a:fontRef>
        </p:style>
      </p:cxnSp>
      <p:sp>
        <p:nvSpPr>
          <p:cNvPr id="17" name="Zone de texte 22">
            <a:extLst>
              <a:ext uri="{FF2B5EF4-FFF2-40B4-BE49-F238E27FC236}">
                <a16:creationId xmlns:a16="http://schemas.microsoft.com/office/drawing/2014/main" id="{409CC41A-7AE3-F3FD-675B-91AD76552FB8}"/>
              </a:ext>
            </a:extLst>
          </p:cNvPr>
          <p:cNvSpPr txBox="1">
            <a:spLocks noChangeArrowheads="1"/>
          </p:cNvSpPr>
          <p:nvPr/>
        </p:nvSpPr>
        <p:spPr bwMode="auto">
          <a:xfrm>
            <a:off x="55674" y="5555784"/>
            <a:ext cx="2190016" cy="13432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Français : langue maternelle</a:t>
            </a:r>
          </a:p>
          <a:p>
            <a:pPr marL="171450" indent="-171450">
              <a:buFont typeface="Arial" panose="020B0604020202020204" pitchFamily="34" charset="0"/>
              <a:buChar char="•"/>
            </a:pPr>
            <a:r>
              <a:rPr lang="fr-FR" sz="1100" dirty="0"/>
              <a:t>Anglais : C2 (cadre européen commun de référence pour les langues)</a:t>
            </a:r>
          </a:p>
          <a:p>
            <a:pPr marL="171450" indent="-171450">
              <a:buFont typeface="Arial" panose="020B0604020202020204" pitchFamily="34" charset="0"/>
              <a:buChar char="•"/>
            </a:pPr>
            <a:r>
              <a:rPr lang="fr-FR" sz="1100" dirty="0"/>
              <a:t>Italien : B2 (cadre européen commun de référence pour les langues)</a:t>
            </a:r>
          </a:p>
        </p:txBody>
      </p:sp>
      <p:sp>
        <p:nvSpPr>
          <p:cNvPr id="19" name="Triangle 18">
            <a:extLst>
              <a:ext uri="{FF2B5EF4-FFF2-40B4-BE49-F238E27FC236}">
                <a16:creationId xmlns:a16="http://schemas.microsoft.com/office/drawing/2014/main" id="{FC9B6108-CA72-3861-61AD-B0D24D8146FD}"/>
              </a:ext>
            </a:extLst>
          </p:cNvPr>
          <p:cNvSpPr/>
          <p:nvPr/>
        </p:nvSpPr>
        <p:spPr>
          <a:xfrm rot="16200000">
            <a:off x="704138" y="724531"/>
            <a:ext cx="2430148" cy="982542"/>
          </a:xfrm>
          <a:prstGeom prst="triangle">
            <a:avLst>
              <a:gd name="adj" fmla="val 100000"/>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1" name="Triangle 20">
            <a:extLst>
              <a:ext uri="{FF2B5EF4-FFF2-40B4-BE49-F238E27FC236}">
                <a16:creationId xmlns:a16="http://schemas.microsoft.com/office/drawing/2014/main" id="{28D5EEA7-A55F-7CD4-B2BE-980D07F33BBA}"/>
              </a:ext>
            </a:extLst>
          </p:cNvPr>
          <p:cNvSpPr/>
          <p:nvPr/>
        </p:nvSpPr>
        <p:spPr>
          <a:xfrm rot="10800000">
            <a:off x="-470" y="727"/>
            <a:ext cx="2430148" cy="982542"/>
          </a:xfrm>
          <a:prstGeom prst="triangle">
            <a:avLst>
              <a:gd name="adj" fmla="val 100000"/>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9" name="Image 8" descr="Une image contenant Visage humain, habits, personne, sourire&#10;&#10;Description générée automatiquement">
            <a:extLst>
              <a:ext uri="{FF2B5EF4-FFF2-40B4-BE49-F238E27FC236}">
                <a16:creationId xmlns:a16="http://schemas.microsoft.com/office/drawing/2014/main" id="{7F23CFD8-8BE9-E790-A3C2-07854FD77555}"/>
              </a:ext>
            </a:extLst>
          </p:cNvPr>
          <p:cNvPicPr>
            <a:picLocks noChangeAspect="1"/>
          </p:cNvPicPr>
          <p:nvPr/>
        </p:nvPicPr>
        <p:blipFill rotWithShape="1">
          <a:blip r:embed="rId7"/>
          <a:srcRect r="33837"/>
          <a:stretch/>
        </p:blipFill>
        <p:spPr>
          <a:xfrm>
            <a:off x="268764" y="140421"/>
            <a:ext cx="1743813" cy="1748813"/>
          </a:xfrm>
          <a:prstGeom prst="ellipse">
            <a:avLst/>
          </a:prstGeom>
        </p:spPr>
      </p:pic>
    </p:spTree>
    <p:extLst>
      <p:ext uri="{BB962C8B-B14F-4D97-AF65-F5344CB8AC3E}">
        <p14:creationId xmlns:p14="http://schemas.microsoft.com/office/powerpoint/2010/main" val="3514232554"/>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1247</TotalTime>
  <Words>453</Words>
  <Application>Microsoft Macintosh PowerPoint</Application>
  <PresentationFormat>Format A4 (210 x 297 mm)</PresentationFormat>
  <Paragraphs>42</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Calibri Light</vt:lpstr>
      <vt:lpstr>Century Gothic</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159</cp:revision>
  <cp:lastPrinted>2022-05-25T13:38:42Z</cp:lastPrinted>
  <dcterms:created xsi:type="dcterms:W3CDTF">2022-05-25T13:38:28Z</dcterms:created>
  <dcterms:modified xsi:type="dcterms:W3CDTF">2023-07-01T16:28:46Z</dcterms:modified>
</cp:coreProperties>
</file>