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30"/>
    <p:restoredTop sz="96327"/>
  </p:normalViewPr>
  <p:slideViewPr>
    <p:cSldViewPr snapToGrid="0" snapToObjects="1" showGuides="1">
      <p:cViewPr varScale="1">
        <p:scale>
          <a:sx n="204" d="100"/>
          <a:sy n="204" d="100"/>
        </p:scale>
        <p:origin x="2392" y="21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26/05/2023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26/05/2023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26/05/2023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26/05/2023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26/05/2023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26/05/2023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26/05/2023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433123" y="-2"/>
            <a:ext cx="2431225" cy="9906000"/>
          </a:xfrm>
          <a:prstGeom prst="rect">
            <a:avLst/>
          </a:prstGeom>
          <a:solidFill>
            <a:schemeClr val="accent4">
              <a:alpha val="23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146293" y="250265"/>
            <a:ext cx="3327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2400" b="1" i="0" dirty="0">
                <a:solidFill>
                  <a:srgbClr val="000000"/>
                </a:solidFill>
                <a:effectLst/>
                <a:latin typeface="Calibri" panose="020F0502020204030204" pitchFamily="34" charset="0"/>
              </a:rPr>
              <a:t>Malik </a:t>
            </a:r>
            <a:r>
              <a:rPr lang="fr-FR" sz="2400" b="1" i="0" dirty="0" err="1">
                <a:solidFill>
                  <a:srgbClr val="000000"/>
                </a:solidFill>
                <a:effectLst/>
                <a:latin typeface="Calibri" panose="020F0502020204030204" pitchFamily="34" charset="0"/>
              </a:rPr>
              <a:t>LePROF</a:t>
            </a:r>
            <a:endParaRPr lang="fr-FR" sz="2400" b="0" i="0" dirty="0">
              <a:solidFill>
                <a:srgbClr val="000000"/>
              </a:solidFill>
              <a:effectLst/>
              <a:latin typeface="Calibri" panose="020F0502020204030204" pitchFamily="34" charset="0"/>
            </a:endParaRPr>
          </a:p>
          <a:p>
            <a:br>
              <a:rPr lang="fr-FR" sz="2400" dirty="0"/>
            </a:br>
            <a:endParaRPr lang="fr-FR" sz="2400" dirty="0"/>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144128" y="1013728"/>
            <a:ext cx="4292601" cy="47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400" b="1" i="0" dirty="0">
                <a:solidFill>
                  <a:srgbClr val="000000"/>
                </a:solidFill>
                <a:effectLst/>
                <a:latin typeface="Calibri" panose="020F0502020204030204" pitchFamily="34" charset="0"/>
              </a:rPr>
              <a:t>Professeure de Mathématiques Expérimentée - Passionnée par l'éducation et l'engagement des élèves dans les mathématiques</a:t>
            </a:r>
          </a:p>
        </p:txBody>
      </p:sp>
      <p:sp>
        <p:nvSpPr>
          <p:cNvPr id="8" name="Google Shape;61;p14">
            <a:extLst>
              <a:ext uri="{FF2B5EF4-FFF2-40B4-BE49-F238E27FC236}">
                <a16:creationId xmlns:a16="http://schemas.microsoft.com/office/drawing/2014/main" id="{8FE50E40-D2C0-7736-3371-99996FB4742D}"/>
              </a:ext>
            </a:extLst>
          </p:cNvPr>
          <p:cNvSpPr/>
          <p:nvPr/>
        </p:nvSpPr>
        <p:spPr>
          <a:xfrm>
            <a:off x="231975" y="819697"/>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178689" y="2266669"/>
            <a:ext cx="4131841" cy="860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0" i="0" dirty="0">
                <a:solidFill>
                  <a:srgbClr val="000000"/>
                </a:solidFill>
                <a:effectLst/>
                <a:latin typeface="Calibri" panose="020F0502020204030204" pitchFamily="34" charset="0"/>
              </a:rPr>
              <a:t>Professeure de mathématiques passionnée avec plus de 15 ans d'expérience dans l'enseignement secondaire et supérieur. Expertise en pédagogie et en développement de programmes d'études pour favoriser l'engagement des élèves. Capacité prouvée à améliorer les performances des élèves grâce à des stratégies d'enseignement innovantes.</a:t>
            </a:r>
            <a:endParaRPr lang="fr-FR" sz="1000" dirty="0">
              <a:effectLst/>
              <a:ea typeface="Calibri" panose="020F0502020204030204" pitchFamily="34" charset="0"/>
              <a:cs typeface="Times New Roman" panose="02020603050405020304" pitchFamily="18" charset="0"/>
            </a:endParaRP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185443" y="1800880"/>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167613" y="3284855"/>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177977" y="3842524"/>
            <a:ext cx="4236871" cy="2576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050" b="1" i="0" dirty="0">
                <a:solidFill>
                  <a:srgbClr val="000000"/>
                </a:solidFill>
                <a:effectLst/>
                <a:latin typeface="Calibri" panose="020F0502020204030204" pitchFamily="34" charset="0"/>
              </a:rPr>
              <a:t>Professeure de Mathématiques</a:t>
            </a:r>
            <a:r>
              <a:rPr lang="fr-FR" sz="1050" b="0" i="0" dirty="0">
                <a:solidFill>
                  <a:srgbClr val="000000"/>
                </a:solidFill>
                <a:effectLst/>
                <a:latin typeface="Calibri" panose="020F0502020204030204" pitchFamily="34" charset="0"/>
              </a:rPr>
              <a:t>, Lycée Ampère, Lyon, France, 2008 – Présent</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Enseignement des mathématiques aux élèves de Seconde, Première et Terminale.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Développement de plans de cours innovants pour engager les élèves.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Suivi individuel des élèves pour leur progression.</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Préparation des élèves aux examens, dont le baccalauréat.</a:t>
            </a:r>
          </a:p>
          <a:p>
            <a:pPr algn="l"/>
            <a:endParaRPr lang="fr-FR" sz="1050" dirty="0">
              <a:solidFill>
                <a:srgbClr val="000000"/>
              </a:solidFill>
              <a:latin typeface="Calibri" panose="020F0502020204030204" pitchFamily="34" charset="0"/>
            </a:endParaRPr>
          </a:p>
          <a:p>
            <a:pPr algn="l"/>
            <a:r>
              <a:rPr lang="fr-FR" sz="1050" b="1" i="0" dirty="0">
                <a:solidFill>
                  <a:srgbClr val="000000"/>
                </a:solidFill>
                <a:effectLst/>
                <a:latin typeface="Calibri" panose="020F0502020204030204" pitchFamily="34" charset="0"/>
              </a:rPr>
              <a:t>Professeure de Mathématiques</a:t>
            </a:r>
            <a:r>
              <a:rPr lang="fr-FR" sz="1050" b="0" i="0" dirty="0">
                <a:solidFill>
                  <a:srgbClr val="000000"/>
                </a:solidFill>
                <a:effectLst/>
                <a:latin typeface="Calibri" panose="020F0502020204030204" pitchFamily="34" charset="0"/>
              </a:rPr>
              <a:t>, Collège Victor Hugo, Lyon, France, 2005-2008</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Enseignement des mathématiques aux élèves de la 6e à la 3e.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Conception de leçons et de devoirs adaptés aux différents niveaux d'apprentissage des élèves.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Participation à des réunions parents-professeurs pour discuter de la progression des élèves.</a:t>
            </a: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60679" y="2192162"/>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17488" y="3673105"/>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912616" y="2843880"/>
            <a:ext cx="2010561"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4646101" y="3443763"/>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2515" y="291993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8233" y="3204098"/>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80445" y="3731688"/>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4600956" y="2511187"/>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173601" y="7988134"/>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191836" y="8430703"/>
            <a:ext cx="4029978" cy="1160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Patience et capacité à expliquer les concepts complexes de manière compréhensible.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Excellentes compétences en communication écrite et verbale.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Engagement pour le succès de tous les élèves.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Capacité d'adaptation à différents styles d'apprentissage.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Passion pour l'éducation et les mathématiques.</a:t>
            </a: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175297" y="6381717"/>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Compétences métier</a:t>
            </a:r>
            <a:endParaRPr kumimoji="0" lang="fr-FR" altLang="fr-FR" sz="1800" b="0" i="0" u="none" strike="noStrike" cap="none" normalizeH="0" baseline="0" dirty="0">
              <a:ln>
                <a:noFill/>
              </a:ln>
              <a:solidFill>
                <a:schemeClr val="tx1"/>
              </a:solidFill>
              <a:effectLst/>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4586372" y="4303424"/>
            <a:ext cx="219781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233895" y="8336820"/>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4567431" y="4970377"/>
            <a:ext cx="2144334" cy="79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Master MEEF (Métiers de l'Enseignement, de l'Éducation et de la Formation), Spécialité Mathématiques</a:t>
            </a:r>
            <a:r>
              <a:rPr lang="fr-FR" sz="1000" b="0" i="0" dirty="0">
                <a:solidFill>
                  <a:srgbClr val="000000"/>
                </a:solidFill>
                <a:effectLst/>
                <a:latin typeface="Calibri" panose="020F0502020204030204" pitchFamily="34" charset="0"/>
              </a:rPr>
              <a:t>, ESPE Lyon, 2003-2005.</a:t>
            </a:r>
          </a:p>
          <a:p>
            <a:pPr marL="171450" indent="-171450" algn="l">
              <a:buFont typeface="Arial" panose="020B0604020202020204" pitchFamily="34" charset="0"/>
              <a:buChar char="•"/>
            </a:pPr>
            <a:endParaRPr lang="fr-FR" sz="100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Licence en Mathématiques</a:t>
            </a:r>
            <a:r>
              <a:rPr lang="fr-FR" sz="1000" b="0" i="0" dirty="0">
                <a:solidFill>
                  <a:srgbClr val="000000"/>
                </a:solidFill>
                <a:effectLst/>
                <a:latin typeface="Calibri" panose="020F0502020204030204" pitchFamily="34" charset="0"/>
              </a:rPr>
              <a:t>, Université Claude Bernard Lyon 1, 2000-2003.</a:t>
            </a:r>
          </a:p>
        </p:txBody>
      </p:sp>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27" name="Rectangle 44">
            <a:extLst>
              <a:ext uri="{FF2B5EF4-FFF2-40B4-BE49-F238E27FC236}">
                <a16:creationId xmlns:a16="http://schemas.microsoft.com/office/drawing/2014/main" id="{A8FD9164-1C1E-BABF-9C32-AF221B1D1342}"/>
              </a:ext>
            </a:extLst>
          </p:cNvPr>
          <p:cNvSpPr>
            <a:spLocks noChangeArrowheads="1"/>
          </p:cNvSpPr>
          <p:nvPr/>
        </p:nvSpPr>
        <p:spPr bwMode="auto">
          <a:xfrm>
            <a:off x="0" y="48684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4567431" y="6570095"/>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4586563" y="6863525"/>
            <a:ext cx="2158138" cy="769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Français (langue maternelle)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Anglais (C1 - Cadre européen commun de référence pour les langues)</a:t>
            </a:r>
          </a:p>
          <a:p>
            <a:br>
              <a:rPr lang="fr-FR" sz="1000" dirty="0"/>
            </a:br>
            <a:endParaRPr lang="fr-FR" sz="1000" b="0" i="0" dirty="0">
              <a:solidFill>
                <a:srgbClr val="000000"/>
              </a:solidFill>
              <a:effectLst/>
              <a:latin typeface="Calibri" panose="020F0502020204030204" pitchFamily="34" charset="0"/>
            </a:endParaRPr>
          </a:p>
        </p:txBody>
      </p:sp>
      <p:sp>
        <p:nvSpPr>
          <p:cNvPr id="3" name="Zone de texte 4">
            <a:extLst>
              <a:ext uri="{FF2B5EF4-FFF2-40B4-BE49-F238E27FC236}">
                <a16:creationId xmlns:a16="http://schemas.microsoft.com/office/drawing/2014/main" id="{A98EC837-7F0E-6BA0-E797-5D079FB91DB5}"/>
              </a:ext>
            </a:extLst>
          </p:cNvPr>
          <p:cNvSpPr txBox="1"/>
          <p:nvPr/>
        </p:nvSpPr>
        <p:spPr>
          <a:xfrm>
            <a:off x="193566" y="6828907"/>
            <a:ext cx="4051046" cy="11122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Maîtrise des programmes d'enseignement des mathématiques.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Compétences en pédagogie et en techniques d'enseignement.</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Expérience avec les outils d'enseignement numériques et à distance.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Évaluation des performances des élèves.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Conception de plans de cours et de matériel pédagogique.</a:t>
            </a:r>
          </a:p>
        </p:txBody>
      </p:sp>
      <p:cxnSp>
        <p:nvCxnSpPr>
          <p:cNvPr id="6" name="Conector recto 36">
            <a:extLst>
              <a:ext uri="{FF2B5EF4-FFF2-40B4-BE49-F238E27FC236}">
                <a16:creationId xmlns:a16="http://schemas.microsoft.com/office/drawing/2014/main" id="{F88D33D4-F28D-E49C-B667-0BF59872BD00}"/>
              </a:ext>
            </a:extLst>
          </p:cNvPr>
          <p:cNvCxnSpPr>
            <a:cxnSpLocks/>
          </p:cNvCxnSpPr>
          <p:nvPr/>
        </p:nvCxnSpPr>
        <p:spPr>
          <a:xfrm>
            <a:off x="233895" y="6763621"/>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1" name="Zone de texte 26">
            <a:extLst>
              <a:ext uri="{FF2B5EF4-FFF2-40B4-BE49-F238E27FC236}">
                <a16:creationId xmlns:a16="http://schemas.microsoft.com/office/drawing/2014/main" id="{807E9A38-EEC5-E3E1-98FE-4C7CA91F1ADC}"/>
              </a:ext>
            </a:extLst>
          </p:cNvPr>
          <p:cNvSpPr txBox="1">
            <a:spLocks noChangeArrowheads="1"/>
          </p:cNvSpPr>
          <p:nvPr/>
        </p:nvSpPr>
        <p:spPr bwMode="auto">
          <a:xfrm>
            <a:off x="4578767" y="7770475"/>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endParaRPr>
          </a:p>
        </p:txBody>
      </p:sp>
      <p:sp>
        <p:nvSpPr>
          <p:cNvPr id="22" name="Zone de texte 27">
            <a:extLst>
              <a:ext uri="{FF2B5EF4-FFF2-40B4-BE49-F238E27FC236}">
                <a16:creationId xmlns:a16="http://schemas.microsoft.com/office/drawing/2014/main" id="{E7A815B3-9637-6694-77CB-873BD9B93778}"/>
              </a:ext>
            </a:extLst>
          </p:cNvPr>
          <p:cNvSpPr txBox="1">
            <a:spLocks noChangeArrowheads="1"/>
          </p:cNvSpPr>
          <p:nvPr/>
        </p:nvSpPr>
        <p:spPr bwMode="auto">
          <a:xfrm>
            <a:off x="4543158" y="8177880"/>
            <a:ext cx="2158138" cy="109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Résolution de problèmes de mathématiques complexes.</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Randonnée et escalade.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Lecture de romans historiques.</a:t>
            </a:r>
          </a:p>
        </p:txBody>
      </p:sp>
      <p:pic>
        <p:nvPicPr>
          <p:cNvPr id="23" name="Image 22" descr="Une image contenant Visage humain, habits, personne, sourire&#10;&#10;Description générée automatiquement">
            <a:extLst>
              <a:ext uri="{FF2B5EF4-FFF2-40B4-BE49-F238E27FC236}">
                <a16:creationId xmlns:a16="http://schemas.microsoft.com/office/drawing/2014/main" id="{C948E6E9-2362-2E41-8A85-B780D177A792}"/>
              </a:ext>
            </a:extLst>
          </p:cNvPr>
          <p:cNvPicPr>
            <a:picLocks noChangeAspect="1"/>
          </p:cNvPicPr>
          <p:nvPr/>
        </p:nvPicPr>
        <p:blipFill rotWithShape="1">
          <a:blip r:embed="rId7"/>
          <a:srcRect r="33483"/>
          <a:stretch/>
        </p:blipFill>
        <p:spPr>
          <a:xfrm>
            <a:off x="4862451" y="388619"/>
            <a:ext cx="1721652" cy="1727560"/>
          </a:xfrm>
          <a:prstGeom prst="ellipse">
            <a:avLst/>
          </a:prstGeom>
          <a:ln w="76200">
            <a:solidFill>
              <a:schemeClr val="bg1"/>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557</TotalTime>
  <Words>646</Words>
  <Application>Microsoft Macintosh PowerPoint</Application>
  <PresentationFormat>Format A4 (210 x 297 mm)</PresentationFormat>
  <Paragraphs>85</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52</cp:revision>
  <cp:lastPrinted>2022-05-25T13:38:42Z</cp:lastPrinted>
  <dcterms:created xsi:type="dcterms:W3CDTF">2022-05-25T13:38:28Z</dcterms:created>
  <dcterms:modified xsi:type="dcterms:W3CDTF">2023-05-26T12:20:06Z</dcterms:modified>
</cp:coreProperties>
</file>