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9"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2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21"/>
    <p:restoredTop sz="96327"/>
  </p:normalViewPr>
  <p:slideViewPr>
    <p:cSldViewPr snapToGrid="0" snapToObjects="1" showGuides="1">
      <p:cViewPr>
        <p:scale>
          <a:sx n="130" d="100"/>
          <a:sy n="130" d="100"/>
        </p:scale>
        <p:origin x="2688" y="-2328"/>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30/03/2023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30/03/2023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30/03/2023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30/03/2023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30/03/2023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30/03/2023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30/03/2023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30/03/2023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30/03/2023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30/03/2023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30/03/2023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30/03/2023</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9">
            <a:extLst>
              <a:ext uri="{FF2B5EF4-FFF2-40B4-BE49-F238E27FC236}">
                <a16:creationId xmlns:a16="http://schemas.microsoft.com/office/drawing/2014/main" id="{25BF3392-A131-50CC-1507-59E3CC2152A4}"/>
              </a:ext>
            </a:extLst>
          </p:cNvPr>
          <p:cNvSpPr>
            <a:spLocks noChangeArrowheads="1"/>
          </p:cNvSpPr>
          <p:nvPr/>
        </p:nvSpPr>
        <p:spPr bwMode="auto">
          <a:xfrm rot="10800000">
            <a:off x="4433123" y="-2"/>
            <a:ext cx="2431225" cy="9906000"/>
          </a:xfrm>
          <a:prstGeom prst="rect">
            <a:avLst/>
          </a:pr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1800" b="0" i="0" u="none" strike="noStrike" cap="none" normalizeH="0" baseline="0" dirty="0">
              <a:ln>
                <a:noFill/>
              </a:ln>
              <a:solidFill>
                <a:schemeClr val="tx1"/>
              </a:solidFill>
              <a:effectLst/>
              <a:latin typeface="Arial" panose="020B0604020202020204" pitchFamily="34" charset="0"/>
            </a:endParaRPr>
          </a:p>
        </p:txBody>
      </p:sp>
      <p:sp>
        <p:nvSpPr>
          <p:cNvPr id="5" name="Zone de texte 1">
            <a:extLst>
              <a:ext uri="{FF2B5EF4-FFF2-40B4-BE49-F238E27FC236}">
                <a16:creationId xmlns:a16="http://schemas.microsoft.com/office/drawing/2014/main" id="{E5F8DE6B-7986-7D8A-9913-73A8A7F67A33}"/>
              </a:ext>
            </a:extLst>
          </p:cNvPr>
          <p:cNvSpPr txBox="1">
            <a:spLocks noChangeArrowheads="1"/>
          </p:cNvSpPr>
          <p:nvPr/>
        </p:nvSpPr>
        <p:spPr bwMode="auto">
          <a:xfrm>
            <a:off x="149540" y="122047"/>
            <a:ext cx="31750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2400" dirty="0"/>
              <a:t>Jeanne </a:t>
            </a:r>
            <a:r>
              <a:rPr lang="fr-FR" sz="2400" b="1" dirty="0"/>
              <a:t>AIRFRANCE</a:t>
            </a:r>
            <a:endParaRPr lang="fr-FR" sz="2400" dirty="0"/>
          </a:p>
          <a:p>
            <a:r>
              <a:rPr lang="fr-FR" sz="2400" dirty="0"/>
              <a:t> </a:t>
            </a:r>
          </a:p>
          <a:p>
            <a:r>
              <a:rPr lang="fr-FR" sz="2400" dirty="0"/>
              <a:t> </a:t>
            </a:r>
          </a:p>
        </p:txBody>
      </p:sp>
      <p:sp>
        <p:nvSpPr>
          <p:cNvPr id="7" name="Zone de texte 3">
            <a:extLst>
              <a:ext uri="{FF2B5EF4-FFF2-40B4-BE49-F238E27FC236}">
                <a16:creationId xmlns:a16="http://schemas.microsoft.com/office/drawing/2014/main" id="{A0B0E60B-1F47-06AD-0C62-51047EB294DB}"/>
              </a:ext>
            </a:extLst>
          </p:cNvPr>
          <p:cNvSpPr txBox="1">
            <a:spLocks noChangeArrowheads="1"/>
          </p:cNvSpPr>
          <p:nvPr/>
        </p:nvSpPr>
        <p:spPr bwMode="auto">
          <a:xfrm>
            <a:off x="157641" y="707209"/>
            <a:ext cx="4292601" cy="474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400" b="1" dirty="0">
                <a:effectLst/>
                <a:latin typeface="Calibri" panose="020F0502020204030204" pitchFamily="34" charset="0"/>
                <a:ea typeface="Times New Roman" panose="02020603050405020304" pitchFamily="18" charset="0"/>
                <a:cs typeface="Calibri" panose="020F0502020204030204" pitchFamily="34" charset="0"/>
              </a:rPr>
              <a:t>Hôtesse de l'air avec plus de 12 ans d'expérience en service à bord de vols internationaux.</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Google Shape;61;p14">
            <a:extLst>
              <a:ext uri="{FF2B5EF4-FFF2-40B4-BE49-F238E27FC236}">
                <a16:creationId xmlns:a16="http://schemas.microsoft.com/office/drawing/2014/main" id="{8FE50E40-D2C0-7736-3371-99996FB4742D}"/>
              </a:ext>
            </a:extLst>
          </p:cNvPr>
          <p:cNvSpPr/>
          <p:nvPr/>
        </p:nvSpPr>
        <p:spPr>
          <a:xfrm>
            <a:off x="231975" y="605385"/>
            <a:ext cx="1102995" cy="45085"/>
          </a:xfrm>
          <a:prstGeom prst="rect">
            <a:avLst/>
          </a:prstGeom>
          <a:solidFill>
            <a:srgbClr val="000000"/>
          </a:solidFill>
          <a:ln>
            <a:noFill/>
          </a:ln>
        </p:spPr>
        <p:txBody>
          <a:bodyPr spcFirstLastPara="1" wrap="square" lIns="0" tIns="91425" rIns="91425" bIns="91425" anchor="ctr" anchorCtr="0">
            <a:noAutofit/>
          </a:bodyPr>
          <a:lstStyle/>
          <a:p>
            <a:endParaRPr lang="fr-FR"/>
          </a:p>
        </p:txBody>
      </p:sp>
      <p:sp>
        <p:nvSpPr>
          <p:cNvPr id="9" name="Zone de texte 4">
            <a:extLst>
              <a:ext uri="{FF2B5EF4-FFF2-40B4-BE49-F238E27FC236}">
                <a16:creationId xmlns:a16="http://schemas.microsoft.com/office/drawing/2014/main" id="{409AE738-B4BF-3CC5-A96D-84C8AB58C14C}"/>
              </a:ext>
            </a:extLst>
          </p:cNvPr>
          <p:cNvSpPr txBox="1">
            <a:spLocks noChangeArrowheads="1"/>
          </p:cNvSpPr>
          <p:nvPr/>
        </p:nvSpPr>
        <p:spPr bwMode="auto">
          <a:xfrm>
            <a:off x="125322" y="1653265"/>
            <a:ext cx="4223861" cy="86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000" dirty="0">
                <a:effectLst/>
                <a:latin typeface="Calibri" panose="020F0502020204030204" pitchFamily="34" charset="0"/>
                <a:ea typeface="Times New Roman" panose="02020603050405020304" pitchFamily="18" charset="0"/>
                <a:cs typeface="Calibri" panose="020F0502020204030204" pitchFamily="34" charset="0"/>
              </a:rPr>
              <a:t>Hôtesse de l'air chevronnée avec plus de 12 ans d'expérience en service à bord de vols internationaux. Dotée d'une expertise en gestion de crises et en communication avec les passagers difficiles, je suis capable de fournir une expérience de voyage exceptionnelle tout en assurant la sécurité et le confort des passagers. Mes compétences en service à la clientèle, en gestion d'équipage et en planification de vols, ainsi que mes certifications en sécurité aérienne et en premiers secours, font de moi une candidate idéale pour tout poste d'hôtesse de l'air senior.</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p>
            <a:r>
              <a:rPr lang="fr-FR" sz="1000" dirty="0">
                <a:effectLst/>
                <a:latin typeface="Calibri" panose="020F0502020204030204" pitchFamily="34" charset="0"/>
                <a:ea typeface="Calibri" panose="020F0502020204030204" pitchFamily="34" charset="0"/>
                <a:cs typeface="Calibri" panose="020F0502020204030204" pitchFamily="34" charset="0"/>
              </a:rPr>
              <a:t> </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Zone de texte 5">
            <a:extLst>
              <a:ext uri="{FF2B5EF4-FFF2-40B4-BE49-F238E27FC236}">
                <a16:creationId xmlns:a16="http://schemas.microsoft.com/office/drawing/2014/main" id="{ABFFB6A3-C2C7-25E1-0351-3F0B3EFF4657}"/>
              </a:ext>
            </a:extLst>
          </p:cNvPr>
          <p:cNvSpPr txBox="1">
            <a:spLocks noChangeArrowheads="1"/>
          </p:cNvSpPr>
          <p:nvPr/>
        </p:nvSpPr>
        <p:spPr bwMode="auto">
          <a:xfrm>
            <a:off x="128785" y="1244782"/>
            <a:ext cx="3175001"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11" name="Zone de texte 6">
            <a:extLst>
              <a:ext uri="{FF2B5EF4-FFF2-40B4-BE49-F238E27FC236}">
                <a16:creationId xmlns:a16="http://schemas.microsoft.com/office/drawing/2014/main" id="{A35884B0-4846-2DB7-57CB-AB53E2AF0103}"/>
              </a:ext>
            </a:extLst>
          </p:cNvPr>
          <p:cNvSpPr txBox="1">
            <a:spLocks noChangeArrowheads="1"/>
          </p:cNvSpPr>
          <p:nvPr/>
        </p:nvSpPr>
        <p:spPr bwMode="auto">
          <a:xfrm>
            <a:off x="157641" y="3246048"/>
            <a:ext cx="317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12" name="Zone de texte 7">
            <a:extLst>
              <a:ext uri="{FF2B5EF4-FFF2-40B4-BE49-F238E27FC236}">
                <a16:creationId xmlns:a16="http://schemas.microsoft.com/office/drawing/2014/main" id="{ED3ACC09-5DFC-E13C-6C11-EE49DFE730A3}"/>
              </a:ext>
            </a:extLst>
          </p:cNvPr>
          <p:cNvSpPr txBox="1">
            <a:spLocks noChangeArrowheads="1"/>
          </p:cNvSpPr>
          <p:nvPr/>
        </p:nvSpPr>
        <p:spPr bwMode="auto">
          <a:xfrm>
            <a:off x="171994" y="3775728"/>
            <a:ext cx="4236871" cy="3881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000" b="1" dirty="0">
                <a:effectLst/>
                <a:latin typeface="Calibri" panose="020F0502020204030204" pitchFamily="34" charset="0"/>
                <a:ea typeface="Times New Roman" panose="02020603050405020304" pitchFamily="18" charset="0"/>
                <a:cs typeface="Calibri" panose="020F0502020204030204" pitchFamily="34" charset="0"/>
              </a:rPr>
              <a:t>Hôtesse de l'air senior (Vol long-courrier) Compagnie aérienne internationale - Janvier 2011 – présent</a:t>
            </a:r>
          </a:p>
          <a:p>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p>
            <a:pPr marL="171450" lvl="0" indent="-171450">
              <a:buSzPts val="1000"/>
              <a:buFont typeface="Arial" panose="020B0604020202020204" pitchFamily="34" charset="0"/>
              <a:buChar char="•"/>
              <a:tabLst>
                <a:tab pos="457200" algn="l"/>
              </a:tabLst>
            </a:pPr>
            <a:r>
              <a:rPr lang="fr-FR" sz="1000" dirty="0">
                <a:effectLst/>
                <a:latin typeface="Calibri" panose="020F0502020204030204" pitchFamily="34" charset="0"/>
                <a:ea typeface="Times New Roman" panose="02020603050405020304" pitchFamily="18" charset="0"/>
                <a:cs typeface="Calibri" panose="020F0502020204030204" pitchFamily="34" charset="0"/>
              </a:rPr>
              <a:t>Responsable de la gestion des situations d'urgence et de la communication avec les passagers difficiles</a:t>
            </a:r>
            <a:endParaRPr lang="fr-FR" sz="1000" dirty="0">
              <a:latin typeface="Calibri" panose="020F0502020204030204" pitchFamily="34" charset="0"/>
              <a:ea typeface="Times New Roman" panose="02020603050405020304" pitchFamily="18" charset="0"/>
              <a:cs typeface="Times New Roman" panose="02020603050405020304" pitchFamily="18" charset="0"/>
            </a:endParaRPr>
          </a:p>
          <a:p>
            <a:pPr marL="171450" lvl="0" indent="-171450">
              <a:buSzPts val="1000"/>
              <a:buFont typeface="Arial" panose="020B0604020202020204" pitchFamily="34" charset="0"/>
              <a:buChar char="•"/>
              <a:tabLst>
                <a:tab pos="457200" algn="l"/>
              </a:tabLst>
            </a:pPr>
            <a:r>
              <a:rPr lang="fr-FR" sz="1000" dirty="0">
                <a:effectLst/>
                <a:latin typeface="Calibri" panose="020F0502020204030204" pitchFamily="34" charset="0"/>
                <a:ea typeface="Times New Roman" panose="02020603050405020304" pitchFamily="18" charset="0"/>
                <a:cs typeface="Calibri" panose="020F0502020204030204" pitchFamily="34" charset="0"/>
              </a:rPr>
              <a:t>Assuré la sécurité et le confort des passagers tout au long du vol en suivant les procédures de sécurité aérienne</a:t>
            </a:r>
            <a:endParaRPr lang="fr-FR" sz="1000" dirty="0">
              <a:latin typeface="Calibri" panose="020F0502020204030204" pitchFamily="34" charset="0"/>
              <a:ea typeface="Times New Roman" panose="02020603050405020304" pitchFamily="18" charset="0"/>
              <a:cs typeface="Times New Roman" panose="02020603050405020304" pitchFamily="18" charset="0"/>
            </a:endParaRPr>
          </a:p>
          <a:p>
            <a:pPr marL="171450" lvl="0" indent="-171450">
              <a:buSzPts val="1000"/>
              <a:buFont typeface="Arial" panose="020B0604020202020204" pitchFamily="34" charset="0"/>
              <a:buChar char="•"/>
              <a:tabLst>
                <a:tab pos="457200" algn="l"/>
              </a:tabLst>
            </a:pPr>
            <a:r>
              <a:rPr lang="fr-FR" sz="1000" dirty="0">
                <a:effectLst/>
                <a:latin typeface="Calibri" panose="020F0502020204030204" pitchFamily="34" charset="0"/>
                <a:ea typeface="Times New Roman" panose="02020603050405020304" pitchFamily="18" charset="0"/>
                <a:cs typeface="Calibri" panose="020F0502020204030204" pitchFamily="34" charset="0"/>
              </a:rPr>
              <a:t>Fourni des services de restauration et de boissons de qualité supérieure tout en répondant aux besoins alimentaires particuliers des passagers</a:t>
            </a:r>
            <a:endParaRPr lang="fr-FR" sz="1000" dirty="0">
              <a:latin typeface="Calibri" panose="020F0502020204030204" pitchFamily="34" charset="0"/>
              <a:ea typeface="Times New Roman" panose="02020603050405020304" pitchFamily="18" charset="0"/>
              <a:cs typeface="Times New Roman" panose="02020603050405020304" pitchFamily="18" charset="0"/>
            </a:endParaRPr>
          </a:p>
          <a:p>
            <a:pPr marL="171450" lvl="0" indent="-171450">
              <a:buSzPts val="1000"/>
              <a:buFont typeface="Arial" panose="020B0604020202020204" pitchFamily="34" charset="0"/>
              <a:buChar char="•"/>
              <a:tabLst>
                <a:tab pos="457200" algn="l"/>
              </a:tabLst>
            </a:pPr>
            <a:r>
              <a:rPr lang="fr-FR" sz="1000" dirty="0">
                <a:effectLst/>
                <a:latin typeface="Calibri" panose="020F0502020204030204" pitchFamily="34" charset="0"/>
                <a:ea typeface="Times New Roman" panose="02020603050405020304" pitchFamily="18" charset="0"/>
                <a:cs typeface="Calibri" panose="020F0502020204030204" pitchFamily="34" charset="0"/>
              </a:rPr>
              <a:t>Travaillé en étroite collaboration avec les membres de l'équipage pour offrir une expérience de voyage personnalisée à tous les passagers</a:t>
            </a:r>
            <a:endParaRPr lang="fr-FR" sz="1000" dirty="0">
              <a:latin typeface="Calibri" panose="020F0502020204030204" pitchFamily="34" charset="0"/>
              <a:ea typeface="Times New Roman" panose="02020603050405020304" pitchFamily="18" charset="0"/>
              <a:cs typeface="Times New Roman" panose="02020603050405020304" pitchFamily="18" charset="0"/>
            </a:endParaRPr>
          </a:p>
          <a:p>
            <a:pPr marL="171450" lvl="0" indent="-171450">
              <a:buSzPts val="1000"/>
              <a:buFont typeface="Arial" panose="020B0604020202020204" pitchFamily="34" charset="0"/>
              <a:buChar char="•"/>
              <a:tabLst>
                <a:tab pos="457200" algn="l"/>
              </a:tabLst>
            </a:pPr>
            <a:r>
              <a:rPr lang="fr-FR" sz="1000" dirty="0">
                <a:effectLst/>
                <a:latin typeface="Calibri" panose="020F0502020204030204" pitchFamily="34" charset="0"/>
                <a:ea typeface="Times New Roman" panose="02020603050405020304" pitchFamily="18" charset="0"/>
                <a:cs typeface="Calibri" panose="020F0502020204030204" pitchFamily="34" charset="0"/>
              </a:rPr>
              <a:t>Formé les nouveaux membres de l'équipage sur les procédures de sécurité et les meilleures pratiques en matière de service à la clientèle</a:t>
            </a:r>
            <a:endParaRPr lang="fr-FR" sz="1000" dirty="0">
              <a:latin typeface="Calibri" panose="020F0502020204030204" pitchFamily="34" charset="0"/>
              <a:ea typeface="Times New Roman" panose="02020603050405020304" pitchFamily="18" charset="0"/>
              <a:cs typeface="Times New Roman" panose="02020603050405020304" pitchFamily="18" charset="0"/>
            </a:endParaRPr>
          </a:p>
          <a:p>
            <a:pPr marL="171450" lvl="0" indent="-171450">
              <a:buSzPts val="1000"/>
              <a:buFont typeface="Arial" panose="020B0604020202020204" pitchFamily="34" charset="0"/>
              <a:buChar char="•"/>
              <a:tabLst>
                <a:tab pos="457200" algn="l"/>
              </a:tabLst>
            </a:pPr>
            <a:r>
              <a:rPr lang="fr-FR" sz="1000" dirty="0">
                <a:effectLst/>
                <a:latin typeface="Calibri" panose="020F0502020204030204" pitchFamily="34" charset="0"/>
                <a:ea typeface="Times New Roman" panose="02020603050405020304" pitchFamily="18" charset="0"/>
                <a:cs typeface="Calibri" panose="020F0502020204030204" pitchFamily="34" charset="0"/>
              </a:rPr>
              <a:t>Géré les situations de vol difficiles, y compris les retards, les annulations et les situations d'urgence</a:t>
            </a:r>
            <a:endParaRPr lang="fr-FR" sz="1000" b="1" dirty="0">
              <a:latin typeface="Calibri" panose="020F0502020204030204" pitchFamily="34" charset="0"/>
              <a:ea typeface="Times New Roman" panose="02020603050405020304" pitchFamily="18" charset="0"/>
              <a:cs typeface="Calibri" panose="020F0502020204030204" pitchFamily="34" charset="0"/>
            </a:endParaRPr>
          </a:p>
          <a:p>
            <a:pPr lvl="0">
              <a:buSzPts val="1000"/>
              <a:tabLst>
                <a:tab pos="457200" algn="l"/>
              </a:tabLst>
            </a:pPr>
            <a:endParaRPr lang="fr-FR" sz="1000" b="1" dirty="0">
              <a:effectLst/>
              <a:latin typeface="Calibri" panose="020F0502020204030204" pitchFamily="34" charset="0"/>
              <a:ea typeface="Times New Roman" panose="02020603050405020304" pitchFamily="18" charset="0"/>
              <a:cs typeface="Calibri" panose="020F0502020204030204" pitchFamily="34" charset="0"/>
            </a:endParaRPr>
          </a:p>
          <a:p>
            <a:pPr lvl="0">
              <a:buSzPts val="1000"/>
              <a:tabLst>
                <a:tab pos="457200" algn="l"/>
              </a:tabLst>
            </a:pPr>
            <a:r>
              <a:rPr lang="fr-FR" sz="1000" b="1" dirty="0">
                <a:effectLst/>
                <a:latin typeface="Calibri" panose="020F0502020204030204" pitchFamily="34" charset="0"/>
                <a:ea typeface="Times New Roman" panose="02020603050405020304" pitchFamily="18" charset="0"/>
                <a:cs typeface="Calibri" panose="020F0502020204030204" pitchFamily="34" charset="0"/>
              </a:rPr>
              <a:t>Hôtesse de l'air (Vols courts) Compagnie aérienne nationale Mai 2007 - septembre 2010</a:t>
            </a:r>
          </a:p>
          <a:p>
            <a:pPr lvl="0">
              <a:buSzPts val="1000"/>
              <a:tabLst>
                <a:tab pos="457200" algn="l"/>
              </a:tabLst>
            </a:pP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p>
            <a:pPr marL="171450" lvl="0" indent="-171450">
              <a:buSzPts val="1000"/>
              <a:buFont typeface="Arial" panose="020B0604020202020204" pitchFamily="34" charset="0"/>
              <a:buChar char="•"/>
              <a:tabLst>
                <a:tab pos="457200" algn="l"/>
              </a:tabLst>
            </a:pPr>
            <a:r>
              <a:rPr lang="fr-FR" sz="1000" dirty="0">
                <a:effectLst/>
                <a:latin typeface="Calibri" panose="020F0502020204030204" pitchFamily="34" charset="0"/>
                <a:ea typeface="Times New Roman" panose="02020603050405020304" pitchFamily="18" charset="0"/>
                <a:cs typeface="Calibri" panose="020F0502020204030204" pitchFamily="34" charset="0"/>
              </a:rPr>
              <a:t>Fourni un service de qualité supérieure à tous les passagers en offrant des collations et des boissons, en répondant aux besoins alimentaires particuliers des passagers et en répondant aux demandes des passagers</a:t>
            </a:r>
            <a:endParaRPr lang="fr-FR" sz="1000" dirty="0">
              <a:latin typeface="Calibri" panose="020F0502020204030204" pitchFamily="34" charset="0"/>
              <a:ea typeface="Times New Roman" panose="02020603050405020304" pitchFamily="18" charset="0"/>
              <a:cs typeface="Times New Roman" panose="02020603050405020304" pitchFamily="18" charset="0"/>
            </a:endParaRPr>
          </a:p>
          <a:p>
            <a:pPr marL="171450" lvl="0" indent="-171450">
              <a:buSzPts val="1000"/>
              <a:buFont typeface="Arial" panose="020B0604020202020204" pitchFamily="34" charset="0"/>
              <a:buChar char="•"/>
              <a:tabLst>
                <a:tab pos="457200" algn="l"/>
              </a:tabLst>
            </a:pPr>
            <a:r>
              <a:rPr lang="fr-FR" sz="1000" dirty="0">
                <a:effectLst/>
                <a:latin typeface="Calibri" panose="020F0502020204030204" pitchFamily="34" charset="0"/>
                <a:ea typeface="Times New Roman" panose="02020603050405020304" pitchFamily="18" charset="0"/>
                <a:cs typeface="Calibri" panose="020F0502020204030204" pitchFamily="34" charset="0"/>
              </a:rPr>
              <a:t>Assuré la sécurité des passagers tout au long du vol en suivant les procédures de sécurité aérienne et en gérant les situations d'urgence</a:t>
            </a:r>
            <a:endParaRPr lang="fr-FR" sz="1000" dirty="0">
              <a:latin typeface="Calibri" panose="020F0502020204030204" pitchFamily="34" charset="0"/>
              <a:ea typeface="Times New Roman" panose="02020603050405020304" pitchFamily="18" charset="0"/>
              <a:cs typeface="Times New Roman" panose="02020603050405020304" pitchFamily="18" charset="0"/>
            </a:endParaRPr>
          </a:p>
          <a:p>
            <a:pPr marL="171450" lvl="0" indent="-171450">
              <a:buSzPts val="1000"/>
              <a:buFont typeface="Arial" panose="020B0604020202020204" pitchFamily="34" charset="0"/>
              <a:buChar char="•"/>
              <a:tabLst>
                <a:tab pos="457200" algn="l"/>
              </a:tabLst>
            </a:pPr>
            <a:r>
              <a:rPr lang="fr-FR" sz="1000" dirty="0">
                <a:effectLst/>
                <a:latin typeface="Calibri" panose="020F0502020204030204" pitchFamily="34" charset="0"/>
                <a:ea typeface="Times New Roman" panose="02020603050405020304" pitchFamily="18" charset="0"/>
                <a:cs typeface="Calibri" panose="020F0502020204030204" pitchFamily="34" charset="0"/>
              </a:rPr>
              <a:t>Effectué des tâches administratives telles que la tenue de registres de vol et la gestion de la documentation de vol</a:t>
            </a:r>
            <a:endParaRPr lang="fr-FR" sz="1000" dirty="0">
              <a:latin typeface="Calibri" panose="020F0502020204030204" pitchFamily="34" charset="0"/>
              <a:ea typeface="Times New Roman" panose="02020603050405020304" pitchFamily="18" charset="0"/>
              <a:cs typeface="Times New Roman" panose="02020603050405020304" pitchFamily="18" charset="0"/>
            </a:endParaRPr>
          </a:p>
          <a:p>
            <a:pPr marL="171450" lvl="0" indent="-171450">
              <a:buSzPts val="1000"/>
              <a:buFont typeface="Arial" panose="020B0604020202020204" pitchFamily="34" charset="0"/>
              <a:buChar char="•"/>
              <a:tabLst>
                <a:tab pos="457200" algn="l"/>
              </a:tabLst>
            </a:pPr>
            <a:r>
              <a:rPr lang="fr-FR" sz="1000" dirty="0">
                <a:effectLst/>
                <a:latin typeface="Calibri" panose="020F0502020204030204" pitchFamily="34" charset="0"/>
                <a:ea typeface="Times New Roman" panose="02020603050405020304" pitchFamily="18" charset="0"/>
                <a:cs typeface="Calibri" panose="020F0502020204030204" pitchFamily="34" charset="0"/>
              </a:rPr>
              <a:t>Travaillé en étroite collaboration avec les membres de l'équipage pour offrir une expérience de voyage inoubliable à tous les passagers</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3" name="Conector recto 36">
            <a:extLst>
              <a:ext uri="{FF2B5EF4-FFF2-40B4-BE49-F238E27FC236}">
                <a16:creationId xmlns:a16="http://schemas.microsoft.com/office/drawing/2014/main" id="{ABA3EF5C-17E6-3FEF-B78D-4542401BDF8C}"/>
              </a:ext>
            </a:extLst>
          </p:cNvPr>
          <p:cNvCxnSpPr>
            <a:cxnSpLocks/>
          </p:cNvCxnSpPr>
          <p:nvPr/>
        </p:nvCxnSpPr>
        <p:spPr>
          <a:xfrm>
            <a:off x="231975" y="1597776"/>
            <a:ext cx="4026662" cy="0"/>
          </a:xfrm>
          <a:prstGeom prst="line">
            <a:avLst/>
          </a:prstGeom>
          <a:ln/>
        </p:spPr>
        <p:style>
          <a:lnRef idx="2">
            <a:schemeClr val="dk1"/>
          </a:lnRef>
          <a:fillRef idx="0">
            <a:schemeClr val="dk1"/>
          </a:fillRef>
          <a:effectRef idx="1">
            <a:schemeClr val="dk1"/>
          </a:effectRef>
          <a:fontRef idx="minor">
            <a:schemeClr val="tx1"/>
          </a:fontRef>
        </p:style>
      </p:cxnSp>
      <p:cxnSp>
        <p:nvCxnSpPr>
          <p:cNvPr id="14" name="Conector recto 36">
            <a:extLst>
              <a:ext uri="{FF2B5EF4-FFF2-40B4-BE49-F238E27FC236}">
                <a16:creationId xmlns:a16="http://schemas.microsoft.com/office/drawing/2014/main" id="{C1219AB7-3ADE-4885-5355-6C9709225EB4}"/>
              </a:ext>
            </a:extLst>
          </p:cNvPr>
          <p:cNvCxnSpPr>
            <a:cxnSpLocks/>
          </p:cNvCxnSpPr>
          <p:nvPr/>
        </p:nvCxnSpPr>
        <p:spPr>
          <a:xfrm>
            <a:off x="231975" y="3601299"/>
            <a:ext cx="4051046" cy="0"/>
          </a:xfrm>
          <a:prstGeom prst="line">
            <a:avLst/>
          </a:prstGeom>
          <a:ln/>
        </p:spPr>
        <p:style>
          <a:lnRef idx="2">
            <a:schemeClr val="dk1"/>
          </a:lnRef>
          <a:fillRef idx="0">
            <a:schemeClr val="dk1"/>
          </a:fillRef>
          <a:effectRef idx="1">
            <a:schemeClr val="dk1"/>
          </a:effectRef>
          <a:fontRef idx="minor">
            <a:schemeClr val="tx1"/>
          </a:fontRef>
        </p:style>
      </p:cxnSp>
      <p:sp>
        <p:nvSpPr>
          <p:cNvPr id="15" name="Cuadro de texto 24">
            <a:extLst>
              <a:ext uri="{FF2B5EF4-FFF2-40B4-BE49-F238E27FC236}">
                <a16:creationId xmlns:a16="http://schemas.microsoft.com/office/drawing/2014/main" id="{BCBDA240-DC9A-6219-7609-22B2A8F92CAE}"/>
              </a:ext>
            </a:extLst>
          </p:cNvPr>
          <p:cNvSpPr txBox="1">
            <a:spLocks noChangeArrowheads="1"/>
          </p:cNvSpPr>
          <p:nvPr/>
        </p:nvSpPr>
        <p:spPr bwMode="auto">
          <a:xfrm>
            <a:off x="4846473" y="2227669"/>
            <a:ext cx="2120900" cy="119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pic>
        <p:nvPicPr>
          <p:cNvPr id="16" name="Gráfico 15" descr="Marcador">
            <a:extLst>
              <a:ext uri="{FF2B5EF4-FFF2-40B4-BE49-F238E27FC236}">
                <a16:creationId xmlns:a16="http://schemas.microsoft.com/office/drawing/2014/main" id="{F7D1ADF7-6D59-948A-9307-B1D893181CE0}"/>
              </a:ext>
            </a:extLst>
          </p:cNvPr>
          <p:cNvPicPr/>
          <p:nvPr/>
        </p:nvPicPr>
        <p:blipFill>
          <a:blip r:embed="rId2">
            <a:extLst>
              <a:ext uri="{96DAC541-7B7A-43D3-8B79-37D633B846F1}">
                <asvg:svgBlip xmlns:asvg="http://schemas.microsoft.com/office/drawing/2016/SVG/main" r:embed="rId3"/>
              </a:ext>
            </a:extLst>
          </a:blip>
          <a:stretch>
            <a:fillRect/>
          </a:stretch>
        </p:blipFill>
        <p:spPr>
          <a:xfrm>
            <a:off x="4579958" y="2827552"/>
            <a:ext cx="219710" cy="219710"/>
          </a:xfrm>
          <a:prstGeom prst="rect">
            <a:avLst/>
          </a:prstGeom>
        </p:spPr>
      </p:pic>
      <p:pic>
        <p:nvPicPr>
          <p:cNvPr id="1032" name="Image 13">
            <a:extLst>
              <a:ext uri="{FF2B5EF4-FFF2-40B4-BE49-F238E27FC236}">
                <a16:creationId xmlns:a16="http://schemas.microsoft.com/office/drawing/2014/main" id="{0D33B328-4C89-4101-3B8D-9BFB676534B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86372" y="2303724"/>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031" name="Image 14">
            <a:extLst>
              <a:ext uri="{FF2B5EF4-FFF2-40B4-BE49-F238E27FC236}">
                <a16:creationId xmlns:a16="http://schemas.microsoft.com/office/drawing/2014/main" id="{D100A965-CF64-50F4-41BD-A7EAA06D69F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12090" y="2587887"/>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1030" name="Image 17">
            <a:extLst>
              <a:ext uri="{FF2B5EF4-FFF2-40B4-BE49-F238E27FC236}">
                <a16:creationId xmlns:a16="http://schemas.microsoft.com/office/drawing/2014/main" id="{E1CD72BF-FF52-4ABA-BD16-19CEC83CBC9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14302" y="3115477"/>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17" name="Zone de texte 18">
            <a:extLst>
              <a:ext uri="{FF2B5EF4-FFF2-40B4-BE49-F238E27FC236}">
                <a16:creationId xmlns:a16="http://schemas.microsoft.com/office/drawing/2014/main" id="{D195CB69-BF30-955F-77B4-6D27ADFF9262}"/>
              </a:ext>
            </a:extLst>
          </p:cNvPr>
          <p:cNvSpPr txBox="1">
            <a:spLocks noChangeArrowheads="1"/>
          </p:cNvSpPr>
          <p:nvPr/>
        </p:nvSpPr>
        <p:spPr bwMode="auto">
          <a:xfrm>
            <a:off x="4534813" y="1894976"/>
            <a:ext cx="2144334"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Contact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18" name="Zone de texte 20">
            <a:extLst>
              <a:ext uri="{FF2B5EF4-FFF2-40B4-BE49-F238E27FC236}">
                <a16:creationId xmlns:a16="http://schemas.microsoft.com/office/drawing/2014/main" id="{BE8E1647-3F3E-7D44-2728-908BCA8F5EF0}"/>
              </a:ext>
            </a:extLst>
          </p:cNvPr>
          <p:cNvSpPr txBox="1">
            <a:spLocks noChangeArrowheads="1"/>
          </p:cNvSpPr>
          <p:nvPr/>
        </p:nvSpPr>
        <p:spPr bwMode="auto">
          <a:xfrm>
            <a:off x="4525002" y="3433818"/>
            <a:ext cx="234156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Compétences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19" name="Zone de texte 22">
            <a:extLst>
              <a:ext uri="{FF2B5EF4-FFF2-40B4-BE49-F238E27FC236}">
                <a16:creationId xmlns:a16="http://schemas.microsoft.com/office/drawing/2014/main" id="{105FEE60-283F-BFE0-E4AA-B96B0A6110EA}"/>
              </a:ext>
            </a:extLst>
          </p:cNvPr>
          <p:cNvSpPr txBox="1">
            <a:spLocks noChangeArrowheads="1"/>
          </p:cNvSpPr>
          <p:nvPr/>
        </p:nvSpPr>
        <p:spPr bwMode="auto">
          <a:xfrm>
            <a:off x="4512974" y="3746141"/>
            <a:ext cx="2219649" cy="1160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050" dirty="0">
                <a:effectLst/>
                <a:latin typeface="Calibri" panose="020F0502020204030204" pitchFamily="34" charset="0"/>
                <a:ea typeface="Times New Roman" panose="02020603050405020304" pitchFamily="18" charset="0"/>
                <a:cs typeface="Calibri" panose="020F0502020204030204" pitchFamily="34" charset="0"/>
              </a:rPr>
              <a:t>Connaissance des équipements et des systèmes de divertissement à bord</a:t>
            </a:r>
            <a:endParaRPr lang="fr-FR" sz="1050" dirty="0">
              <a:latin typeface="Calibri" panose="020F0502020204030204" pitchFamily="34" charset="0"/>
              <a:ea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r>
              <a:rPr lang="fr-FR" sz="1050" dirty="0">
                <a:effectLst/>
                <a:latin typeface="Calibri" panose="020F0502020204030204" pitchFamily="34" charset="0"/>
                <a:ea typeface="Times New Roman" panose="02020603050405020304" pitchFamily="18" charset="0"/>
                <a:cs typeface="Calibri" panose="020F0502020204030204" pitchFamily="34" charset="0"/>
              </a:rPr>
              <a:t>Compétences en gestion d'équipage et en planification de vols</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p>
            <a:pPr marL="228600"/>
            <a:r>
              <a:rPr lang="fr-FR" sz="1050" dirty="0">
                <a:effectLst/>
                <a:latin typeface="Calibri" panose="020F0502020204030204" pitchFamily="34" charset="0"/>
                <a:ea typeface="Calibri" panose="020F0502020204030204" pitchFamily="34" charset="0"/>
                <a:cs typeface="Calibri" panose="020F0502020204030204" pitchFamily="34" charset="0"/>
              </a:rPr>
              <a:t> </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0" name="Zone de texte 23">
            <a:extLst>
              <a:ext uri="{FF2B5EF4-FFF2-40B4-BE49-F238E27FC236}">
                <a16:creationId xmlns:a16="http://schemas.microsoft.com/office/drawing/2014/main" id="{7A83F3E6-7000-53D6-C737-DC7FA36B9ED9}"/>
              </a:ext>
            </a:extLst>
          </p:cNvPr>
          <p:cNvSpPr txBox="1">
            <a:spLocks noChangeArrowheads="1"/>
          </p:cNvSpPr>
          <p:nvPr/>
        </p:nvSpPr>
        <p:spPr bwMode="auto">
          <a:xfrm>
            <a:off x="4520134" y="4951961"/>
            <a:ext cx="2056808"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Qualités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24" name="Zone de texte 28">
            <a:extLst>
              <a:ext uri="{FF2B5EF4-FFF2-40B4-BE49-F238E27FC236}">
                <a16:creationId xmlns:a16="http://schemas.microsoft.com/office/drawing/2014/main" id="{5A6E7EFC-94C0-7511-64FA-0333E18902B9}"/>
              </a:ext>
            </a:extLst>
          </p:cNvPr>
          <p:cNvSpPr txBox="1">
            <a:spLocks noChangeArrowheads="1"/>
          </p:cNvSpPr>
          <p:nvPr/>
        </p:nvSpPr>
        <p:spPr bwMode="auto">
          <a:xfrm>
            <a:off x="149540" y="8219887"/>
            <a:ext cx="317500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Formation &amp; Certifications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28" name="Conector recto 36">
            <a:extLst>
              <a:ext uri="{FF2B5EF4-FFF2-40B4-BE49-F238E27FC236}">
                <a16:creationId xmlns:a16="http://schemas.microsoft.com/office/drawing/2014/main" id="{FA4D679F-F883-9AEE-CCF1-73EE3075B7DE}"/>
              </a:ext>
            </a:extLst>
          </p:cNvPr>
          <p:cNvCxnSpPr>
            <a:cxnSpLocks/>
          </p:cNvCxnSpPr>
          <p:nvPr/>
        </p:nvCxnSpPr>
        <p:spPr>
          <a:xfrm>
            <a:off x="211729" y="8553875"/>
            <a:ext cx="4051046" cy="0"/>
          </a:xfrm>
          <a:prstGeom prst="line">
            <a:avLst/>
          </a:prstGeom>
          <a:ln/>
        </p:spPr>
        <p:style>
          <a:lnRef idx="2">
            <a:schemeClr val="dk1"/>
          </a:lnRef>
          <a:fillRef idx="0">
            <a:schemeClr val="dk1"/>
          </a:fillRef>
          <a:effectRef idx="1">
            <a:schemeClr val="dk1"/>
          </a:effectRef>
          <a:fontRef idx="minor">
            <a:schemeClr val="tx1"/>
          </a:fontRef>
        </p:style>
      </p:cxnSp>
      <p:sp>
        <p:nvSpPr>
          <p:cNvPr id="25" name="Zone de texte 31">
            <a:extLst>
              <a:ext uri="{FF2B5EF4-FFF2-40B4-BE49-F238E27FC236}">
                <a16:creationId xmlns:a16="http://schemas.microsoft.com/office/drawing/2014/main" id="{8D409EA3-6289-E719-B251-F58CE2A38A08}"/>
              </a:ext>
            </a:extLst>
          </p:cNvPr>
          <p:cNvSpPr txBox="1">
            <a:spLocks noChangeArrowheads="1"/>
          </p:cNvSpPr>
          <p:nvPr/>
        </p:nvSpPr>
        <p:spPr bwMode="auto">
          <a:xfrm>
            <a:off x="191059" y="8650384"/>
            <a:ext cx="4174043" cy="122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lvl="0" indent="-171450">
              <a:buSzPts val="1000"/>
              <a:buFont typeface="Arial" panose="020B0604020202020204" pitchFamily="34" charset="0"/>
              <a:buChar char="•"/>
              <a:tabLst>
                <a:tab pos="457200" algn="l"/>
              </a:tabLst>
            </a:pPr>
            <a:r>
              <a:rPr lang="fr-FR" sz="1000" dirty="0">
                <a:effectLst/>
                <a:latin typeface="Calibri" panose="020F0502020204030204" pitchFamily="34" charset="0"/>
                <a:ea typeface="Times New Roman" panose="02020603050405020304" pitchFamily="18" charset="0"/>
                <a:cs typeface="Calibri" panose="020F0502020204030204" pitchFamily="34" charset="0"/>
              </a:rPr>
              <a:t>Certification en sécurité aérienne, American Airlines, 2007</a:t>
            </a:r>
            <a:endParaRPr lang="fr-FR" sz="1000" dirty="0">
              <a:latin typeface="Calibri" panose="020F0502020204030204" pitchFamily="34" charset="0"/>
              <a:ea typeface="Times New Roman" panose="02020603050405020304" pitchFamily="18" charset="0"/>
              <a:cs typeface="Times New Roman" panose="02020603050405020304" pitchFamily="18" charset="0"/>
            </a:endParaRPr>
          </a:p>
          <a:p>
            <a:pPr marL="171450" lvl="0" indent="-171450">
              <a:buSzPts val="1000"/>
              <a:buFont typeface="Arial" panose="020B0604020202020204" pitchFamily="34" charset="0"/>
              <a:buChar char="•"/>
              <a:tabLst>
                <a:tab pos="457200" algn="l"/>
              </a:tabLst>
            </a:pPr>
            <a:r>
              <a:rPr lang="fr-FR" sz="1000" dirty="0">
                <a:effectLst/>
                <a:latin typeface="Calibri" panose="020F0502020204030204" pitchFamily="34" charset="0"/>
                <a:ea typeface="Times New Roman" panose="02020603050405020304" pitchFamily="18" charset="0"/>
                <a:cs typeface="Calibri" panose="020F0502020204030204" pitchFamily="34" charset="0"/>
              </a:rPr>
              <a:t>Certification en premiers secours, American Red Cross, 2007</a:t>
            </a:r>
            <a:endParaRPr lang="fr-FR" sz="1000" dirty="0">
              <a:latin typeface="Calibri" panose="020F0502020204030204" pitchFamily="34" charset="0"/>
              <a:ea typeface="Times New Roman" panose="02020603050405020304" pitchFamily="18" charset="0"/>
              <a:cs typeface="Times New Roman" panose="02020603050405020304" pitchFamily="18" charset="0"/>
            </a:endParaRPr>
          </a:p>
          <a:p>
            <a:pPr marL="171450" lvl="0" indent="-171450">
              <a:buSzPts val="1000"/>
              <a:buFont typeface="Arial" panose="020B0604020202020204" pitchFamily="34" charset="0"/>
              <a:buChar char="•"/>
              <a:tabLst>
                <a:tab pos="457200" algn="l"/>
              </a:tabLst>
            </a:pPr>
            <a:r>
              <a:rPr lang="fr-FR" sz="1000" dirty="0">
                <a:effectLst/>
                <a:latin typeface="Calibri" panose="020F0502020204030204" pitchFamily="34" charset="0"/>
                <a:ea typeface="Times New Roman" panose="02020603050405020304" pitchFamily="18" charset="0"/>
                <a:cs typeface="Calibri" panose="020F0502020204030204" pitchFamily="34" charset="0"/>
              </a:rPr>
              <a:t>Formation en gestion de crises et en communication avec les passagers difficiles, Delta Air Lines, 2015</a:t>
            </a:r>
            <a:endParaRPr lang="fr-FR" sz="1000" dirty="0">
              <a:latin typeface="Calibri" panose="020F0502020204030204" pitchFamily="34" charset="0"/>
              <a:ea typeface="Times New Roman" panose="02020603050405020304" pitchFamily="18" charset="0"/>
              <a:cs typeface="Times New Roman" panose="02020603050405020304" pitchFamily="18" charset="0"/>
            </a:endParaRPr>
          </a:p>
          <a:p>
            <a:pPr marL="171450" lvl="0" indent="-171450">
              <a:buSzPts val="1000"/>
              <a:buFont typeface="Arial" panose="020B0604020202020204" pitchFamily="34" charset="0"/>
              <a:buChar char="•"/>
              <a:tabLst>
                <a:tab pos="457200" algn="l"/>
              </a:tabLst>
            </a:pPr>
            <a:r>
              <a:rPr lang="fr-FR" sz="1000" dirty="0">
                <a:effectLst/>
                <a:latin typeface="Calibri" panose="020F0502020204030204" pitchFamily="34" charset="0"/>
                <a:ea typeface="Times New Roman" panose="02020603050405020304" pitchFamily="18" charset="0"/>
                <a:cs typeface="Calibri" panose="020F0502020204030204" pitchFamily="34" charset="0"/>
              </a:rPr>
              <a:t>Formation en service à la clientèle et en gestion des voyages de luxe, Emirates Aviation </a:t>
            </a:r>
            <a:r>
              <a:rPr lang="fr-FR" sz="1000" dirty="0" err="1">
                <a:effectLst/>
                <a:latin typeface="Calibri" panose="020F0502020204030204" pitchFamily="34" charset="0"/>
                <a:ea typeface="Times New Roman" panose="02020603050405020304" pitchFamily="18" charset="0"/>
                <a:cs typeface="Calibri" panose="020F0502020204030204" pitchFamily="34" charset="0"/>
              </a:rPr>
              <a:t>College</a:t>
            </a:r>
            <a:r>
              <a:rPr lang="fr-FR" sz="1000" dirty="0">
                <a:effectLst/>
                <a:latin typeface="Calibri" panose="020F0502020204030204" pitchFamily="34" charset="0"/>
                <a:ea typeface="Times New Roman" panose="02020603050405020304" pitchFamily="18" charset="0"/>
                <a:cs typeface="Calibri" panose="020F0502020204030204" pitchFamily="34" charset="0"/>
              </a:rPr>
              <a:t>, 2018</a:t>
            </a:r>
            <a:endParaRPr lang="fr-FR" sz="1000" dirty="0">
              <a:latin typeface="Calibri" panose="020F0502020204030204" pitchFamily="34" charset="0"/>
              <a:ea typeface="Times New Roman" panose="02020603050405020304" pitchFamily="18" charset="0"/>
              <a:cs typeface="Times New Roman" panose="02020603050405020304" pitchFamily="18" charset="0"/>
            </a:endParaRPr>
          </a:p>
          <a:p>
            <a:pPr marL="171450" lvl="0" indent="-171450">
              <a:buSzPts val="1000"/>
              <a:buFont typeface="Arial" panose="020B0604020202020204" pitchFamily="34" charset="0"/>
              <a:buChar char="•"/>
              <a:tabLst>
                <a:tab pos="457200" algn="l"/>
              </a:tabLst>
            </a:pPr>
            <a:r>
              <a:rPr lang="fr-FR" sz="1000" dirty="0">
                <a:effectLst/>
                <a:latin typeface="Calibri" panose="020F0502020204030204" pitchFamily="34" charset="0"/>
                <a:ea typeface="Times New Roman" panose="02020603050405020304" pitchFamily="18" charset="0"/>
                <a:cs typeface="Calibri" panose="020F0502020204030204" pitchFamily="34" charset="0"/>
              </a:rPr>
              <a:t>Diplôme d'études secondaires, ABC High </a:t>
            </a:r>
            <a:r>
              <a:rPr lang="fr-FR" sz="1000" dirty="0" err="1">
                <a:effectLst/>
                <a:latin typeface="Calibri" panose="020F0502020204030204" pitchFamily="34" charset="0"/>
                <a:ea typeface="Times New Roman" panose="02020603050405020304" pitchFamily="18" charset="0"/>
                <a:cs typeface="Calibri" panose="020F0502020204030204" pitchFamily="34" charset="0"/>
              </a:rPr>
              <a:t>School</a:t>
            </a:r>
            <a:r>
              <a:rPr lang="fr-FR" sz="1000" dirty="0">
                <a:effectLst/>
                <a:latin typeface="Calibri" panose="020F0502020204030204" pitchFamily="34" charset="0"/>
                <a:ea typeface="Times New Roman" panose="02020603050405020304" pitchFamily="18" charset="0"/>
                <a:cs typeface="Calibri" panose="020F0502020204030204" pitchFamily="34" charset="0"/>
              </a:rPr>
              <a:t>, 2005</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6" name="Rectangle 27">
            <a:extLst>
              <a:ext uri="{FF2B5EF4-FFF2-40B4-BE49-F238E27FC236}">
                <a16:creationId xmlns:a16="http://schemas.microsoft.com/office/drawing/2014/main" id="{1F12A5C4-5DEF-0572-95A1-D02E6A5F007B}"/>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27" name="Rectangle 44">
            <a:extLst>
              <a:ext uri="{FF2B5EF4-FFF2-40B4-BE49-F238E27FC236}">
                <a16:creationId xmlns:a16="http://schemas.microsoft.com/office/drawing/2014/main" id="{A8FD9164-1C1E-BABF-9C32-AF221B1D1342}"/>
              </a:ext>
            </a:extLst>
          </p:cNvPr>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31" name="Zone de texte 26">
            <a:extLst>
              <a:ext uri="{FF2B5EF4-FFF2-40B4-BE49-F238E27FC236}">
                <a16:creationId xmlns:a16="http://schemas.microsoft.com/office/drawing/2014/main" id="{5884FA14-163B-652C-A3F5-DEC31F4898F6}"/>
              </a:ext>
            </a:extLst>
          </p:cNvPr>
          <p:cNvSpPr txBox="1">
            <a:spLocks noChangeArrowheads="1"/>
          </p:cNvSpPr>
          <p:nvPr/>
        </p:nvSpPr>
        <p:spPr bwMode="auto">
          <a:xfrm>
            <a:off x="4534813" y="8650384"/>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Langues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32" name="Zone de texte 27">
            <a:extLst>
              <a:ext uri="{FF2B5EF4-FFF2-40B4-BE49-F238E27FC236}">
                <a16:creationId xmlns:a16="http://schemas.microsoft.com/office/drawing/2014/main" id="{BA8B0CC4-D659-2305-8FC0-1E7AE2D766E1}"/>
              </a:ext>
            </a:extLst>
          </p:cNvPr>
          <p:cNvSpPr txBox="1">
            <a:spLocks noChangeArrowheads="1"/>
          </p:cNvSpPr>
          <p:nvPr/>
        </p:nvSpPr>
        <p:spPr bwMode="auto">
          <a:xfrm>
            <a:off x="4516437" y="9035231"/>
            <a:ext cx="2341563" cy="605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lvl="0" indent="-171450">
              <a:buFont typeface="Arial" panose="020B0604020202020204" pitchFamily="34" charset="0"/>
              <a:buChar char="•"/>
            </a:pPr>
            <a:r>
              <a:rPr lang="fr-FR" sz="1000" dirty="0"/>
              <a:t>Français : Langue Maternelle</a:t>
            </a:r>
          </a:p>
          <a:p>
            <a:pPr marL="171450" lvl="0" indent="-171450">
              <a:buFont typeface="Arial" panose="020B0604020202020204" pitchFamily="34" charset="0"/>
              <a:buChar char="•"/>
            </a:pPr>
            <a:r>
              <a:rPr lang="fr-FR" sz="1000" dirty="0"/>
              <a:t>Anglais : Niveau C1 - CECRL</a:t>
            </a:r>
          </a:p>
        </p:txBody>
      </p:sp>
      <p:pic>
        <p:nvPicPr>
          <p:cNvPr id="2" name="Image 1" descr="Une image contenant personne, fenêtre&#10;&#10;Description générée automatiquement">
            <a:extLst>
              <a:ext uri="{FF2B5EF4-FFF2-40B4-BE49-F238E27FC236}">
                <a16:creationId xmlns:a16="http://schemas.microsoft.com/office/drawing/2014/main" id="{D894F3BC-800B-F995-69DE-E12B24D79371}"/>
              </a:ext>
            </a:extLst>
          </p:cNvPr>
          <p:cNvPicPr>
            <a:picLocks noChangeAspect="1"/>
          </p:cNvPicPr>
          <p:nvPr/>
        </p:nvPicPr>
        <p:blipFill rotWithShape="1">
          <a:blip r:embed="rId7">
            <a:extLst>
              <a:ext uri="{28A0092B-C50C-407E-A947-70E740481C1C}">
                <a14:useLocalDpi xmlns:a14="http://schemas.microsoft.com/office/drawing/2010/main" val="0"/>
              </a:ext>
            </a:extLst>
          </a:blip>
          <a:srcRect r="33995"/>
          <a:stretch/>
        </p:blipFill>
        <p:spPr bwMode="auto">
          <a:xfrm>
            <a:off x="4801359" y="201154"/>
            <a:ext cx="1587303" cy="1605258"/>
          </a:xfrm>
          <a:prstGeom prst="ellipse">
            <a:avLst/>
          </a:prstGeom>
          <a:ln w="50800">
            <a:solidFill>
              <a:schemeClr val="accent1"/>
            </a:solidFill>
          </a:ln>
          <a:extLst>
            <a:ext uri="{53640926-AAD7-44D8-BBD7-CCE9431645EC}">
              <a14:shadowObscured xmlns:a14="http://schemas.microsoft.com/office/drawing/2010/main"/>
            </a:ext>
          </a:extLst>
        </p:spPr>
      </p:pic>
      <p:sp>
        <p:nvSpPr>
          <p:cNvPr id="3" name="Zone de texte 4">
            <a:extLst>
              <a:ext uri="{FF2B5EF4-FFF2-40B4-BE49-F238E27FC236}">
                <a16:creationId xmlns:a16="http://schemas.microsoft.com/office/drawing/2014/main" id="{A98EC837-7F0E-6BA0-E797-5D079FB91DB5}"/>
              </a:ext>
            </a:extLst>
          </p:cNvPr>
          <p:cNvSpPr txBox="1"/>
          <p:nvPr/>
        </p:nvSpPr>
        <p:spPr>
          <a:xfrm>
            <a:off x="4540589" y="5349664"/>
            <a:ext cx="2219650" cy="3300719"/>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171450" lvl="0" indent="-171450">
              <a:buFont typeface="Arial" panose="020B0604020202020204" pitchFamily="34" charset="0"/>
              <a:buChar char="•"/>
            </a:pPr>
            <a:r>
              <a:rPr lang="fr-FR" sz="1050" dirty="0">
                <a:effectLst/>
                <a:latin typeface="Calibri" panose="020F0502020204030204" pitchFamily="34" charset="0"/>
                <a:ea typeface="Times New Roman" panose="02020603050405020304" pitchFamily="18" charset="0"/>
                <a:cs typeface="Calibri" panose="020F0502020204030204" pitchFamily="34" charset="0"/>
              </a:rPr>
              <a:t>Excellentes compétences en communication et en relations interpersonnelles</a:t>
            </a:r>
            <a:endParaRPr lang="fr-FR" sz="1050" dirty="0">
              <a:latin typeface="Calibri" panose="020F0502020204030204" pitchFamily="34" charset="0"/>
              <a:ea typeface="Times New Roman" panose="02020603050405020304" pitchFamily="18" charset="0"/>
              <a:cs typeface="Times New Roman" panose="02020603050405020304" pitchFamily="18" charset="0"/>
            </a:endParaRPr>
          </a:p>
          <a:p>
            <a:pPr marL="171450" lvl="0" indent="-171450">
              <a:buFont typeface="Arial" panose="020B0604020202020204" pitchFamily="34" charset="0"/>
              <a:buChar char="•"/>
            </a:pPr>
            <a:r>
              <a:rPr lang="fr-FR" sz="1050" dirty="0">
                <a:effectLst/>
                <a:latin typeface="Calibri" panose="020F0502020204030204" pitchFamily="34" charset="0"/>
                <a:ea typeface="Times New Roman" panose="02020603050405020304" pitchFamily="18" charset="0"/>
                <a:cs typeface="Calibri" panose="020F0502020204030204" pitchFamily="34" charset="0"/>
              </a:rPr>
              <a:t>Sens de la compassion et de l'empathie envers les passagers</a:t>
            </a:r>
            <a:endParaRPr lang="fr-FR" sz="1050" dirty="0">
              <a:latin typeface="Calibri" panose="020F0502020204030204" pitchFamily="34" charset="0"/>
              <a:ea typeface="Times New Roman" panose="02020603050405020304" pitchFamily="18" charset="0"/>
              <a:cs typeface="Times New Roman" panose="02020603050405020304" pitchFamily="18" charset="0"/>
            </a:endParaRPr>
          </a:p>
          <a:p>
            <a:pPr marL="171450" lvl="0" indent="-171450">
              <a:buFont typeface="Arial" panose="020B0604020202020204" pitchFamily="34" charset="0"/>
              <a:buChar char="•"/>
            </a:pPr>
            <a:r>
              <a:rPr lang="fr-FR" sz="1050" dirty="0">
                <a:effectLst/>
                <a:latin typeface="Calibri" panose="020F0502020204030204" pitchFamily="34" charset="0"/>
                <a:ea typeface="Times New Roman" panose="02020603050405020304" pitchFamily="18" charset="0"/>
                <a:cs typeface="Calibri" panose="020F0502020204030204" pitchFamily="34" charset="0"/>
              </a:rPr>
              <a:t>Capacité d'adaptation à des situations imprévues ou stressantes</a:t>
            </a:r>
            <a:endParaRPr lang="fr-FR" sz="1050" dirty="0">
              <a:latin typeface="Calibri" panose="020F0502020204030204" pitchFamily="34" charset="0"/>
              <a:ea typeface="Times New Roman" panose="02020603050405020304" pitchFamily="18" charset="0"/>
              <a:cs typeface="Times New Roman" panose="02020603050405020304" pitchFamily="18" charset="0"/>
            </a:endParaRPr>
          </a:p>
          <a:p>
            <a:pPr marL="171450" lvl="0" indent="-171450">
              <a:buFont typeface="Arial" panose="020B0604020202020204" pitchFamily="34" charset="0"/>
              <a:buChar char="•"/>
            </a:pPr>
            <a:r>
              <a:rPr lang="fr-FR" sz="1050" dirty="0">
                <a:effectLst/>
                <a:latin typeface="Calibri" panose="020F0502020204030204" pitchFamily="34" charset="0"/>
                <a:ea typeface="Times New Roman" panose="02020603050405020304" pitchFamily="18" charset="0"/>
                <a:cs typeface="Calibri" panose="020F0502020204030204" pitchFamily="34" charset="0"/>
              </a:rPr>
              <a:t>Sens de l'organisation et de la planification</a:t>
            </a:r>
            <a:endParaRPr lang="fr-FR" sz="1050" dirty="0">
              <a:latin typeface="Calibri" panose="020F0502020204030204" pitchFamily="34" charset="0"/>
              <a:ea typeface="Times New Roman" panose="02020603050405020304" pitchFamily="18" charset="0"/>
              <a:cs typeface="Times New Roman" panose="02020603050405020304" pitchFamily="18" charset="0"/>
            </a:endParaRPr>
          </a:p>
          <a:p>
            <a:pPr marL="171450" lvl="0" indent="-171450">
              <a:buFont typeface="Arial" panose="020B0604020202020204" pitchFamily="34" charset="0"/>
              <a:buChar char="•"/>
            </a:pPr>
            <a:r>
              <a:rPr lang="fr-FR" sz="1050" dirty="0">
                <a:effectLst/>
                <a:latin typeface="Calibri" panose="020F0502020204030204" pitchFamily="34" charset="0"/>
                <a:ea typeface="Times New Roman" panose="02020603050405020304" pitchFamily="18" charset="0"/>
                <a:cs typeface="Calibri" panose="020F0502020204030204" pitchFamily="34" charset="0"/>
              </a:rPr>
              <a:t>Sens du service à la clientèle et de la satisfaction des passagers</a:t>
            </a:r>
            <a:endParaRPr lang="fr-FR" sz="1050" dirty="0">
              <a:latin typeface="Calibri" panose="020F0502020204030204" pitchFamily="34" charset="0"/>
              <a:ea typeface="Times New Roman" panose="02020603050405020304" pitchFamily="18" charset="0"/>
              <a:cs typeface="Times New Roman" panose="02020603050405020304" pitchFamily="18" charset="0"/>
            </a:endParaRPr>
          </a:p>
          <a:p>
            <a:pPr marL="171450" lvl="0" indent="-171450">
              <a:buFont typeface="Arial" panose="020B0604020202020204" pitchFamily="34" charset="0"/>
              <a:buChar char="•"/>
            </a:pPr>
            <a:r>
              <a:rPr lang="fr-FR" sz="1050" dirty="0">
                <a:effectLst/>
                <a:latin typeface="Calibri" panose="020F0502020204030204" pitchFamily="34" charset="0"/>
                <a:ea typeface="Times New Roman" panose="02020603050405020304" pitchFamily="18" charset="0"/>
                <a:cs typeface="Calibri" panose="020F0502020204030204" pitchFamily="34" charset="0"/>
              </a:rPr>
              <a:t>Discrétion et confidentialité</a:t>
            </a:r>
            <a:endParaRPr lang="fr-FR" sz="1050" dirty="0">
              <a:latin typeface="Calibri" panose="020F0502020204030204" pitchFamily="34" charset="0"/>
              <a:ea typeface="Times New Roman" panose="02020603050405020304" pitchFamily="18" charset="0"/>
              <a:cs typeface="Times New Roman" panose="02020603050405020304" pitchFamily="18" charset="0"/>
            </a:endParaRPr>
          </a:p>
          <a:p>
            <a:pPr marL="171450" lvl="0" indent="-171450">
              <a:buFont typeface="Arial" panose="020B0604020202020204" pitchFamily="34" charset="0"/>
              <a:buChar char="•"/>
            </a:pPr>
            <a:r>
              <a:rPr lang="fr-FR" sz="1050" dirty="0">
                <a:effectLst/>
                <a:latin typeface="Calibri" panose="020F0502020204030204" pitchFamily="34" charset="0"/>
                <a:ea typeface="Times New Roman" panose="02020603050405020304" pitchFamily="18" charset="0"/>
                <a:cs typeface="Calibri" panose="020F0502020204030204" pitchFamily="34" charset="0"/>
              </a:rPr>
              <a:t>Capacité à travailler en équipe et à collaborer avec les membres de l'équipage et le personnel au sol</a:t>
            </a:r>
            <a:endParaRPr lang="fr-FR" sz="1050" dirty="0">
              <a:latin typeface="Calibri" panose="020F0502020204030204" pitchFamily="34" charset="0"/>
              <a:ea typeface="Times New Roman" panose="02020603050405020304" pitchFamily="18" charset="0"/>
              <a:cs typeface="Times New Roman" panose="02020603050405020304" pitchFamily="18" charset="0"/>
            </a:endParaRPr>
          </a:p>
          <a:p>
            <a:pPr marL="171450" lvl="0" indent="-171450">
              <a:buFont typeface="Arial" panose="020B0604020202020204" pitchFamily="34" charset="0"/>
              <a:buChar char="•"/>
            </a:pPr>
            <a:r>
              <a:rPr lang="fr-FR" sz="1050" dirty="0">
                <a:effectLst/>
                <a:latin typeface="Calibri" panose="020F0502020204030204" pitchFamily="34" charset="0"/>
                <a:ea typeface="Times New Roman" panose="02020603050405020304" pitchFamily="18" charset="0"/>
                <a:cs typeface="Calibri" panose="020F0502020204030204" pitchFamily="34" charset="0"/>
              </a:rPr>
              <a:t>Flexibilité en termes d'horaires et de disponibilité pour les déplacements professionnels</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p>
            <a:r>
              <a:rPr lang="fr-FR" sz="1050" dirty="0">
                <a:effectLst/>
                <a:latin typeface="Calibri" panose="020F0502020204030204" pitchFamily="34" charset="0"/>
                <a:ea typeface="Calibri" panose="020F0502020204030204" pitchFamily="34" charset="0"/>
                <a:cs typeface="Calibri" panose="020F0502020204030204" pitchFamily="34" charset="0"/>
              </a:rPr>
              <a:t> </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14232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07259" y="689300"/>
            <a:ext cx="6043484" cy="8491464"/>
          </a:xfrm>
        </p:spPr>
        <p:txBody>
          <a:bodyPr>
            <a:normAutofit fontScale="400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220"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220" dirty="0">
                <a:solidFill>
                  <a:schemeClr val="tx1">
                    <a:lumMod val="50000"/>
                    <a:lumOff val="50000"/>
                  </a:schemeClr>
                </a:solidFill>
              </a:rPr>
            </a:br>
            <a:r>
              <a:rPr lang="fr-FR" sz="2220" dirty="0" err="1">
                <a:solidFill>
                  <a:schemeClr val="tx1">
                    <a:lumMod val="50000"/>
                    <a:lumOff val="50000"/>
                  </a:schemeClr>
                </a:solidFill>
              </a:rPr>
              <a:t>Disclaimer</a:t>
            </a:r>
            <a:r>
              <a:rPr lang="fr-FR" sz="2220" dirty="0">
                <a:solidFill>
                  <a:schemeClr val="tx1">
                    <a:lumMod val="50000"/>
                    <a:lumOff val="50000"/>
                  </a:schemeClr>
                </a:solidFill>
              </a:rPr>
              <a:t> : Les modèles disponibles sur notre site fournis "en l'état" et sans garantie.</a:t>
            </a:r>
          </a:p>
          <a:p>
            <a:pPr marL="0" indent="0">
              <a:buNone/>
            </a:pPr>
            <a:endParaRPr lang="fr-FR" sz="2220" dirty="0">
              <a:solidFill>
                <a:schemeClr val="tx1">
                  <a:lumMod val="50000"/>
                  <a:lumOff val="50000"/>
                </a:schemeClr>
              </a:solidFill>
            </a:endParaRPr>
          </a:p>
          <a:p>
            <a:pPr marL="0" indent="0" algn="ctr">
              <a:buNone/>
            </a:pPr>
            <a:r>
              <a:rPr lang="fr-FR" sz="2220" dirty="0" err="1"/>
              <a:t>Créeruncv.com</a:t>
            </a:r>
            <a:r>
              <a:rPr lang="fr-FR" sz="2220" dirty="0"/>
              <a:t> est un site gratuit. </a:t>
            </a:r>
          </a:p>
        </p:txBody>
      </p:sp>
    </p:spTree>
    <p:extLst>
      <p:ext uri="{BB962C8B-B14F-4D97-AF65-F5344CB8AC3E}">
        <p14:creationId xmlns:p14="http://schemas.microsoft.com/office/powerpoint/2010/main" val="2648180545"/>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452</TotalTime>
  <Words>854</Words>
  <Application>Microsoft Macintosh PowerPoint</Application>
  <PresentationFormat>Format A4 (210 x 297 mm)</PresentationFormat>
  <Paragraphs>91</Paragraphs>
  <Slides>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vt:i4>
      </vt:variant>
    </vt:vector>
  </HeadingPairs>
  <TitlesOfParts>
    <vt:vector size="7" baseType="lpstr">
      <vt:lpstr>Arial</vt:lpstr>
      <vt:lpstr>Calibri</vt:lpstr>
      <vt:lpstr>Calibri Light</vt:lpstr>
      <vt:lpstr>Century Gothic</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12</cp:revision>
  <cp:lastPrinted>2022-05-25T13:38:42Z</cp:lastPrinted>
  <dcterms:created xsi:type="dcterms:W3CDTF">2022-05-25T13:38:28Z</dcterms:created>
  <dcterms:modified xsi:type="dcterms:W3CDTF">2023-03-30T20:03:08Z</dcterms:modified>
</cp:coreProperties>
</file>