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3"/>
    <p:restoredTop sz="96327"/>
  </p:normalViewPr>
  <p:slideViewPr>
    <p:cSldViewPr snapToGrid="0" snapToObjects="1" showGuides="1">
      <p:cViewPr varScale="1">
        <p:scale>
          <a:sx n="156" d="100"/>
          <a:sy n="156" d="100"/>
        </p:scale>
        <p:origin x="1944" y="1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26/05/2023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26/05/2023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26/05/2023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26/05/2023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9540" y="122047"/>
            <a:ext cx="3175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0" i="0" dirty="0">
                <a:solidFill>
                  <a:srgbClr val="000000"/>
                </a:solidFill>
                <a:effectLst/>
                <a:latin typeface="Calibri" panose="020F0502020204030204" pitchFamily="34" charset="0"/>
              </a:rPr>
              <a:t>Sophie MARKETEUSE</a:t>
            </a:r>
            <a:endParaRPr lang="fr-FR" sz="2400"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44128" y="799416"/>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Responsable Marketing Digital - Expertise en SEO, publicité en ligne et stratégie de contenu</a:t>
            </a:r>
            <a:endParaRPr lang="fr-FR" sz="1400" b="0" i="0" dirty="0">
              <a:solidFill>
                <a:srgbClr val="000000"/>
              </a:solidFill>
              <a:effectLst/>
              <a:latin typeface="Calibri" panose="020F0502020204030204" pitchFamily="34" charset="0"/>
            </a:endParaRPr>
          </a:p>
          <a:p>
            <a:br>
              <a:rPr lang="fr-FR" sz="1400" dirty="0"/>
            </a:br>
            <a:endParaRPr lang="fr-FR" sz="1400" dirty="0">
              <a:effectLst/>
              <a:ea typeface="Calibri" panose="020F0502020204030204" pitchFamily="34" charset="0"/>
              <a:cs typeface="Times New Roman" panose="02020603050405020304" pitchFamily="18"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31975" y="605385"/>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16263" y="1777914"/>
            <a:ext cx="4223861" cy="10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Professionnelle du marketing digital avec 10 ans d'expérience en développement et mise en œuvre de stratégies de marketing en ligne. Compétences éprouvées en SEO, publicité sur les réseaux sociaux et Google AdWords, ainsi qu'en création de contenu. Passionnée par l'utilisation de technologies numériques pour créer des expériences client personnalisées.</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19726" y="1369431"/>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43154" y="2892823"/>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77977" y="3417493"/>
            <a:ext cx="4236871" cy="2576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Responsable Marketing Digital</a:t>
            </a:r>
            <a:r>
              <a:rPr lang="fr-FR" sz="1050" b="0" i="0" dirty="0">
                <a:solidFill>
                  <a:srgbClr val="000000"/>
                </a:solidFill>
                <a:effectLst/>
                <a:latin typeface="Calibri" panose="020F0502020204030204" pitchFamily="34" charset="0"/>
              </a:rPr>
              <a:t>, E-marketing Pro, Bordeaux, France, 2015 – Présent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d'une équipe de 7 professionnels du marketing.</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Conception et mise en œuvre de stratégies de marketing digital pour des clients variés.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Optimisation du référencement et des campagnes publicitaires en ligne pour améliorer la visibilité et l'engagement.</a:t>
            </a:r>
          </a:p>
          <a:p>
            <a:pPr marL="171450" indent="-171450" algn="l">
              <a:buFont typeface="Arial" panose="020B0604020202020204" pitchFamily="34" charset="0"/>
              <a:buChar char="•"/>
            </a:pPr>
            <a:endParaRPr lang="fr-FR" sz="1050" b="0"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Chargé de Marketing Digital</a:t>
            </a:r>
            <a:r>
              <a:rPr lang="fr-FR" sz="1050" b="0" i="0" dirty="0">
                <a:solidFill>
                  <a:srgbClr val="000000"/>
                </a:solidFill>
                <a:effectLst/>
                <a:latin typeface="Calibri" panose="020F0502020204030204" pitchFamily="34" charset="0"/>
              </a:rPr>
              <a:t>, </a:t>
            </a:r>
            <a:r>
              <a:rPr lang="fr-FR" sz="1050" b="0" i="0" dirty="0" err="1">
                <a:solidFill>
                  <a:srgbClr val="000000"/>
                </a:solidFill>
                <a:effectLst/>
                <a:latin typeface="Calibri" panose="020F0502020204030204" pitchFamily="34" charset="0"/>
              </a:rPr>
              <a:t>WebMarketing</a:t>
            </a:r>
            <a:r>
              <a:rPr lang="fr-FR" sz="1050" b="0" i="0" dirty="0">
                <a:solidFill>
                  <a:srgbClr val="000000"/>
                </a:solidFill>
                <a:effectLst/>
                <a:latin typeface="Calibri" panose="020F0502020204030204" pitchFamily="34" charset="0"/>
              </a:rPr>
              <a:t> Corp, Bordeaux, France, 2011-2015</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 campagnes de publicité en ligne sur Google AdWords et les réseaux sociaux.</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Création de contenu pour le blog et les médias sociaux de l'entreprise.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Analyse des performances des campagnes et recommandations pour l'amélioration.</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22916" y="1722425"/>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17488" y="3248074"/>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31958" y="2419771"/>
            <a:ext cx="2120900"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65443" y="3019654"/>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1857" y="249582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7575" y="2779989"/>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9787" y="3307579"/>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20298" y="2087078"/>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66496" y="7824467"/>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84731" y="8267036"/>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Créativité et sens de l'innovation.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en équipe.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 écrite et orale.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Sens de l'organisation et capacité à gérer plusieurs projets simultanément.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Orientation vers les résultats et la satisfaction client.</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52598" y="6087983"/>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3884283"/>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26790" y="817315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567431" y="4551236"/>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Courier New" panose="02070309020205020404" pitchFamily="49" charset="0"/>
              <a:buChar char="o"/>
            </a:pPr>
            <a:r>
              <a:rPr lang="fr-FR" sz="1000" b="1" i="0" dirty="0">
                <a:solidFill>
                  <a:srgbClr val="000000"/>
                </a:solidFill>
                <a:effectLst/>
                <a:latin typeface="Calibri" panose="020F0502020204030204" pitchFamily="34" charset="0"/>
              </a:rPr>
              <a:t>Master en Marketing</a:t>
            </a:r>
            <a:r>
              <a:rPr lang="fr-FR" sz="1000" b="0" i="0" dirty="0">
                <a:solidFill>
                  <a:srgbClr val="000000"/>
                </a:solidFill>
                <a:effectLst/>
                <a:latin typeface="Calibri" panose="020F0502020204030204" pitchFamily="34" charset="0"/>
              </a:rPr>
              <a:t>, Spécialité Digital Marketing, KEDGE Business </a:t>
            </a:r>
            <a:r>
              <a:rPr lang="fr-FR" sz="1000" b="0" i="0" dirty="0" err="1">
                <a:solidFill>
                  <a:srgbClr val="000000"/>
                </a:solidFill>
                <a:effectLst/>
                <a:latin typeface="Calibri" panose="020F0502020204030204" pitchFamily="34" charset="0"/>
              </a:rPr>
              <a:t>School</a:t>
            </a:r>
            <a:r>
              <a:rPr lang="fr-FR" sz="1000" b="0" i="0" dirty="0">
                <a:solidFill>
                  <a:srgbClr val="000000"/>
                </a:solidFill>
                <a:effectLst/>
                <a:latin typeface="Calibri" panose="020F0502020204030204" pitchFamily="34" charset="0"/>
              </a:rPr>
              <a:t>, Bordeaux, 2006-2011.</a:t>
            </a:r>
          </a:p>
          <a:p>
            <a:pPr marL="171450" indent="-171450" algn="l">
              <a:buFont typeface="Courier New" panose="02070309020205020404" pitchFamily="49" charset="0"/>
              <a:buChar char="o"/>
            </a:pPr>
            <a:endParaRPr lang="fr-FR" sz="1000" b="0" i="0" dirty="0">
              <a:solidFill>
                <a:srgbClr val="000000"/>
              </a:solidFill>
              <a:effectLst/>
              <a:latin typeface="Calibri" panose="020F0502020204030204" pitchFamily="34" charset="0"/>
            </a:endParaRPr>
          </a:p>
          <a:p>
            <a:pPr marL="171450" indent="-171450" algn="l">
              <a:buFont typeface="Courier New" panose="02070309020205020404" pitchFamily="49" charset="0"/>
              <a:buChar char="o"/>
            </a:pPr>
            <a:r>
              <a:rPr lang="fr-FR" sz="1000" b="1" i="0" dirty="0">
                <a:solidFill>
                  <a:srgbClr val="000000"/>
                </a:solidFill>
                <a:effectLst/>
                <a:latin typeface="Calibri" panose="020F0502020204030204" pitchFamily="34" charset="0"/>
              </a:rPr>
              <a:t>Certification Google AdWords</a:t>
            </a:r>
            <a:r>
              <a:rPr lang="fr-FR" sz="1000" b="0" i="0" dirty="0">
                <a:solidFill>
                  <a:srgbClr val="000000"/>
                </a:solidFill>
                <a:effectLst/>
                <a:latin typeface="Calibri" panose="020F0502020204030204" pitchFamily="34" charset="0"/>
              </a:rPr>
              <a:t>, Google, 2012.</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613860" y="573408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67431" y="6132663"/>
            <a:ext cx="2158138" cy="120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(C1 - Cadre européen commun de référence pour les langues)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Allemand (B1 - Cadre européen commun de référence pour les langues)</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47846" y="6586488"/>
            <a:ext cx="4051046" cy="11122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Expertise en SEO et Google AdWords.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Expérience avec les outils d'analyse de données (Google Analytics, </a:t>
            </a:r>
            <a:r>
              <a:rPr lang="fr-FR" sz="1050" b="0" i="0" dirty="0" err="1">
                <a:solidFill>
                  <a:srgbClr val="000000"/>
                </a:solidFill>
                <a:effectLst/>
                <a:latin typeface="Calibri" panose="020F0502020204030204" pitchFamily="34" charset="0"/>
              </a:rPr>
              <a:t>SEMrush</a:t>
            </a:r>
            <a:r>
              <a:rPr lang="fr-FR" sz="1050" b="0" i="0" dirty="0">
                <a:solidFill>
                  <a:srgbClr val="000000"/>
                </a:solidFill>
                <a:effectLst/>
                <a:latin typeface="Calibri" panose="020F0502020204030204" pitchFamily="34" charset="0"/>
              </a:rPr>
              <a: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Compétences en content marketing et gestion de réseaux sociaux.</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Connaissances des outils de CRM (Salesforce, </a:t>
            </a:r>
            <a:r>
              <a:rPr lang="fr-FR" sz="1050" b="0" i="0" dirty="0" err="1">
                <a:solidFill>
                  <a:srgbClr val="000000"/>
                </a:solidFill>
                <a:effectLst/>
                <a:latin typeface="Calibri" panose="020F0502020204030204" pitchFamily="34" charset="0"/>
              </a:rPr>
              <a:t>Hubspot</a:t>
            </a:r>
            <a:r>
              <a:rPr lang="fr-FR" sz="1050" b="0" i="0" dirty="0">
                <a:solidFill>
                  <a:srgbClr val="000000"/>
                </a:solidFill>
                <a:effectLst/>
                <a:latin typeface="Calibri" panose="020F0502020204030204" pitchFamily="34" charset="0"/>
              </a:rPr>
              <a: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Maîtrise des outils de design graphique (Photoshop, </a:t>
            </a:r>
            <a:r>
              <a:rPr lang="fr-FR" sz="1050" b="0" i="0" dirty="0" err="1">
                <a:solidFill>
                  <a:srgbClr val="000000"/>
                </a:solidFill>
                <a:effectLst/>
                <a:latin typeface="Calibri" panose="020F0502020204030204" pitchFamily="34" charset="0"/>
              </a:rPr>
              <a:t>Canva</a:t>
            </a:r>
            <a:r>
              <a:rPr lang="fr-FR" sz="1050" b="0" i="0" dirty="0">
                <a:solidFill>
                  <a:srgbClr val="000000"/>
                </a:solidFill>
                <a:effectLst/>
                <a:latin typeface="Calibri" panose="020F0502020204030204" pitchFamily="34" charset="0"/>
              </a:rPr>
              <a:t>).</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07693" y="6444832"/>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558366" y="753129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12066" y="7952107"/>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Courier New" panose="02070309020205020404" pitchFamily="49" charset="0"/>
              <a:buChar char="o"/>
            </a:pPr>
            <a:r>
              <a:rPr lang="fr-FR" sz="1000" b="0" i="0" dirty="0">
                <a:solidFill>
                  <a:srgbClr val="000000"/>
                </a:solidFill>
                <a:effectLst/>
                <a:latin typeface="Calibri" panose="020F0502020204030204" pitchFamily="34" charset="0"/>
              </a:rPr>
              <a:t>Photographie.</a:t>
            </a:r>
          </a:p>
          <a:p>
            <a:pPr marL="171450" indent="-171450" algn="l">
              <a:buFont typeface="Courier New" panose="02070309020205020404" pitchFamily="49" charset="0"/>
              <a:buChar char="o"/>
            </a:pPr>
            <a:r>
              <a:rPr lang="fr-FR" sz="1000" b="0" i="0" dirty="0">
                <a:solidFill>
                  <a:srgbClr val="000000"/>
                </a:solidFill>
                <a:effectLst/>
                <a:latin typeface="Calibri" panose="020F0502020204030204" pitchFamily="34" charset="0"/>
              </a:rPr>
              <a:t>Yoga.</a:t>
            </a:r>
          </a:p>
          <a:p>
            <a:pPr marL="171450" indent="-171450" algn="l">
              <a:buFont typeface="Courier New" panose="02070309020205020404" pitchFamily="49" charset="0"/>
              <a:buChar char="o"/>
            </a:pPr>
            <a:r>
              <a:rPr lang="fr-FR" sz="1000" b="0" i="0" dirty="0">
                <a:solidFill>
                  <a:srgbClr val="000000"/>
                </a:solidFill>
                <a:effectLst/>
                <a:latin typeface="Calibri" panose="020F0502020204030204" pitchFamily="34" charset="0"/>
              </a:rPr>
              <a:t>Voyage et découverte de nouvelles cultures.</a:t>
            </a:r>
          </a:p>
        </p:txBody>
      </p:sp>
      <p:pic>
        <p:nvPicPr>
          <p:cNvPr id="23" name="Image 22" descr="Une image contenant personne, habits, Visage humain, Blazer&#10;&#10;Description générée automatiquement">
            <a:extLst>
              <a:ext uri="{FF2B5EF4-FFF2-40B4-BE49-F238E27FC236}">
                <a16:creationId xmlns:a16="http://schemas.microsoft.com/office/drawing/2014/main" id="{40B4AE26-FA94-41AF-CAF2-C2B13815DCA3}"/>
              </a:ext>
            </a:extLst>
          </p:cNvPr>
          <p:cNvPicPr>
            <a:picLocks noChangeAspect="1"/>
          </p:cNvPicPr>
          <p:nvPr/>
        </p:nvPicPr>
        <p:blipFill rotWithShape="1">
          <a:blip r:embed="rId7"/>
          <a:srcRect l="22103" r="11105"/>
          <a:stretch/>
        </p:blipFill>
        <p:spPr>
          <a:xfrm>
            <a:off x="4793300" y="168539"/>
            <a:ext cx="1798330" cy="1797050"/>
          </a:xfrm>
          <a:prstGeom prst="ellipse">
            <a:avLst/>
          </a:prstGeom>
          <a:ln w="38100">
            <a:solidFill>
              <a:srgbClr val="FF0000"/>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TotalTime>
  <Words>656</Words>
  <Application>Microsoft Macintosh PowerPoint</Application>
  <PresentationFormat>Format A4 (210 x 297 mm)</PresentationFormat>
  <Paragraphs>84</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Courier New</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26</cp:revision>
  <cp:lastPrinted>2022-05-25T13:38:42Z</cp:lastPrinted>
  <dcterms:created xsi:type="dcterms:W3CDTF">2022-05-25T13:38:28Z</dcterms:created>
  <dcterms:modified xsi:type="dcterms:W3CDTF">2023-05-26T10:05:50Z</dcterms:modified>
</cp:coreProperties>
</file>