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9"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53"/>
    <p:restoredTop sz="96327"/>
  </p:normalViewPr>
  <p:slideViewPr>
    <p:cSldViewPr snapToGrid="0" snapToObjects="1" showGuides="1">
      <p:cViewPr>
        <p:scale>
          <a:sx n="130" d="100"/>
          <a:sy n="130" d="100"/>
        </p:scale>
        <p:origin x="2712" y="1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29/05/2023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62582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29/05/2023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68705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29/05/2023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171685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29/05/2023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64923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89A196F-2B0A-924F-9F94-33DF8C253705}" type="datetimeFigureOut">
              <a:rPr lang="fr-FR" smtClean="0"/>
              <a:t>29/05/2023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6938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89A196F-2B0A-924F-9F94-33DF8C253705}" type="datetimeFigureOut">
              <a:rPr lang="fr-FR" smtClean="0"/>
              <a:t>29/05/2023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99696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89A196F-2B0A-924F-9F94-33DF8C253705}" type="datetimeFigureOut">
              <a:rPr lang="fr-FR" smtClean="0"/>
              <a:t>29/05/2023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124943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89A196F-2B0A-924F-9F94-33DF8C253705}" type="datetimeFigureOut">
              <a:rPr lang="fr-FR" smtClean="0"/>
              <a:t>29/05/2023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27554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A196F-2B0A-924F-9F94-33DF8C253705}" type="datetimeFigureOut">
              <a:rPr lang="fr-FR" smtClean="0"/>
              <a:t>29/05/2023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44939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89A196F-2B0A-924F-9F94-33DF8C253705}" type="datetimeFigureOut">
              <a:rPr lang="fr-FR" smtClean="0"/>
              <a:t>29/05/2023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93252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89A196F-2B0A-924F-9F94-33DF8C253705}" type="datetimeFigureOut">
              <a:rPr lang="fr-FR" smtClean="0"/>
              <a:t>29/05/2023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62786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89A196F-2B0A-924F-9F94-33DF8C253705}" type="datetimeFigureOut">
              <a:rPr lang="fr-FR" smtClean="0"/>
              <a:t>29/05/2023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6C6B50E-7BDC-DD40-A92B-E828D8F35DF9}" type="slidenum">
              <a:rPr lang="fr-FR" smtClean="0"/>
              <a:t>‹N°›</a:t>
            </a:fld>
            <a:endParaRPr lang="fr-FR"/>
          </a:p>
        </p:txBody>
      </p:sp>
    </p:spTree>
    <p:extLst>
      <p:ext uri="{BB962C8B-B14F-4D97-AF65-F5344CB8AC3E}">
        <p14:creationId xmlns:p14="http://schemas.microsoft.com/office/powerpoint/2010/main" val="23789260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9">
            <a:extLst>
              <a:ext uri="{FF2B5EF4-FFF2-40B4-BE49-F238E27FC236}">
                <a16:creationId xmlns:a16="http://schemas.microsoft.com/office/drawing/2014/main" id="{25BF3392-A131-50CC-1507-59E3CC2152A4}"/>
              </a:ext>
            </a:extLst>
          </p:cNvPr>
          <p:cNvSpPr>
            <a:spLocks noChangeArrowheads="1"/>
          </p:cNvSpPr>
          <p:nvPr/>
        </p:nvSpPr>
        <p:spPr bwMode="auto">
          <a:xfrm rot="10800000">
            <a:off x="4433123" y="-2"/>
            <a:ext cx="2431225" cy="9906000"/>
          </a:xfrm>
          <a:prstGeom prst="rect">
            <a:avLst/>
          </a:prstGeom>
          <a:solidFill>
            <a:srgbClr val="7030A0">
              <a:alpha val="23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endParaRPr kumimoji="0" lang="en-US" altLang="fr-FR" sz="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endParaRPr kumimoji="0" lang="en-US" altLang="fr-FR" sz="1800" b="0" i="0" u="none" strike="noStrike" cap="none" normalizeH="0" baseline="0" dirty="0">
              <a:ln>
                <a:noFill/>
              </a:ln>
              <a:solidFill>
                <a:schemeClr val="tx1"/>
              </a:solidFill>
              <a:effectLst/>
            </a:endParaRPr>
          </a:p>
        </p:txBody>
      </p:sp>
      <p:sp>
        <p:nvSpPr>
          <p:cNvPr id="5" name="Zone de texte 1">
            <a:extLst>
              <a:ext uri="{FF2B5EF4-FFF2-40B4-BE49-F238E27FC236}">
                <a16:creationId xmlns:a16="http://schemas.microsoft.com/office/drawing/2014/main" id="{E5F8DE6B-7986-7D8A-9913-73A8A7F67A33}"/>
              </a:ext>
            </a:extLst>
          </p:cNvPr>
          <p:cNvSpPr txBox="1">
            <a:spLocks noChangeArrowheads="1"/>
          </p:cNvSpPr>
          <p:nvPr/>
        </p:nvSpPr>
        <p:spPr bwMode="auto">
          <a:xfrm>
            <a:off x="146293" y="250265"/>
            <a:ext cx="3327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fr-FR" sz="2400" b="1" dirty="0">
                <a:solidFill>
                  <a:srgbClr val="000000"/>
                </a:solidFill>
                <a:latin typeface="Calibri" panose="020F0502020204030204" pitchFamily="34" charset="0"/>
              </a:rPr>
              <a:t>Pierre</a:t>
            </a:r>
            <a:r>
              <a:rPr lang="fr-FR" sz="2400" b="1" i="0" dirty="0">
                <a:solidFill>
                  <a:srgbClr val="000000"/>
                </a:solidFill>
                <a:effectLst/>
                <a:latin typeface="Calibri" panose="020F0502020204030204" pitchFamily="34" charset="0"/>
              </a:rPr>
              <a:t> Mac Burger</a:t>
            </a:r>
            <a:endParaRPr lang="fr-FR" sz="2400" b="1" dirty="0"/>
          </a:p>
        </p:txBody>
      </p:sp>
      <p:sp>
        <p:nvSpPr>
          <p:cNvPr id="7" name="Zone de texte 3">
            <a:extLst>
              <a:ext uri="{FF2B5EF4-FFF2-40B4-BE49-F238E27FC236}">
                <a16:creationId xmlns:a16="http://schemas.microsoft.com/office/drawing/2014/main" id="{A0B0E60B-1F47-06AD-0C62-51047EB294DB}"/>
              </a:ext>
            </a:extLst>
          </p:cNvPr>
          <p:cNvSpPr txBox="1">
            <a:spLocks noChangeArrowheads="1"/>
          </p:cNvSpPr>
          <p:nvPr/>
        </p:nvSpPr>
        <p:spPr bwMode="auto">
          <a:xfrm>
            <a:off x="216826" y="921463"/>
            <a:ext cx="4194414" cy="4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fr-FR" sz="1400" b="1" i="0" dirty="0">
                <a:solidFill>
                  <a:srgbClr val="000000"/>
                </a:solidFill>
                <a:effectLst/>
                <a:latin typeface="Calibri" panose="020F0502020204030204" pitchFamily="34" charset="0"/>
              </a:rPr>
              <a:t>Employé Expérimenté en Restauration Rapide - Excellentes Compétences en Service Client</a:t>
            </a:r>
            <a:endParaRPr lang="fr-FR" sz="1400" b="0" i="0" dirty="0">
              <a:solidFill>
                <a:srgbClr val="000000"/>
              </a:solidFill>
              <a:effectLst/>
              <a:latin typeface="Calibri" panose="020F0502020204030204" pitchFamily="34" charset="0"/>
            </a:endParaRPr>
          </a:p>
        </p:txBody>
      </p:sp>
      <p:sp>
        <p:nvSpPr>
          <p:cNvPr id="8" name="Google Shape;61;p14">
            <a:extLst>
              <a:ext uri="{FF2B5EF4-FFF2-40B4-BE49-F238E27FC236}">
                <a16:creationId xmlns:a16="http://schemas.microsoft.com/office/drawing/2014/main" id="{8FE50E40-D2C0-7736-3371-99996FB4742D}"/>
              </a:ext>
            </a:extLst>
          </p:cNvPr>
          <p:cNvSpPr/>
          <p:nvPr/>
        </p:nvSpPr>
        <p:spPr>
          <a:xfrm>
            <a:off x="218102" y="740259"/>
            <a:ext cx="1102995" cy="45085"/>
          </a:xfrm>
          <a:prstGeom prst="rect">
            <a:avLst/>
          </a:prstGeom>
          <a:solidFill>
            <a:srgbClr val="000000"/>
          </a:solidFill>
          <a:ln>
            <a:noFill/>
          </a:ln>
        </p:spPr>
        <p:txBody>
          <a:bodyPr spcFirstLastPara="1" wrap="square" lIns="0" tIns="91425" rIns="91425" bIns="91425" anchor="ctr" anchorCtr="0">
            <a:noAutofit/>
          </a:bodyPr>
          <a:lstStyle/>
          <a:p>
            <a:endParaRPr lang="fr-FR"/>
          </a:p>
        </p:txBody>
      </p:sp>
      <p:sp>
        <p:nvSpPr>
          <p:cNvPr id="9" name="Zone de texte 4">
            <a:extLst>
              <a:ext uri="{FF2B5EF4-FFF2-40B4-BE49-F238E27FC236}">
                <a16:creationId xmlns:a16="http://schemas.microsoft.com/office/drawing/2014/main" id="{409AE738-B4BF-3CC5-A96D-84C8AB58C14C}"/>
              </a:ext>
            </a:extLst>
          </p:cNvPr>
          <p:cNvSpPr txBox="1">
            <a:spLocks noChangeArrowheads="1"/>
          </p:cNvSpPr>
          <p:nvPr/>
        </p:nvSpPr>
        <p:spPr bwMode="auto">
          <a:xfrm>
            <a:off x="202967" y="1950233"/>
            <a:ext cx="4131841" cy="86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1000" b="0" i="0" dirty="0">
                <a:solidFill>
                  <a:srgbClr val="000000"/>
                </a:solidFill>
                <a:effectLst/>
                <a:latin typeface="Calibri" panose="020F0502020204030204" pitchFamily="34" charset="0"/>
              </a:rPr>
              <a:t>Employé dynamique et orienté service client avec plus de 5 ans d'expérience dans l'industrie de la restauration rapide. Excellentes compétences en gestion de la pression et en multitâche. Passionné par la création d'une expérience client mémorable, tout en maintenant des standards élevés de propreté et d'efficacité.</a:t>
            </a:r>
            <a:endParaRPr lang="fr-FR" sz="1000" dirty="0">
              <a:effectLst/>
              <a:ea typeface="Calibri" panose="020F0502020204030204" pitchFamily="34" charset="0"/>
              <a:cs typeface="Times New Roman" panose="02020603050405020304" pitchFamily="18" charset="0"/>
            </a:endParaRPr>
          </a:p>
        </p:txBody>
      </p:sp>
      <p:sp>
        <p:nvSpPr>
          <p:cNvPr id="10" name="Zone de texte 5">
            <a:extLst>
              <a:ext uri="{FF2B5EF4-FFF2-40B4-BE49-F238E27FC236}">
                <a16:creationId xmlns:a16="http://schemas.microsoft.com/office/drawing/2014/main" id="{ABFFB6A3-C2C7-25E1-0351-3F0B3EFF4657}"/>
              </a:ext>
            </a:extLst>
          </p:cNvPr>
          <p:cNvSpPr txBox="1">
            <a:spLocks noChangeArrowheads="1"/>
          </p:cNvSpPr>
          <p:nvPr/>
        </p:nvSpPr>
        <p:spPr bwMode="auto">
          <a:xfrm>
            <a:off x="184731" y="1507326"/>
            <a:ext cx="31750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 propos de moi</a:t>
            </a:r>
            <a:endParaRPr kumimoji="0" lang="fr-FR" altLang="fr-FR" sz="1800" b="0" i="0" u="none" strike="noStrike" cap="none" normalizeH="0" baseline="0" dirty="0">
              <a:ln>
                <a:noFill/>
              </a:ln>
              <a:solidFill>
                <a:schemeClr val="tx1"/>
              </a:solidFill>
              <a:effectLst/>
            </a:endParaRPr>
          </a:p>
        </p:txBody>
      </p:sp>
      <p:sp>
        <p:nvSpPr>
          <p:cNvPr id="11" name="Zone de texte 6">
            <a:extLst>
              <a:ext uri="{FF2B5EF4-FFF2-40B4-BE49-F238E27FC236}">
                <a16:creationId xmlns:a16="http://schemas.microsoft.com/office/drawing/2014/main" id="{A35884B0-4846-2DB7-57CB-AB53E2AF0103}"/>
              </a:ext>
            </a:extLst>
          </p:cNvPr>
          <p:cNvSpPr txBox="1">
            <a:spLocks noChangeArrowheads="1"/>
          </p:cNvSpPr>
          <p:nvPr/>
        </p:nvSpPr>
        <p:spPr bwMode="auto">
          <a:xfrm>
            <a:off x="202967" y="3010151"/>
            <a:ext cx="317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Expériences Professionnelles</a:t>
            </a:r>
            <a:endParaRPr kumimoji="0" lang="fr-FR" altLang="fr-FR" sz="1800" b="0" i="0" u="none" strike="noStrike" cap="none" normalizeH="0" baseline="0" dirty="0">
              <a:ln>
                <a:noFill/>
              </a:ln>
              <a:solidFill>
                <a:schemeClr val="tx1"/>
              </a:solidFill>
              <a:effectLst/>
            </a:endParaRPr>
          </a:p>
        </p:txBody>
      </p:sp>
      <p:sp>
        <p:nvSpPr>
          <p:cNvPr id="12" name="Zone de texte 7">
            <a:extLst>
              <a:ext uri="{FF2B5EF4-FFF2-40B4-BE49-F238E27FC236}">
                <a16:creationId xmlns:a16="http://schemas.microsoft.com/office/drawing/2014/main" id="{ED3ACC09-5DFC-E13C-6C11-EE49DFE730A3}"/>
              </a:ext>
            </a:extLst>
          </p:cNvPr>
          <p:cNvSpPr txBox="1">
            <a:spLocks noChangeArrowheads="1"/>
          </p:cNvSpPr>
          <p:nvPr/>
        </p:nvSpPr>
        <p:spPr bwMode="auto">
          <a:xfrm>
            <a:off x="202968" y="3406790"/>
            <a:ext cx="4142290" cy="22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fr-FR" sz="1050" b="1" i="0" dirty="0">
                <a:solidFill>
                  <a:srgbClr val="000000"/>
                </a:solidFill>
                <a:effectLst/>
                <a:latin typeface="Calibri" panose="020F0502020204030204" pitchFamily="34" charset="0"/>
              </a:rPr>
              <a:t>Employé Polyvalent</a:t>
            </a:r>
            <a:r>
              <a:rPr lang="fr-FR" sz="1050" b="0" i="0" dirty="0">
                <a:solidFill>
                  <a:srgbClr val="000000"/>
                </a:solidFill>
                <a:effectLst/>
                <a:latin typeface="Calibri" panose="020F0502020204030204" pitchFamily="34" charset="0"/>
              </a:rPr>
              <a:t>, McDonald's, Paris, France, 2017 – Présent</a:t>
            </a:r>
          </a:p>
          <a:p>
            <a:pPr algn="l"/>
            <a:endParaRPr lang="fr-FR" sz="1050" b="0" i="0" dirty="0">
              <a:solidFill>
                <a:srgbClr val="000000"/>
              </a:solidFill>
              <a:effectLst/>
              <a:latin typeface="Calibri" panose="020F0502020204030204" pitchFamily="34" charset="0"/>
            </a:endParaRP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Prise de commandes et service rapide et efficace.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Maintien des normes d'hygiène et de propreté dans l'espace de service et de cuisine.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Gestion des stocks et réapprovisionnement des produits.</a:t>
            </a:r>
          </a:p>
          <a:p>
            <a:pPr marL="171450" indent="-171450" algn="l">
              <a:buFont typeface="Arial" panose="020B0604020202020204" pitchFamily="34" charset="0"/>
              <a:buChar char="•"/>
            </a:pPr>
            <a:endParaRPr lang="fr-FR" sz="1050" b="0" i="0" dirty="0">
              <a:solidFill>
                <a:srgbClr val="000000"/>
              </a:solidFill>
              <a:effectLst/>
              <a:latin typeface="Calibri" panose="020F0502020204030204" pitchFamily="34" charset="0"/>
            </a:endParaRPr>
          </a:p>
          <a:p>
            <a:pPr algn="l"/>
            <a:r>
              <a:rPr lang="fr-FR" sz="1050" b="1" i="0" dirty="0">
                <a:solidFill>
                  <a:srgbClr val="000000"/>
                </a:solidFill>
                <a:effectLst/>
                <a:latin typeface="Calibri" panose="020F0502020204030204" pitchFamily="34" charset="0"/>
              </a:rPr>
              <a:t>Employé de Restauration</a:t>
            </a:r>
            <a:r>
              <a:rPr lang="fr-FR" sz="1050" b="0" i="0" dirty="0">
                <a:solidFill>
                  <a:srgbClr val="000000"/>
                </a:solidFill>
                <a:effectLst/>
                <a:latin typeface="Calibri" panose="020F0502020204030204" pitchFamily="34" charset="0"/>
              </a:rPr>
              <a:t>, Quick, Paris, France, 2015-2017</a:t>
            </a:r>
          </a:p>
          <a:p>
            <a:pPr algn="l"/>
            <a:endParaRPr lang="fr-FR" sz="1050" b="0" i="0" dirty="0">
              <a:solidFill>
                <a:srgbClr val="000000"/>
              </a:solidFill>
              <a:effectLst/>
              <a:latin typeface="Calibri" panose="020F0502020204030204" pitchFamily="34" charset="0"/>
            </a:endParaRP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Service rapide et courtois aux clients.</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Préparation des repas selon les normes de l'entreprise.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Nettoyage et entretien de l'espace de service.</a:t>
            </a:r>
          </a:p>
        </p:txBody>
      </p:sp>
      <p:cxnSp>
        <p:nvCxnSpPr>
          <p:cNvPr id="13" name="Conector recto 36">
            <a:extLst>
              <a:ext uri="{FF2B5EF4-FFF2-40B4-BE49-F238E27FC236}">
                <a16:creationId xmlns:a16="http://schemas.microsoft.com/office/drawing/2014/main" id="{ABA3EF5C-17E6-3FEF-B78D-4542401BDF8C}"/>
              </a:ext>
            </a:extLst>
          </p:cNvPr>
          <p:cNvCxnSpPr>
            <a:cxnSpLocks/>
          </p:cNvCxnSpPr>
          <p:nvPr/>
        </p:nvCxnSpPr>
        <p:spPr>
          <a:xfrm>
            <a:off x="280890" y="1884947"/>
            <a:ext cx="4026662" cy="0"/>
          </a:xfrm>
          <a:prstGeom prst="line">
            <a:avLst/>
          </a:prstGeom>
          <a:ln/>
        </p:spPr>
        <p:style>
          <a:lnRef idx="2">
            <a:schemeClr val="dk1"/>
          </a:lnRef>
          <a:fillRef idx="0">
            <a:schemeClr val="dk1"/>
          </a:fillRef>
          <a:effectRef idx="1">
            <a:schemeClr val="dk1"/>
          </a:effectRef>
          <a:fontRef idx="minor">
            <a:schemeClr val="tx1"/>
          </a:fontRef>
        </p:style>
      </p:cxnSp>
      <p:cxnSp>
        <p:nvCxnSpPr>
          <p:cNvPr id="14" name="Conector recto 36">
            <a:extLst>
              <a:ext uri="{FF2B5EF4-FFF2-40B4-BE49-F238E27FC236}">
                <a16:creationId xmlns:a16="http://schemas.microsoft.com/office/drawing/2014/main" id="{C1219AB7-3ADE-4885-5355-6C9709225EB4}"/>
              </a:ext>
            </a:extLst>
          </p:cNvPr>
          <p:cNvCxnSpPr>
            <a:cxnSpLocks/>
          </p:cNvCxnSpPr>
          <p:nvPr/>
        </p:nvCxnSpPr>
        <p:spPr>
          <a:xfrm>
            <a:off x="258885" y="3350796"/>
            <a:ext cx="4051046" cy="0"/>
          </a:xfrm>
          <a:prstGeom prst="line">
            <a:avLst/>
          </a:prstGeom>
          <a:ln/>
        </p:spPr>
        <p:style>
          <a:lnRef idx="2">
            <a:schemeClr val="dk1"/>
          </a:lnRef>
          <a:fillRef idx="0">
            <a:schemeClr val="dk1"/>
          </a:fillRef>
          <a:effectRef idx="1">
            <a:schemeClr val="dk1"/>
          </a:effectRef>
          <a:fontRef idx="minor">
            <a:schemeClr val="tx1"/>
          </a:fontRef>
        </p:style>
      </p:cxnSp>
      <p:sp>
        <p:nvSpPr>
          <p:cNvPr id="15" name="Cuadro de texto 24">
            <a:extLst>
              <a:ext uri="{FF2B5EF4-FFF2-40B4-BE49-F238E27FC236}">
                <a16:creationId xmlns:a16="http://schemas.microsoft.com/office/drawing/2014/main" id="{BCBDA240-DC9A-6219-7609-22B2A8F92CAE}"/>
              </a:ext>
            </a:extLst>
          </p:cNvPr>
          <p:cNvSpPr txBox="1">
            <a:spLocks noChangeArrowheads="1"/>
          </p:cNvSpPr>
          <p:nvPr/>
        </p:nvSpPr>
        <p:spPr bwMode="auto">
          <a:xfrm>
            <a:off x="4912616" y="2843880"/>
            <a:ext cx="2010561"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+336 01 02 03 04</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err="1">
                <a:ln>
                  <a:noFill/>
                </a:ln>
                <a:solidFill>
                  <a:schemeClr val="tx1"/>
                </a:solidFill>
                <a:effectLst/>
                <a:ea typeface="Calibri" panose="020F0502020204030204" pitchFamily="34" charset="0"/>
                <a:cs typeface="Calibri" panose="020F0502020204030204" pitchFamily="34" charset="0"/>
              </a:rPr>
              <a:t>votre.nom.prenom@gnail.com</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Marseille, France</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err="1">
                <a:ln>
                  <a:noFill/>
                </a:ln>
                <a:solidFill>
                  <a:schemeClr val="tx1"/>
                </a:solidFill>
                <a:effectLst/>
                <a:ea typeface="Calibri" panose="020F0502020204030204" pitchFamily="34" charset="0"/>
                <a:cs typeface="Calibri" panose="020F0502020204030204" pitchFamily="34" charset="0"/>
              </a:rPr>
              <a:t>linkedin.com</a:t>
            </a:r>
            <a:r>
              <a:rPr kumimoji="0" lang="fr-FR" altLang="fr-FR" sz="11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/votre-profil</a:t>
            </a:r>
            <a:endParaRPr kumimoji="0" lang="fr-FR" altLang="fr-FR" sz="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endParaRPr>
          </a:p>
        </p:txBody>
      </p:sp>
      <p:pic>
        <p:nvPicPr>
          <p:cNvPr id="16" name="Gráfico 15" descr="Marcador">
            <a:extLst>
              <a:ext uri="{FF2B5EF4-FFF2-40B4-BE49-F238E27FC236}">
                <a16:creationId xmlns:a16="http://schemas.microsoft.com/office/drawing/2014/main" id="{F7D1ADF7-6D59-948A-9307-B1D893181CE0}"/>
              </a:ext>
            </a:extLst>
          </p:cNvPr>
          <p:cNvPicPr/>
          <p:nvPr/>
        </p:nvPicPr>
        <p:blipFill>
          <a:blip r:embed="rId2">
            <a:extLst>
              <a:ext uri="{96DAC541-7B7A-43D3-8B79-37D633B846F1}">
                <asvg:svgBlip xmlns:asvg="http://schemas.microsoft.com/office/drawing/2016/SVG/main" r:embed="rId3"/>
              </a:ext>
            </a:extLst>
          </a:blip>
          <a:stretch>
            <a:fillRect/>
          </a:stretch>
        </p:blipFill>
        <p:spPr>
          <a:xfrm>
            <a:off x="4646101" y="3443763"/>
            <a:ext cx="219710" cy="219710"/>
          </a:xfrm>
          <a:prstGeom prst="rect">
            <a:avLst/>
          </a:prstGeom>
        </p:spPr>
      </p:pic>
      <p:pic>
        <p:nvPicPr>
          <p:cNvPr id="1032" name="Image 13">
            <a:extLst>
              <a:ext uri="{FF2B5EF4-FFF2-40B4-BE49-F238E27FC236}">
                <a16:creationId xmlns:a16="http://schemas.microsoft.com/office/drawing/2014/main" id="{0D33B328-4C89-4101-3B8D-9BFB67653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515" y="2919935"/>
            <a:ext cx="201613" cy="2016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Image 14">
            <a:extLst>
              <a:ext uri="{FF2B5EF4-FFF2-40B4-BE49-F238E27FC236}">
                <a16:creationId xmlns:a16="http://schemas.microsoft.com/office/drawing/2014/main" id="{D100A965-CF64-50F4-41BD-A7EAA06D69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8233" y="3204098"/>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 17">
            <a:extLst>
              <a:ext uri="{FF2B5EF4-FFF2-40B4-BE49-F238E27FC236}">
                <a16:creationId xmlns:a16="http://schemas.microsoft.com/office/drawing/2014/main" id="{E1CD72BF-FF52-4ABA-BD16-19CEC83CBC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0445" y="3731688"/>
            <a:ext cx="169863" cy="169862"/>
          </a:xfrm>
          <a:prstGeom prst="rect">
            <a:avLst/>
          </a:prstGeom>
          <a:noFill/>
          <a:extLst>
            <a:ext uri="{909E8E84-426E-40DD-AFC4-6F175D3DCCD1}">
              <a14:hiddenFill xmlns:a14="http://schemas.microsoft.com/office/drawing/2010/main">
                <a:solidFill>
                  <a:srgbClr val="FFFFFF"/>
                </a:solidFill>
              </a14:hiddenFill>
            </a:ext>
          </a:extLst>
        </p:spPr>
      </p:pic>
      <p:sp>
        <p:nvSpPr>
          <p:cNvPr id="17" name="Zone de texte 18">
            <a:extLst>
              <a:ext uri="{FF2B5EF4-FFF2-40B4-BE49-F238E27FC236}">
                <a16:creationId xmlns:a16="http://schemas.microsoft.com/office/drawing/2014/main" id="{D195CB69-BF30-955F-77B4-6D27ADFF9262}"/>
              </a:ext>
            </a:extLst>
          </p:cNvPr>
          <p:cNvSpPr txBox="1">
            <a:spLocks noChangeArrowheads="1"/>
          </p:cNvSpPr>
          <p:nvPr/>
        </p:nvSpPr>
        <p:spPr bwMode="auto">
          <a:xfrm>
            <a:off x="4600956" y="2511187"/>
            <a:ext cx="2144334"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Contact</a:t>
            </a:r>
            <a:endParaRPr kumimoji="0" lang="fr-FR" altLang="fr-FR" sz="1800" b="0" i="0" u="none" strike="noStrike" cap="none" normalizeH="0" baseline="0" dirty="0">
              <a:ln>
                <a:noFill/>
              </a:ln>
              <a:solidFill>
                <a:schemeClr val="tx1"/>
              </a:solidFill>
              <a:effectLst/>
            </a:endParaRPr>
          </a:p>
        </p:txBody>
      </p:sp>
      <p:sp>
        <p:nvSpPr>
          <p:cNvPr id="18" name="Zone de texte 20">
            <a:extLst>
              <a:ext uri="{FF2B5EF4-FFF2-40B4-BE49-F238E27FC236}">
                <a16:creationId xmlns:a16="http://schemas.microsoft.com/office/drawing/2014/main" id="{BE8E1647-3F3E-7D44-2728-908BCA8F5EF0}"/>
              </a:ext>
            </a:extLst>
          </p:cNvPr>
          <p:cNvSpPr txBox="1">
            <a:spLocks noChangeArrowheads="1"/>
          </p:cNvSpPr>
          <p:nvPr/>
        </p:nvSpPr>
        <p:spPr bwMode="auto">
          <a:xfrm>
            <a:off x="117081" y="6941316"/>
            <a:ext cx="23415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Qualités</a:t>
            </a:r>
            <a:endParaRPr kumimoji="0" lang="fr-FR" altLang="fr-FR" sz="1800" b="0" i="0" u="none" strike="noStrike" cap="none" normalizeH="0" baseline="0" dirty="0">
              <a:ln>
                <a:noFill/>
              </a:ln>
              <a:solidFill>
                <a:schemeClr val="tx1"/>
              </a:solidFill>
              <a:effectLst/>
            </a:endParaRPr>
          </a:p>
        </p:txBody>
      </p:sp>
      <p:sp>
        <p:nvSpPr>
          <p:cNvPr id="19" name="Zone de texte 22">
            <a:extLst>
              <a:ext uri="{FF2B5EF4-FFF2-40B4-BE49-F238E27FC236}">
                <a16:creationId xmlns:a16="http://schemas.microsoft.com/office/drawing/2014/main" id="{105FEE60-283F-BFE0-E4AA-B96B0A6110EA}"/>
              </a:ext>
            </a:extLst>
          </p:cNvPr>
          <p:cNvSpPr txBox="1">
            <a:spLocks noChangeArrowheads="1"/>
          </p:cNvSpPr>
          <p:nvPr/>
        </p:nvSpPr>
        <p:spPr bwMode="auto">
          <a:xfrm>
            <a:off x="147985" y="7413668"/>
            <a:ext cx="4029978" cy="116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Excellentes compétences en communication et en service à la clientèle.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Capacité à travailler efficacement dans un environnement au rythme rapide.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Attitude positive et énergique.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Souci du détail et respect des normes de l'entreprise.</a:t>
            </a:r>
          </a:p>
        </p:txBody>
      </p:sp>
      <p:sp>
        <p:nvSpPr>
          <p:cNvPr id="20" name="Zone de texte 23">
            <a:extLst>
              <a:ext uri="{FF2B5EF4-FFF2-40B4-BE49-F238E27FC236}">
                <a16:creationId xmlns:a16="http://schemas.microsoft.com/office/drawing/2014/main" id="{7A83F3E6-7000-53D6-C737-DC7FA36B9ED9}"/>
              </a:ext>
            </a:extLst>
          </p:cNvPr>
          <p:cNvSpPr txBox="1">
            <a:spLocks noChangeArrowheads="1"/>
          </p:cNvSpPr>
          <p:nvPr/>
        </p:nvSpPr>
        <p:spPr bwMode="auto">
          <a:xfrm>
            <a:off x="151009" y="5586346"/>
            <a:ext cx="205680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Compétences métier</a:t>
            </a:r>
            <a:endParaRPr kumimoji="0" lang="fr-FR" altLang="fr-FR" sz="1800" b="0" i="0" u="none" strike="noStrike" cap="none" normalizeH="0" baseline="0" dirty="0">
              <a:ln>
                <a:noFill/>
              </a:ln>
              <a:solidFill>
                <a:schemeClr val="tx1"/>
              </a:solidFill>
              <a:effectLst/>
            </a:endParaRPr>
          </a:p>
        </p:txBody>
      </p:sp>
      <p:sp>
        <p:nvSpPr>
          <p:cNvPr id="24" name="Zone de texte 28">
            <a:extLst>
              <a:ext uri="{FF2B5EF4-FFF2-40B4-BE49-F238E27FC236}">
                <a16:creationId xmlns:a16="http://schemas.microsoft.com/office/drawing/2014/main" id="{5A6E7EFC-94C0-7511-64FA-0333E18902B9}"/>
              </a:ext>
            </a:extLst>
          </p:cNvPr>
          <p:cNvSpPr txBox="1">
            <a:spLocks noChangeArrowheads="1"/>
          </p:cNvSpPr>
          <p:nvPr/>
        </p:nvSpPr>
        <p:spPr bwMode="auto">
          <a:xfrm>
            <a:off x="4586372" y="4303424"/>
            <a:ext cx="2197811"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Formation &amp; Certifications</a:t>
            </a:r>
            <a:endParaRPr kumimoji="0" lang="fr-FR" altLang="fr-FR" sz="1800" b="0" i="0" u="none" strike="noStrike" cap="none" normalizeH="0" baseline="0" dirty="0">
              <a:ln>
                <a:noFill/>
              </a:ln>
              <a:solidFill>
                <a:schemeClr val="tx1"/>
              </a:solidFill>
              <a:effectLst/>
            </a:endParaRPr>
          </a:p>
        </p:txBody>
      </p:sp>
      <p:cxnSp>
        <p:nvCxnSpPr>
          <p:cNvPr id="28" name="Conector recto 36">
            <a:extLst>
              <a:ext uri="{FF2B5EF4-FFF2-40B4-BE49-F238E27FC236}">
                <a16:creationId xmlns:a16="http://schemas.microsoft.com/office/drawing/2014/main" id="{FA4D679F-F883-9AEE-CCF1-73EE3075B7DE}"/>
              </a:ext>
            </a:extLst>
          </p:cNvPr>
          <p:cNvCxnSpPr>
            <a:cxnSpLocks/>
          </p:cNvCxnSpPr>
          <p:nvPr/>
        </p:nvCxnSpPr>
        <p:spPr>
          <a:xfrm>
            <a:off x="177375" y="7290002"/>
            <a:ext cx="4051046" cy="0"/>
          </a:xfrm>
          <a:prstGeom prst="line">
            <a:avLst/>
          </a:prstGeom>
          <a:ln/>
        </p:spPr>
        <p:style>
          <a:lnRef idx="2">
            <a:schemeClr val="dk1"/>
          </a:lnRef>
          <a:fillRef idx="0">
            <a:schemeClr val="dk1"/>
          </a:fillRef>
          <a:effectRef idx="1">
            <a:schemeClr val="dk1"/>
          </a:effectRef>
          <a:fontRef idx="minor">
            <a:schemeClr val="tx1"/>
          </a:fontRef>
        </p:style>
      </p:cxnSp>
      <p:sp>
        <p:nvSpPr>
          <p:cNvPr id="25" name="Zone de texte 31">
            <a:extLst>
              <a:ext uri="{FF2B5EF4-FFF2-40B4-BE49-F238E27FC236}">
                <a16:creationId xmlns:a16="http://schemas.microsoft.com/office/drawing/2014/main" id="{8D409EA3-6289-E719-B251-F58CE2A38A08}"/>
              </a:ext>
            </a:extLst>
          </p:cNvPr>
          <p:cNvSpPr txBox="1">
            <a:spLocks noChangeArrowheads="1"/>
          </p:cNvSpPr>
          <p:nvPr/>
        </p:nvSpPr>
        <p:spPr bwMode="auto">
          <a:xfrm>
            <a:off x="4600956" y="4960850"/>
            <a:ext cx="2144334" cy="79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lgn="l">
              <a:buFont typeface="Arial" panose="020B0604020202020204" pitchFamily="34" charset="0"/>
              <a:buChar char="•"/>
            </a:pPr>
            <a:r>
              <a:rPr lang="fr-FR" sz="1000" b="1" i="0" dirty="0">
                <a:solidFill>
                  <a:srgbClr val="000000"/>
                </a:solidFill>
                <a:effectLst/>
                <a:latin typeface="Calibri" panose="020F0502020204030204" pitchFamily="34" charset="0"/>
              </a:rPr>
              <a:t>Baccalauréat Général</a:t>
            </a:r>
            <a:r>
              <a:rPr lang="fr-FR" sz="1000" b="0" i="0" dirty="0">
                <a:solidFill>
                  <a:srgbClr val="000000"/>
                </a:solidFill>
                <a:effectLst/>
                <a:latin typeface="Calibri" panose="020F0502020204030204" pitchFamily="34" charset="0"/>
              </a:rPr>
              <a:t>, Lycée Montaigne, Paris, 2012-2015.</a:t>
            </a:r>
          </a:p>
        </p:txBody>
      </p:sp>
      <p:sp>
        <p:nvSpPr>
          <p:cNvPr id="26" name="Rectangle 27">
            <a:extLst>
              <a:ext uri="{FF2B5EF4-FFF2-40B4-BE49-F238E27FC236}">
                <a16:creationId xmlns:a16="http://schemas.microsoft.com/office/drawing/2014/main" id="{1F12A5C4-5DEF-0572-95A1-D02E6A5F007B}"/>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44">
            <a:extLst>
              <a:ext uri="{FF2B5EF4-FFF2-40B4-BE49-F238E27FC236}">
                <a16:creationId xmlns:a16="http://schemas.microsoft.com/office/drawing/2014/main" id="{A8FD9164-1C1E-BABF-9C32-AF221B1D1342}"/>
              </a:ext>
            </a:extLst>
          </p:cNvPr>
          <p:cNvSpPr>
            <a:spLocks noChangeArrowheads="1"/>
          </p:cNvSpPr>
          <p:nvPr/>
        </p:nvSpPr>
        <p:spPr bwMode="auto">
          <a:xfrm>
            <a:off x="0" y="48684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Zone de texte 26">
            <a:extLst>
              <a:ext uri="{FF2B5EF4-FFF2-40B4-BE49-F238E27FC236}">
                <a16:creationId xmlns:a16="http://schemas.microsoft.com/office/drawing/2014/main" id="{5884FA14-163B-652C-A3F5-DEC31F4898F6}"/>
              </a:ext>
            </a:extLst>
          </p:cNvPr>
          <p:cNvSpPr txBox="1">
            <a:spLocks noChangeArrowheads="1"/>
          </p:cNvSpPr>
          <p:nvPr/>
        </p:nvSpPr>
        <p:spPr bwMode="auto">
          <a:xfrm>
            <a:off x="4600417" y="5582945"/>
            <a:ext cx="23415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Langues</a:t>
            </a:r>
            <a:endParaRPr kumimoji="0" lang="fr-FR" altLang="fr-FR" sz="1800" b="0" i="0" u="none" strike="noStrike" cap="none" normalizeH="0" baseline="0" dirty="0">
              <a:ln>
                <a:noFill/>
              </a:ln>
              <a:solidFill>
                <a:schemeClr val="tx1"/>
              </a:solidFill>
              <a:effectLst/>
            </a:endParaRPr>
          </a:p>
        </p:txBody>
      </p:sp>
      <p:sp>
        <p:nvSpPr>
          <p:cNvPr id="32" name="Zone de texte 27">
            <a:extLst>
              <a:ext uri="{FF2B5EF4-FFF2-40B4-BE49-F238E27FC236}">
                <a16:creationId xmlns:a16="http://schemas.microsoft.com/office/drawing/2014/main" id="{BA8B0CC4-D659-2305-8FC0-1E7AE2D766E1}"/>
              </a:ext>
            </a:extLst>
          </p:cNvPr>
          <p:cNvSpPr txBox="1">
            <a:spLocks noChangeArrowheads="1"/>
          </p:cNvSpPr>
          <p:nvPr/>
        </p:nvSpPr>
        <p:spPr bwMode="auto">
          <a:xfrm>
            <a:off x="4605669" y="5929153"/>
            <a:ext cx="2158138" cy="76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lgn="l">
              <a:buFont typeface="Arial" panose="020B0604020202020204" pitchFamily="34" charset="0"/>
              <a:buChar char="•"/>
            </a:pPr>
            <a:r>
              <a:rPr lang="fr-FR" sz="1000" dirty="0">
                <a:solidFill>
                  <a:srgbClr val="000000"/>
                </a:solidFill>
                <a:latin typeface="Calibri" panose="020F0502020204030204" pitchFamily="34" charset="0"/>
              </a:rPr>
              <a:t>F</a:t>
            </a:r>
            <a:r>
              <a:rPr lang="fr-FR" sz="1000" b="0" i="0" dirty="0">
                <a:solidFill>
                  <a:srgbClr val="000000"/>
                </a:solidFill>
                <a:effectLst/>
                <a:latin typeface="Calibri" panose="020F0502020204030204" pitchFamily="34" charset="0"/>
              </a:rPr>
              <a:t>rançais (langue maternelle)</a:t>
            </a:r>
          </a:p>
          <a:p>
            <a:pPr marL="171450" indent="-171450" algn="l">
              <a:buFont typeface="Arial" panose="020B0604020202020204" pitchFamily="34" charset="0"/>
              <a:buChar char="•"/>
            </a:pPr>
            <a:r>
              <a:rPr lang="fr-FR" sz="1000" b="0" i="0" dirty="0">
                <a:solidFill>
                  <a:srgbClr val="000000"/>
                </a:solidFill>
                <a:effectLst/>
                <a:latin typeface="Calibri" panose="020F0502020204030204" pitchFamily="34" charset="0"/>
              </a:rPr>
              <a:t>Anglais (B2 - Cadre européen commun de référence pour les langues)</a:t>
            </a:r>
          </a:p>
        </p:txBody>
      </p:sp>
      <p:sp>
        <p:nvSpPr>
          <p:cNvPr id="3" name="Zone de texte 4">
            <a:extLst>
              <a:ext uri="{FF2B5EF4-FFF2-40B4-BE49-F238E27FC236}">
                <a16:creationId xmlns:a16="http://schemas.microsoft.com/office/drawing/2014/main" id="{A98EC837-7F0E-6BA0-E797-5D079FB91DB5}"/>
              </a:ext>
            </a:extLst>
          </p:cNvPr>
          <p:cNvSpPr txBox="1"/>
          <p:nvPr/>
        </p:nvSpPr>
        <p:spPr>
          <a:xfrm>
            <a:off x="160230" y="6062134"/>
            <a:ext cx="4051046" cy="9527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Service rapide et efficace.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Gestion du stress et du multitâche.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Connaissance des normes d'hygiène et de sécurité alimentaire.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Aptitudes à la préparation des repas.</a:t>
            </a:r>
          </a:p>
        </p:txBody>
      </p:sp>
      <p:cxnSp>
        <p:nvCxnSpPr>
          <p:cNvPr id="6" name="Conector recto 36">
            <a:extLst>
              <a:ext uri="{FF2B5EF4-FFF2-40B4-BE49-F238E27FC236}">
                <a16:creationId xmlns:a16="http://schemas.microsoft.com/office/drawing/2014/main" id="{F88D33D4-F28D-E49C-B667-0BF59872BD00}"/>
              </a:ext>
            </a:extLst>
          </p:cNvPr>
          <p:cNvCxnSpPr>
            <a:cxnSpLocks/>
          </p:cNvCxnSpPr>
          <p:nvPr/>
        </p:nvCxnSpPr>
        <p:spPr>
          <a:xfrm>
            <a:off x="209607" y="5968250"/>
            <a:ext cx="4051046" cy="0"/>
          </a:xfrm>
          <a:prstGeom prst="line">
            <a:avLst/>
          </a:prstGeom>
          <a:ln/>
        </p:spPr>
        <p:style>
          <a:lnRef idx="2">
            <a:schemeClr val="dk1"/>
          </a:lnRef>
          <a:fillRef idx="0">
            <a:schemeClr val="dk1"/>
          </a:fillRef>
          <a:effectRef idx="1">
            <a:schemeClr val="dk1"/>
          </a:effectRef>
          <a:fontRef idx="minor">
            <a:schemeClr val="tx1"/>
          </a:fontRef>
        </p:style>
      </p:cxnSp>
      <p:sp>
        <p:nvSpPr>
          <p:cNvPr id="21" name="Zone de texte 26">
            <a:extLst>
              <a:ext uri="{FF2B5EF4-FFF2-40B4-BE49-F238E27FC236}">
                <a16:creationId xmlns:a16="http://schemas.microsoft.com/office/drawing/2014/main" id="{807E9A38-EEC5-E3E1-98FE-4C7CA91F1ADC}"/>
              </a:ext>
            </a:extLst>
          </p:cNvPr>
          <p:cNvSpPr txBox="1">
            <a:spLocks noChangeArrowheads="1"/>
          </p:cNvSpPr>
          <p:nvPr/>
        </p:nvSpPr>
        <p:spPr bwMode="auto">
          <a:xfrm>
            <a:off x="4581075" y="6824079"/>
            <a:ext cx="23415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Hobbies</a:t>
            </a:r>
            <a:endParaRPr kumimoji="0" lang="fr-FR" altLang="fr-FR" sz="1800" b="0" i="0" u="none" strike="noStrike" cap="none" normalizeH="0" baseline="0" dirty="0">
              <a:ln>
                <a:noFill/>
              </a:ln>
              <a:solidFill>
                <a:schemeClr val="tx1"/>
              </a:solidFill>
              <a:effectLst/>
            </a:endParaRPr>
          </a:p>
        </p:txBody>
      </p:sp>
      <p:sp>
        <p:nvSpPr>
          <p:cNvPr id="22" name="Zone de texte 27">
            <a:extLst>
              <a:ext uri="{FF2B5EF4-FFF2-40B4-BE49-F238E27FC236}">
                <a16:creationId xmlns:a16="http://schemas.microsoft.com/office/drawing/2014/main" id="{E7A815B3-9637-6694-77CB-873BD9B93778}"/>
              </a:ext>
            </a:extLst>
          </p:cNvPr>
          <p:cNvSpPr txBox="1">
            <a:spLocks noChangeArrowheads="1"/>
          </p:cNvSpPr>
          <p:nvPr/>
        </p:nvSpPr>
        <p:spPr bwMode="auto">
          <a:xfrm>
            <a:off x="4552597" y="7244435"/>
            <a:ext cx="2158138" cy="109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lgn="l">
              <a:buFont typeface="Arial" panose="020B0604020202020204" pitchFamily="34" charset="0"/>
              <a:buChar char="•"/>
            </a:pPr>
            <a:r>
              <a:rPr lang="fr-FR" sz="1000" b="0" i="0" dirty="0">
                <a:solidFill>
                  <a:srgbClr val="000000"/>
                </a:solidFill>
                <a:effectLst/>
                <a:latin typeface="Calibri" panose="020F0502020204030204" pitchFamily="34" charset="0"/>
              </a:rPr>
              <a:t>Cuisine et expérimentation de nouvelles recettes.</a:t>
            </a:r>
          </a:p>
          <a:p>
            <a:pPr marL="171450" indent="-171450" algn="l">
              <a:buFont typeface="Arial" panose="020B0604020202020204" pitchFamily="34" charset="0"/>
              <a:buChar char="•"/>
            </a:pPr>
            <a:r>
              <a:rPr lang="fr-FR" sz="1000" b="0" i="0" dirty="0">
                <a:solidFill>
                  <a:srgbClr val="000000"/>
                </a:solidFill>
                <a:effectLst/>
                <a:latin typeface="Calibri" panose="020F0502020204030204" pitchFamily="34" charset="0"/>
              </a:rPr>
              <a:t>Pratique de la course à pied pour maintenir une bonne condition physique.</a:t>
            </a:r>
          </a:p>
          <a:p>
            <a:pPr marL="171450" indent="-171450" algn="l">
              <a:buFont typeface="Arial" panose="020B0604020202020204" pitchFamily="34" charset="0"/>
              <a:buChar char="•"/>
            </a:pPr>
            <a:r>
              <a:rPr lang="fr-FR" sz="1000" b="0" i="0" dirty="0">
                <a:solidFill>
                  <a:srgbClr val="000000"/>
                </a:solidFill>
                <a:effectLst/>
                <a:latin typeface="Calibri" panose="020F0502020204030204" pitchFamily="34" charset="0"/>
              </a:rPr>
              <a:t>Lecture de romans de science-fiction.</a:t>
            </a:r>
          </a:p>
        </p:txBody>
      </p:sp>
      <p:pic>
        <p:nvPicPr>
          <p:cNvPr id="29" name="Image 28" descr="Une image contenant Visage humain, habits, personne, Front&#10;&#10;Description générée automatiquement">
            <a:extLst>
              <a:ext uri="{FF2B5EF4-FFF2-40B4-BE49-F238E27FC236}">
                <a16:creationId xmlns:a16="http://schemas.microsoft.com/office/drawing/2014/main" id="{E69F7CBB-87D6-64AF-30CE-094247158BDC}"/>
              </a:ext>
            </a:extLst>
          </p:cNvPr>
          <p:cNvPicPr>
            <a:picLocks noChangeAspect="1"/>
          </p:cNvPicPr>
          <p:nvPr/>
        </p:nvPicPr>
        <p:blipFill>
          <a:blip r:embed="rId7"/>
          <a:stretch>
            <a:fillRect/>
          </a:stretch>
        </p:blipFill>
        <p:spPr>
          <a:xfrm>
            <a:off x="4759987" y="228600"/>
            <a:ext cx="1878124" cy="2001600"/>
          </a:xfrm>
          <a:prstGeom prst="ellipse">
            <a:avLst/>
          </a:prstGeom>
          <a:ln w="57150">
            <a:solidFill>
              <a:schemeClr val="bg1"/>
            </a:solidFill>
          </a:ln>
        </p:spPr>
      </p:pic>
    </p:spTree>
    <p:extLst>
      <p:ext uri="{BB962C8B-B14F-4D97-AF65-F5344CB8AC3E}">
        <p14:creationId xmlns:p14="http://schemas.microsoft.com/office/powerpoint/2010/main" val="351423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2220"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2220" dirty="0">
                <a:solidFill>
                  <a:schemeClr val="tx1">
                    <a:lumMod val="50000"/>
                    <a:lumOff val="50000"/>
                  </a:schemeClr>
                </a:solidFill>
              </a:rPr>
            </a:br>
            <a:r>
              <a:rPr lang="fr-FR" sz="2220" dirty="0" err="1">
                <a:solidFill>
                  <a:schemeClr val="tx1">
                    <a:lumMod val="50000"/>
                    <a:lumOff val="50000"/>
                  </a:schemeClr>
                </a:solidFill>
              </a:rPr>
              <a:t>Disclaimer</a:t>
            </a:r>
            <a:r>
              <a:rPr lang="fr-FR" sz="2220"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64818054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TotalTime>
  <Words>584</Words>
  <Application>Microsoft Macintosh PowerPoint</Application>
  <PresentationFormat>Format A4 (210 x 297 mm)</PresentationFormat>
  <Paragraphs>80</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81</cp:revision>
  <cp:lastPrinted>2022-05-25T13:38:42Z</cp:lastPrinted>
  <dcterms:created xsi:type="dcterms:W3CDTF">2022-05-25T13:38:28Z</dcterms:created>
  <dcterms:modified xsi:type="dcterms:W3CDTF">2023-05-29T21:07:24Z</dcterms:modified>
</cp:coreProperties>
</file>