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59" r:id="rId3"/>
  </p:sldIdLst>
  <p:sldSz cx="6858000" cy="9906000" type="A4"/>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AC03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674"/>
    <p:restoredTop sz="94688"/>
  </p:normalViewPr>
  <p:slideViewPr>
    <p:cSldViewPr snapToGrid="0" snapToObjects="1">
      <p:cViewPr>
        <p:scale>
          <a:sx n="197" d="100"/>
          <a:sy n="197" d="100"/>
        </p:scale>
        <p:origin x="3312" y="1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fr-FR"/>
              <a:t>Cliquez et modifiez le titre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fr-FR"/>
              <a:t>Cliquez pour modifier le style des sous-titres du masque</a:t>
            </a:r>
            <a:endParaRPr lang="en-US" dirty="0"/>
          </a:p>
        </p:txBody>
      </p:sp>
      <p:sp>
        <p:nvSpPr>
          <p:cNvPr id="4" name="Date Placeholder 3"/>
          <p:cNvSpPr>
            <a:spLocks noGrp="1"/>
          </p:cNvSpPr>
          <p:nvPr>
            <p:ph type="dt" sz="half" idx="10"/>
          </p:nvPr>
        </p:nvSpPr>
        <p:spPr/>
        <p:txBody>
          <a:bodyPr/>
          <a:lstStyle/>
          <a:p>
            <a:fld id="{2255D3D4-678C-2F4D-8DBD-DDD85DFD9F58}" type="datetimeFigureOut">
              <a:rPr lang="fr-FR" smtClean="0"/>
              <a:t>19/02/2024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5C99D93-B4D9-FE4F-9A09-08414E366D03}" type="slidenum">
              <a:rPr lang="fr-FR" smtClean="0"/>
              <a:t>‹N°›</a:t>
            </a:fld>
            <a:endParaRPr lang="fr-FR"/>
          </a:p>
        </p:txBody>
      </p:sp>
    </p:spTree>
    <p:extLst>
      <p:ext uri="{BB962C8B-B14F-4D97-AF65-F5344CB8AC3E}">
        <p14:creationId xmlns:p14="http://schemas.microsoft.com/office/powerpoint/2010/main" val="10503342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Cliquez et modifiez le titre</a:t>
            </a:r>
            <a:endParaRPr lang="en-US" dirty="0"/>
          </a:p>
        </p:txBody>
      </p:sp>
      <p:sp>
        <p:nvSpPr>
          <p:cNvPr id="3" name="Vertical Text Placeholder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2255D3D4-678C-2F4D-8DBD-DDD85DFD9F58}" type="datetimeFigureOut">
              <a:rPr lang="fr-FR" smtClean="0"/>
              <a:t>19/02/2024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5C99D93-B4D9-FE4F-9A09-08414E366D03}" type="slidenum">
              <a:rPr lang="fr-FR" smtClean="0"/>
              <a:t>‹N°›</a:t>
            </a:fld>
            <a:endParaRPr lang="fr-FR"/>
          </a:p>
        </p:txBody>
      </p:sp>
    </p:spTree>
    <p:extLst>
      <p:ext uri="{BB962C8B-B14F-4D97-AF65-F5344CB8AC3E}">
        <p14:creationId xmlns:p14="http://schemas.microsoft.com/office/powerpoint/2010/main" val="9490674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fr-FR"/>
              <a:t>Cliquez et modifiez le titre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2255D3D4-678C-2F4D-8DBD-DDD85DFD9F58}" type="datetimeFigureOut">
              <a:rPr lang="fr-FR" smtClean="0"/>
              <a:t>19/02/2024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5C99D93-B4D9-FE4F-9A09-08414E366D03}" type="slidenum">
              <a:rPr lang="fr-FR" smtClean="0"/>
              <a:t>‹N°›</a:t>
            </a:fld>
            <a:endParaRPr lang="fr-FR"/>
          </a:p>
        </p:txBody>
      </p:sp>
    </p:spTree>
    <p:extLst>
      <p:ext uri="{BB962C8B-B14F-4D97-AF65-F5344CB8AC3E}">
        <p14:creationId xmlns:p14="http://schemas.microsoft.com/office/powerpoint/2010/main" val="16162749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Cliquez et modifiez le titre</a:t>
            </a:r>
            <a:endParaRPr lang="en-US" dirty="0"/>
          </a:p>
        </p:txBody>
      </p:sp>
      <p:sp>
        <p:nvSpPr>
          <p:cNvPr id="3" name="Content Placeholder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2255D3D4-678C-2F4D-8DBD-DDD85DFD9F58}" type="datetimeFigureOut">
              <a:rPr lang="fr-FR" smtClean="0"/>
              <a:t>19/02/2024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5C99D93-B4D9-FE4F-9A09-08414E366D03}" type="slidenum">
              <a:rPr lang="fr-FR" smtClean="0"/>
              <a:t>‹N°›</a:t>
            </a:fld>
            <a:endParaRPr lang="fr-FR"/>
          </a:p>
        </p:txBody>
      </p:sp>
    </p:spTree>
    <p:extLst>
      <p:ext uri="{BB962C8B-B14F-4D97-AF65-F5344CB8AC3E}">
        <p14:creationId xmlns:p14="http://schemas.microsoft.com/office/powerpoint/2010/main" val="6519261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têt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fr-FR"/>
              <a:t>Cliquez et modifiez le titre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2255D3D4-678C-2F4D-8DBD-DDD85DFD9F58}" type="datetimeFigureOut">
              <a:rPr lang="fr-FR" smtClean="0"/>
              <a:t>19/02/2024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5C99D93-B4D9-FE4F-9A09-08414E366D03}" type="slidenum">
              <a:rPr lang="fr-FR" smtClean="0"/>
              <a:t>‹N°›</a:t>
            </a:fld>
            <a:endParaRPr lang="fr-FR"/>
          </a:p>
        </p:txBody>
      </p:sp>
    </p:spTree>
    <p:extLst>
      <p:ext uri="{BB962C8B-B14F-4D97-AF65-F5344CB8AC3E}">
        <p14:creationId xmlns:p14="http://schemas.microsoft.com/office/powerpoint/2010/main" val="4605973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Cliquez et modifiez le titre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2255D3D4-678C-2F4D-8DBD-DDD85DFD9F58}" type="datetimeFigureOut">
              <a:rPr lang="fr-FR" smtClean="0"/>
              <a:t>19/02/2024</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65C99D93-B4D9-FE4F-9A09-08414E366D03}" type="slidenum">
              <a:rPr lang="fr-FR" smtClean="0"/>
              <a:t>‹N°›</a:t>
            </a:fld>
            <a:endParaRPr lang="fr-FR"/>
          </a:p>
        </p:txBody>
      </p:sp>
    </p:spTree>
    <p:extLst>
      <p:ext uri="{BB962C8B-B14F-4D97-AF65-F5344CB8AC3E}">
        <p14:creationId xmlns:p14="http://schemas.microsoft.com/office/powerpoint/2010/main" val="17292699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fr-FR"/>
              <a:t>Cliquez et modifiez le titre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a:t>Cliquez pour modifier les styles du texte du masque</a:t>
            </a:r>
          </a:p>
        </p:txBody>
      </p:sp>
      <p:sp>
        <p:nvSpPr>
          <p:cNvPr id="4" name="Content Placeholder 3"/>
          <p:cNvSpPr>
            <a:spLocks noGrp="1"/>
          </p:cNvSpPr>
          <p:nvPr>
            <p:ph sz="half" idx="2"/>
          </p:nvPr>
        </p:nvSpPr>
        <p:spPr>
          <a:xfrm>
            <a:off x="472381" y="3618442"/>
            <a:ext cx="2901255" cy="5322183"/>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a:t>Cliquez pour modifier les styles du texte du masque</a:t>
            </a:r>
          </a:p>
        </p:txBody>
      </p:sp>
      <p:sp>
        <p:nvSpPr>
          <p:cNvPr id="6" name="Content Placeholder 5"/>
          <p:cNvSpPr>
            <a:spLocks noGrp="1"/>
          </p:cNvSpPr>
          <p:nvPr>
            <p:ph sz="quarter" idx="4"/>
          </p:nvPr>
        </p:nvSpPr>
        <p:spPr>
          <a:xfrm>
            <a:off x="3471863" y="3618442"/>
            <a:ext cx="2915543" cy="5322183"/>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2255D3D4-678C-2F4D-8DBD-DDD85DFD9F58}" type="datetimeFigureOut">
              <a:rPr lang="fr-FR" smtClean="0"/>
              <a:t>19/02/2024</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65C99D93-B4D9-FE4F-9A09-08414E366D03}" type="slidenum">
              <a:rPr lang="fr-FR" smtClean="0"/>
              <a:t>‹N°›</a:t>
            </a:fld>
            <a:endParaRPr lang="fr-FR"/>
          </a:p>
        </p:txBody>
      </p:sp>
    </p:spTree>
    <p:extLst>
      <p:ext uri="{BB962C8B-B14F-4D97-AF65-F5344CB8AC3E}">
        <p14:creationId xmlns:p14="http://schemas.microsoft.com/office/powerpoint/2010/main" val="19437203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Cliquez et modifiez le titre</a:t>
            </a:r>
            <a:endParaRPr lang="en-US" dirty="0"/>
          </a:p>
        </p:txBody>
      </p:sp>
      <p:sp>
        <p:nvSpPr>
          <p:cNvPr id="3" name="Date Placeholder 2"/>
          <p:cNvSpPr>
            <a:spLocks noGrp="1"/>
          </p:cNvSpPr>
          <p:nvPr>
            <p:ph type="dt" sz="half" idx="10"/>
          </p:nvPr>
        </p:nvSpPr>
        <p:spPr/>
        <p:txBody>
          <a:bodyPr/>
          <a:lstStyle/>
          <a:p>
            <a:fld id="{2255D3D4-678C-2F4D-8DBD-DDD85DFD9F58}" type="datetimeFigureOut">
              <a:rPr lang="fr-FR" smtClean="0"/>
              <a:t>19/02/2024</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65C99D93-B4D9-FE4F-9A09-08414E366D03}" type="slidenum">
              <a:rPr lang="fr-FR" smtClean="0"/>
              <a:t>‹N°›</a:t>
            </a:fld>
            <a:endParaRPr lang="fr-FR"/>
          </a:p>
        </p:txBody>
      </p:sp>
    </p:spTree>
    <p:extLst>
      <p:ext uri="{BB962C8B-B14F-4D97-AF65-F5344CB8AC3E}">
        <p14:creationId xmlns:p14="http://schemas.microsoft.com/office/powerpoint/2010/main" val="5865666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255D3D4-678C-2F4D-8DBD-DDD85DFD9F58}" type="datetimeFigureOut">
              <a:rPr lang="fr-FR" smtClean="0"/>
              <a:t>19/02/2024</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65C99D93-B4D9-FE4F-9A09-08414E366D03}" type="slidenum">
              <a:rPr lang="fr-FR" smtClean="0"/>
              <a:t>‹N°›</a:t>
            </a:fld>
            <a:endParaRPr lang="fr-FR"/>
          </a:p>
        </p:txBody>
      </p:sp>
    </p:spTree>
    <p:extLst>
      <p:ext uri="{BB962C8B-B14F-4D97-AF65-F5344CB8AC3E}">
        <p14:creationId xmlns:p14="http://schemas.microsoft.com/office/powerpoint/2010/main" val="14755283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fr-FR"/>
              <a:t>Cliquez et modifiez le titre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2255D3D4-678C-2F4D-8DBD-DDD85DFD9F58}" type="datetimeFigureOut">
              <a:rPr lang="fr-FR" smtClean="0"/>
              <a:t>19/02/2024</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65C99D93-B4D9-FE4F-9A09-08414E366D03}" type="slidenum">
              <a:rPr lang="fr-FR" smtClean="0"/>
              <a:t>‹N°›</a:t>
            </a:fld>
            <a:endParaRPr lang="fr-FR"/>
          </a:p>
        </p:txBody>
      </p:sp>
    </p:spTree>
    <p:extLst>
      <p:ext uri="{BB962C8B-B14F-4D97-AF65-F5344CB8AC3E}">
        <p14:creationId xmlns:p14="http://schemas.microsoft.com/office/powerpoint/2010/main" val="634699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fr-FR"/>
              <a:t>Cliquez et modifiez le titre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fr-FR"/>
              <a:t>Faire glisser l'image vers l'espace réservé ou cliquer sur l'icône pour l'ajouter</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2255D3D4-678C-2F4D-8DBD-DDD85DFD9F58}" type="datetimeFigureOut">
              <a:rPr lang="fr-FR" smtClean="0"/>
              <a:t>19/02/2024</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65C99D93-B4D9-FE4F-9A09-08414E366D03}" type="slidenum">
              <a:rPr lang="fr-FR" smtClean="0"/>
              <a:t>‹N°›</a:t>
            </a:fld>
            <a:endParaRPr lang="fr-FR"/>
          </a:p>
        </p:txBody>
      </p:sp>
    </p:spTree>
    <p:extLst>
      <p:ext uri="{BB962C8B-B14F-4D97-AF65-F5344CB8AC3E}">
        <p14:creationId xmlns:p14="http://schemas.microsoft.com/office/powerpoint/2010/main" val="15875103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fr-FR"/>
              <a:t>Cliquez et modifiez le titre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2255D3D4-678C-2F4D-8DBD-DDD85DFD9F58}" type="datetimeFigureOut">
              <a:rPr lang="fr-FR" smtClean="0"/>
              <a:t>19/02/2024</a:t>
            </a:fld>
            <a:endParaRPr lang="fr-FR"/>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65C99D93-B4D9-FE4F-9A09-08414E366D03}" type="slidenum">
              <a:rPr lang="fr-FR" smtClean="0"/>
              <a:t>‹N°›</a:t>
            </a:fld>
            <a:endParaRPr lang="fr-FR"/>
          </a:p>
        </p:txBody>
      </p:sp>
    </p:spTree>
    <p:extLst>
      <p:ext uri="{BB962C8B-B14F-4D97-AF65-F5344CB8AC3E}">
        <p14:creationId xmlns:p14="http://schemas.microsoft.com/office/powerpoint/2010/main" val="81039993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hyperlink" Target="https://www.creeruncv.com/lettre-de-motivation/?utm_source=Document&amp;utm_medium=Link&amp;utm_campaign=Doc_CV_PTT" TargetMode="External"/><Relationship Id="rId3" Type="http://schemas.openxmlformats.org/officeDocument/2006/relationships/hyperlink" Target="https://www.creeruncv.com/conseils/lexperience-profesionnelle-sur-le-cv/?utm_source=Document&amp;utm_medium=Link&amp;utm_campaign=Doc_CV_PTT" TargetMode="External"/><Relationship Id="rId7" Type="http://schemas.openxmlformats.org/officeDocument/2006/relationships/hyperlink" Target="https://www.creeruncv.com/conseils/recrutement/?utm_source=Document&amp;utm_medium=Link&amp;utm_campaign=Doc_CV_PTT" TargetMode="External"/><Relationship Id="rId2" Type="http://schemas.openxmlformats.org/officeDocument/2006/relationships/hyperlink" Target="https://www.creeruncv.com/conseils/le-titre-du-cv/?utm_source=Document&amp;utm_medium=Link&amp;utm_campaign=Doc_CV_PTT" TargetMode="External"/><Relationship Id="rId1" Type="http://schemas.openxmlformats.org/officeDocument/2006/relationships/slideLayout" Target="../slideLayouts/slideLayout2.xml"/><Relationship Id="rId6" Type="http://schemas.openxmlformats.org/officeDocument/2006/relationships/hyperlink" Target="https://www.creeruncv.com/conseils/icones-pour-cv/?utm_source=Document&amp;utm_medium=Link&amp;utm_campaign=Doc_CV_PTT" TargetMode="External"/><Relationship Id="rId11" Type="http://schemas.openxmlformats.org/officeDocument/2006/relationships/hyperlink" Target="https://www.creeruncv.com/conseils/lettre-de-motivation/?utm_source=Document&amp;utm_medium=Link&amp;utm_campaign=Doc_CV_PTT" TargetMode="External"/><Relationship Id="rId5" Type="http://schemas.openxmlformats.org/officeDocument/2006/relationships/hyperlink" Target="https://www.creeruncv.com/conseils/faire-un-cv-conseils-pratiques/?utm_source=Document&amp;utm_medium=Link&amp;utm_campaign=Doc_CV_PTT" TargetMode="External"/><Relationship Id="rId10" Type="http://schemas.openxmlformats.org/officeDocument/2006/relationships/hyperlink" Target="https://www.creeruncv.com/modele-de-lettre/?utm_source=Document&amp;utm_medium=Link&amp;utm_campaign=Doc_CV_PTT" TargetMode="External"/><Relationship Id="rId4" Type="http://schemas.openxmlformats.org/officeDocument/2006/relationships/hyperlink" Target="https://www.creeruncv.com/conseils/laccroche-du-cv/?utm_source=Document&amp;utm_medium=Link&amp;utm_campaign=Doc_CV_PTT" TargetMode="External"/><Relationship Id="rId9" Type="http://schemas.openxmlformats.org/officeDocument/2006/relationships/hyperlink" Target="https://www.creeruncv.com/modele-de-lettre/"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Ellipse 37"/>
          <p:cNvSpPr/>
          <p:nvPr/>
        </p:nvSpPr>
        <p:spPr>
          <a:xfrm>
            <a:off x="118392" y="-126763"/>
            <a:ext cx="2361683" cy="2361683"/>
          </a:xfrm>
          <a:prstGeom prst="ellipse">
            <a:avLst/>
          </a:prstGeom>
          <a:solidFill>
            <a:schemeClr val="accent1">
              <a:lumMod val="40000"/>
              <a:lumOff val="60000"/>
            </a:schemeClr>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latin typeface="Century Gothic" panose="020B0502020202020204" pitchFamily="34" charset="0"/>
            </a:endParaRPr>
          </a:p>
        </p:txBody>
      </p:sp>
      <p:sp>
        <p:nvSpPr>
          <p:cNvPr id="37" name="Rectangle 36"/>
          <p:cNvSpPr/>
          <p:nvPr/>
        </p:nvSpPr>
        <p:spPr>
          <a:xfrm>
            <a:off x="0" y="-13087"/>
            <a:ext cx="6858000" cy="114799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latin typeface="Century Gothic" panose="020B0502020202020204" pitchFamily="34" charset="0"/>
            </a:endParaRPr>
          </a:p>
        </p:txBody>
      </p:sp>
      <p:pic>
        <p:nvPicPr>
          <p:cNvPr id="35" name="Image 34"/>
          <p:cNvPicPr>
            <a:picLocks noChangeAspect="1"/>
          </p:cNvPicPr>
          <p:nvPr/>
        </p:nvPicPr>
        <p:blipFill rotWithShape="1">
          <a:blip r:embed="rId2">
            <a:extLst>
              <a:ext uri="{28A0092B-C50C-407E-A947-70E740481C1C}">
                <a14:useLocalDpi xmlns:a14="http://schemas.microsoft.com/office/drawing/2010/main" val="0"/>
              </a:ext>
            </a:extLst>
          </a:blip>
          <a:srcRect l="10901" r="21934"/>
          <a:stretch/>
        </p:blipFill>
        <p:spPr>
          <a:xfrm>
            <a:off x="355682" y="105891"/>
            <a:ext cx="1887104" cy="1886386"/>
          </a:xfrm>
          <a:prstGeom prst="ellipse">
            <a:avLst/>
          </a:prstGeom>
        </p:spPr>
      </p:pic>
      <p:graphicFrame>
        <p:nvGraphicFramePr>
          <p:cNvPr id="36" name="Tableau 35"/>
          <p:cNvGraphicFramePr>
            <a:graphicFrameLocks noGrp="1"/>
          </p:cNvGraphicFramePr>
          <p:nvPr>
            <p:extLst>
              <p:ext uri="{D42A27DB-BD31-4B8C-83A1-F6EECF244321}">
                <p14:modId xmlns:p14="http://schemas.microsoft.com/office/powerpoint/2010/main" val="1282808932"/>
              </p:ext>
            </p:extLst>
          </p:nvPr>
        </p:nvGraphicFramePr>
        <p:xfrm>
          <a:off x="4856624" y="209734"/>
          <a:ext cx="1834028" cy="770321"/>
        </p:xfrm>
        <a:graphic>
          <a:graphicData uri="http://schemas.openxmlformats.org/drawingml/2006/table">
            <a:tbl>
              <a:tblPr firstRow="1" firstCol="1" bandRow="1" bandCol="1">
                <a:tableStyleId>{5C22544A-7EE6-4342-B048-85BDC9FD1C3A}</a:tableStyleId>
              </a:tblPr>
              <a:tblGrid>
                <a:gridCol w="745712">
                  <a:extLst>
                    <a:ext uri="{9D8B030D-6E8A-4147-A177-3AD203B41FA5}">
                      <a16:colId xmlns:a16="http://schemas.microsoft.com/office/drawing/2014/main" val="20000"/>
                    </a:ext>
                  </a:extLst>
                </a:gridCol>
                <a:gridCol w="1088316">
                  <a:extLst>
                    <a:ext uri="{9D8B030D-6E8A-4147-A177-3AD203B41FA5}">
                      <a16:colId xmlns:a16="http://schemas.microsoft.com/office/drawing/2014/main" val="20001"/>
                    </a:ext>
                  </a:extLst>
                </a:gridCol>
              </a:tblGrid>
              <a:tr h="330349">
                <a:tc>
                  <a:txBody>
                    <a:bodyPr/>
                    <a:lstStyle/>
                    <a:p>
                      <a:pPr>
                        <a:spcAft>
                          <a:spcPts val="0"/>
                        </a:spcAft>
                      </a:pPr>
                      <a:r>
                        <a:rPr lang="fr-FR" sz="1000" b="0" dirty="0">
                          <a:solidFill>
                            <a:schemeClr val="bg1"/>
                          </a:solidFill>
                          <a:effectLst/>
                          <a:latin typeface="Century Gothic" panose="020B0502020202020204" pitchFamily="34" charset="0"/>
                          <a:ea typeface="Futura Medium" charset="0"/>
                          <a:cs typeface="Futura Medium" charset="0"/>
                        </a:rPr>
                        <a:t>Adresse : </a:t>
                      </a:r>
                    </a:p>
                  </a:txBody>
                  <a:tcPr marL="60266" marR="60266" marT="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spcAft>
                          <a:spcPts val="0"/>
                        </a:spcAft>
                      </a:pPr>
                      <a:r>
                        <a:rPr lang="fr-FR" sz="1000" b="0" dirty="0">
                          <a:solidFill>
                            <a:schemeClr val="bg1"/>
                          </a:solidFill>
                          <a:effectLst/>
                          <a:latin typeface="Century Gothic" panose="020B0502020202020204" pitchFamily="34" charset="0"/>
                          <a:ea typeface="Futura Medium" charset="0"/>
                          <a:cs typeface="Futura Medium" charset="0"/>
                        </a:rPr>
                        <a:t>17 rue de la Réussite</a:t>
                      </a:r>
                    </a:p>
                    <a:p>
                      <a:pPr>
                        <a:spcAft>
                          <a:spcPts val="0"/>
                        </a:spcAft>
                      </a:pPr>
                      <a:r>
                        <a:rPr lang="fr-FR" sz="1000" b="0" dirty="0">
                          <a:solidFill>
                            <a:schemeClr val="bg1"/>
                          </a:solidFill>
                          <a:effectLst/>
                          <a:latin typeface="Century Gothic" panose="020B0502020202020204" pitchFamily="34" charset="0"/>
                          <a:ea typeface="Futura Medium" charset="0"/>
                          <a:cs typeface="Futura Medium" charset="0"/>
                        </a:rPr>
                        <a:t>75012 Paris</a:t>
                      </a:r>
                    </a:p>
                  </a:txBody>
                  <a:tcPr marL="60266" marR="60266" marT="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160710">
                <a:tc>
                  <a:txBody>
                    <a:bodyPr/>
                    <a:lstStyle/>
                    <a:p>
                      <a:pPr>
                        <a:spcAft>
                          <a:spcPts val="0"/>
                        </a:spcAft>
                      </a:pPr>
                      <a:r>
                        <a:rPr lang="fr-FR" sz="1000" b="0" dirty="0">
                          <a:solidFill>
                            <a:schemeClr val="bg1"/>
                          </a:solidFill>
                          <a:effectLst/>
                          <a:latin typeface="Century Gothic" panose="020B0502020202020204" pitchFamily="34" charset="0"/>
                          <a:ea typeface="Futura Medium" charset="0"/>
                          <a:cs typeface="Futura Medium" charset="0"/>
                        </a:rPr>
                        <a:t>Mobile :</a:t>
                      </a:r>
                    </a:p>
                  </a:txBody>
                  <a:tcPr marL="60266" marR="60266" marT="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spcAft>
                          <a:spcPts val="0"/>
                        </a:spcAft>
                      </a:pPr>
                      <a:r>
                        <a:rPr lang="fr-FR" sz="1000" b="0" dirty="0">
                          <a:solidFill>
                            <a:schemeClr val="bg1"/>
                          </a:solidFill>
                          <a:effectLst/>
                          <a:latin typeface="Century Gothic" panose="020B0502020202020204" pitchFamily="34" charset="0"/>
                          <a:ea typeface="Futura Medium" charset="0"/>
                          <a:cs typeface="Futura Medium" charset="0"/>
                        </a:rPr>
                        <a:t>06.06.06.06.06</a:t>
                      </a:r>
                    </a:p>
                  </a:txBody>
                  <a:tcPr marL="60266" marR="60266" marT="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152411">
                <a:tc>
                  <a:txBody>
                    <a:bodyPr/>
                    <a:lstStyle/>
                    <a:p>
                      <a:pPr>
                        <a:spcAft>
                          <a:spcPts val="0"/>
                        </a:spcAft>
                      </a:pPr>
                      <a:r>
                        <a:rPr lang="fr-FR" sz="1000" b="0" dirty="0">
                          <a:solidFill>
                            <a:schemeClr val="bg1"/>
                          </a:solidFill>
                          <a:effectLst/>
                          <a:latin typeface="Century Gothic" panose="020B0502020202020204" pitchFamily="34" charset="0"/>
                          <a:ea typeface="Futura Medium" charset="0"/>
                          <a:cs typeface="Futura Medium" charset="0"/>
                        </a:rPr>
                        <a:t>Email : </a:t>
                      </a:r>
                    </a:p>
                  </a:txBody>
                  <a:tcPr marL="60266" marR="60266" marT="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spcAft>
                          <a:spcPts val="0"/>
                        </a:spcAft>
                      </a:pPr>
                      <a:r>
                        <a:rPr lang="fr-FR" sz="1000" b="0" dirty="0" err="1">
                          <a:solidFill>
                            <a:schemeClr val="bg1"/>
                          </a:solidFill>
                          <a:effectLst/>
                          <a:latin typeface="Century Gothic" panose="020B0502020202020204" pitchFamily="34" charset="0"/>
                          <a:ea typeface="Futura Medium" charset="0"/>
                          <a:cs typeface="Futura Medium" charset="0"/>
                        </a:rPr>
                        <a:t>mail@mail.com</a:t>
                      </a:r>
                      <a:endParaRPr lang="fr-FR" sz="1000" b="0" dirty="0">
                        <a:solidFill>
                          <a:schemeClr val="bg1"/>
                        </a:solidFill>
                        <a:effectLst/>
                        <a:latin typeface="Century Gothic" panose="020B0502020202020204" pitchFamily="34" charset="0"/>
                        <a:ea typeface="Futura Medium" charset="0"/>
                        <a:cs typeface="Futura Medium" charset="0"/>
                      </a:endParaRPr>
                    </a:p>
                  </a:txBody>
                  <a:tcPr marL="60266" marR="60266" marT="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bl>
          </a:graphicData>
        </a:graphic>
      </p:graphicFrame>
      <p:sp>
        <p:nvSpPr>
          <p:cNvPr id="39" name="ZoneTexte 38"/>
          <p:cNvSpPr txBox="1"/>
          <p:nvPr/>
        </p:nvSpPr>
        <p:spPr>
          <a:xfrm>
            <a:off x="2414294" y="111768"/>
            <a:ext cx="2274982" cy="892552"/>
          </a:xfrm>
          <a:prstGeom prst="rect">
            <a:avLst/>
          </a:prstGeom>
          <a:noFill/>
        </p:spPr>
        <p:txBody>
          <a:bodyPr wrap="none" rtlCol="0">
            <a:spAutoFit/>
          </a:bodyPr>
          <a:lstStyle/>
          <a:p>
            <a:r>
              <a:rPr lang="fr-FR" sz="2400" dirty="0">
                <a:solidFill>
                  <a:schemeClr val="bg1"/>
                </a:solidFill>
                <a:latin typeface="Century Gothic" panose="020B0502020202020204" pitchFamily="34" charset="0"/>
              </a:rPr>
              <a:t>Jean-Vincent </a:t>
            </a:r>
          </a:p>
          <a:p>
            <a:r>
              <a:rPr lang="fr-FR" sz="2800" dirty="0">
                <a:solidFill>
                  <a:schemeClr val="bg1"/>
                </a:solidFill>
                <a:latin typeface="Century Gothic" panose="020B0502020202020204" pitchFamily="34" charset="0"/>
              </a:rPr>
              <a:t>PLACER</a:t>
            </a:r>
          </a:p>
        </p:txBody>
      </p:sp>
      <p:sp>
        <p:nvSpPr>
          <p:cNvPr id="43" name="Text Box 43">
            <a:extLst>
              <a:ext uri="{FF2B5EF4-FFF2-40B4-BE49-F238E27FC236}">
                <a16:creationId xmlns:a16="http://schemas.microsoft.com/office/drawing/2014/main" id="{9E93EFAC-DFBE-B12B-C68F-8AA3B315954D}"/>
              </a:ext>
            </a:extLst>
          </p:cNvPr>
          <p:cNvSpPr txBox="1">
            <a:spLocks/>
          </p:cNvSpPr>
          <p:nvPr/>
        </p:nvSpPr>
        <p:spPr bwMode="auto">
          <a:xfrm>
            <a:off x="691717" y="3315720"/>
            <a:ext cx="2371725" cy="9956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lnSpc>
                <a:spcPct val="107000"/>
              </a:lnSpc>
              <a:spcAft>
                <a:spcPts val="800"/>
              </a:spcAft>
            </a:pPr>
            <a:r>
              <a:rPr lang="fr-FR" sz="1000" dirty="0">
                <a:effectLst/>
                <a:latin typeface="Century Gothic" panose="020B0502020202020204" pitchFamily="34" charset="0"/>
                <a:ea typeface="Calibri" panose="020F0502020204030204" pitchFamily="34" charset="0"/>
                <a:cs typeface="Arial" panose="020B0604020202020204" pitchFamily="34" charset="0"/>
              </a:rPr>
              <a:t>TITRE DU DIPLOME</a:t>
            </a:r>
            <a:endParaRPr lang="fr-FR" sz="11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fr-FR" sz="1000" b="1" dirty="0">
                <a:effectLst/>
                <a:latin typeface="Century Gothic" panose="020B0502020202020204" pitchFamily="34" charset="0"/>
                <a:ea typeface="Calibri" panose="020F0502020204030204" pitchFamily="34" charset="0"/>
                <a:cs typeface="Arial" panose="020B0604020202020204" pitchFamily="34" charset="0"/>
              </a:rPr>
              <a:t>NOM DE LA FORMATION / ECOLE</a:t>
            </a:r>
            <a:endParaRPr lang="fr-FR" sz="11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fr-FR" sz="1050" dirty="0">
                <a:solidFill>
                  <a:srgbClr val="808080"/>
                </a:solidFill>
                <a:effectLst/>
                <a:latin typeface="Century Gothic" panose="020B0502020202020204" pitchFamily="34" charset="0"/>
                <a:ea typeface="Calibri" panose="020F0502020204030204" pitchFamily="34" charset="0"/>
                <a:cs typeface="Arial" panose="020B0604020202020204" pitchFamily="34" charset="0"/>
              </a:rPr>
              <a:t>Décrivez en quelques lignes les objectifs et spécialités de cette formation.</a:t>
            </a:r>
            <a:endParaRPr lang="fr-FR" sz="105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br>
              <a:rPr lang="fr-FR" sz="1100" dirty="0">
                <a:effectLst/>
                <a:latin typeface="Century Gothic" panose="020B0502020202020204" pitchFamily="34" charset="0"/>
                <a:ea typeface="Calibri" panose="020F0502020204030204" pitchFamily="34" charset="0"/>
                <a:cs typeface="Arial" panose="020B0604020202020204" pitchFamily="34" charset="0"/>
              </a:rPr>
            </a:br>
            <a:endParaRPr lang="fr-FR" sz="1100" dirty="0">
              <a:effectLst/>
              <a:latin typeface="Calibri" panose="020F0502020204030204" pitchFamily="34" charset="0"/>
              <a:ea typeface="Calibri" panose="020F0502020204030204" pitchFamily="34" charset="0"/>
              <a:cs typeface="Arial" panose="020B0604020202020204" pitchFamily="34" charset="0"/>
            </a:endParaRPr>
          </a:p>
          <a:p>
            <a:pPr algn="just">
              <a:lnSpc>
                <a:spcPct val="107000"/>
              </a:lnSpc>
              <a:spcAft>
                <a:spcPts val="800"/>
              </a:spcAft>
            </a:pPr>
            <a:r>
              <a:rPr lang="fr-FR" sz="1000" dirty="0">
                <a:effectLst/>
                <a:latin typeface="Century Gothic" panose="020B0502020202020204" pitchFamily="34" charset="0"/>
                <a:ea typeface="Calibri" panose="020F0502020204030204" pitchFamily="34" charset="0"/>
                <a:cs typeface="Arial" panose="020B0604020202020204" pitchFamily="34" charset="0"/>
              </a:rPr>
              <a:t> </a:t>
            </a:r>
            <a:endParaRPr lang="fr-FR" sz="11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fr-FR" sz="1100" dirty="0">
                <a:effectLst/>
                <a:latin typeface="Century Gothic" panose="020B0502020202020204" pitchFamily="34" charset="0"/>
                <a:ea typeface="Calibri" panose="020F0502020204030204" pitchFamily="34" charset="0"/>
                <a:cs typeface="Arial" panose="020B0604020202020204" pitchFamily="34" charset="0"/>
              </a:rPr>
              <a:t> </a:t>
            </a:r>
            <a:endParaRPr lang="fr-FR" sz="11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44" name="Text Box 44">
            <a:extLst>
              <a:ext uri="{FF2B5EF4-FFF2-40B4-BE49-F238E27FC236}">
                <a16:creationId xmlns:a16="http://schemas.microsoft.com/office/drawing/2014/main" id="{AD497A83-B07D-3C35-61F9-169733E05416}"/>
              </a:ext>
            </a:extLst>
          </p:cNvPr>
          <p:cNvSpPr txBox="1">
            <a:spLocks/>
          </p:cNvSpPr>
          <p:nvPr/>
        </p:nvSpPr>
        <p:spPr bwMode="auto">
          <a:xfrm>
            <a:off x="226897" y="3282065"/>
            <a:ext cx="464185" cy="511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lnSpc>
                <a:spcPct val="107000"/>
              </a:lnSpc>
              <a:spcAft>
                <a:spcPts val="800"/>
              </a:spcAft>
            </a:pPr>
            <a:r>
              <a:rPr lang="en-US" sz="1000" dirty="0">
                <a:effectLst/>
                <a:latin typeface="Calibri" panose="020F0502020204030204" pitchFamily="34" charset="0"/>
                <a:ea typeface="Calibri" panose="020F0502020204030204" pitchFamily="34" charset="0"/>
                <a:cs typeface="Arial" panose="020B0604020202020204" pitchFamily="34" charset="0"/>
              </a:rPr>
              <a:t>2010 </a:t>
            </a:r>
            <a:endParaRPr lang="fr-FR" sz="11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en-US" sz="1000" dirty="0">
                <a:effectLst/>
                <a:latin typeface="Calibri" panose="020F0502020204030204" pitchFamily="34" charset="0"/>
                <a:ea typeface="Calibri" panose="020F0502020204030204" pitchFamily="34" charset="0"/>
                <a:cs typeface="Arial" panose="020B0604020202020204" pitchFamily="34" charset="0"/>
              </a:rPr>
              <a:t>2013                       </a:t>
            </a:r>
            <a:endParaRPr lang="fr-FR" sz="11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45" name="Text Box 43">
            <a:extLst>
              <a:ext uri="{FF2B5EF4-FFF2-40B4-BE49-F238E27FC236}">
                <a16:creationId xmlns:a16="http://schemas.microsoft.com/office/drawing/2014/main" id="{9D716DBB-974F-6703-AC7E-0B9CFA862C21}"/>
              </a:ext>
            </a:extLst>
          </p:cNvPr>
          <p:cNvSpPr txBox="1">
            <a:spLocks/>
          </p:cNvSpPr>
          <p:nvPr/>
        </p:nvSpPr>
        <p:spPr bwMode="auto">
          <a:xfrm>
            <a:off x="691717" y="4374900"/>
            <a:ext cx="2371725" cy="9867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lnSpc>
                <a:spcPct val="107000"/>
              </a:lnSpc>
              <a:spcAft>
                <a:spcPts val="800"/>
              </a:spcAft>
            </a:pPr>
            <a:r>
              <a:rPr lang="fr-FR" sz="1000" dirty="0">
                <a:effectLst/>
                <a:latin typeface="Century Gothic" panose="020B0502020202020204" pitchFamily="34" charset="0"/>
                <a:ea typeface="Calibri" panose="020F0502020204030204" pitchFamily="34" charset="0"/>
                <a:cs typeface="Arial" panose="020B0604020202020204" pitchFamily="34" charset="0"/>
              </a:rPr>
              <a:t>TITRE DU DIPLOME</a:t>
            </a:r>
            <a:endParaRPr lang="fr-FR" sz="11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fr-FR" sz="1000" b="1" dirty="0">
                <a:effectLst/>
                <a:latin typeface="Century Gothic" panose="020B0502020202020204" pitchFamily="34" charset="0"/>
                <a:ea typeface="Calibri" panose="020F0502020204030204" pitchFamily="34" charset="0"/>
                <a:cs typeface="Arial" panose="020B0604020202020204" pitchFamily="34" charset="0"/>
              </a:rPr>
              <a:t>NOM DE LA FORMATION / ECOLE</a:t>
            </a:r>
            <a:endParaRPr lang="fr-FR" sz="11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fr-FR" sz="1050" dirty="0">
                <a:solidFill>
                  <a:srgbClr val="808080"/>
                </a:solidFill>
                <a:effectLst/>
                <a:latin typeface="Century Gothic" panose="020B0502020202020204" pitchFamily="34" charset="0"/>
                <a:ea typeface="Calibri" panose="020F0502020204030204" pitchFamily="34" charset="0"/>
                <a:cs typeface="Arial" panose="020B0604020202020204" pitchFamily="34" charset="0"/>
              </a:rPr>
              <a:t>Décrivez en quelques lignes les objectifs et spécialités de cette formation.</a:t>
            </a:r>
            <a:endParaRPr lang="fr-FR" sz="105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br>
              <a:rPr lang="fr-FR" sz="1100" dirty="0">
                <a:effectLst/>
                <a:latin typeface="Century Gothic" panose="020B0502020202020204" pitchFamily="34" charset="0"/>
                <a:ea typeface="Calibri" panose="020F0502020204030204" pitchFamily="34" charset="0"/>
                <a:cs typeface="Arial" panose="020B0604020202020204" pitchFamily="34" charset="0"/>
              </a:rPr>
            </a:br>
            <a:endParaRPr lang="fr-FR" sz="1100" dirty="0">
              <a:effectLst/>
              <a:latin typeface="Calibri" panose="020F0502020204030204" pitchFamily="34" charset="0"/>
              <a:ea typeface="Calibri" panose="020F0502020204030204" pitchFamily="34" charset="0"/>
              <a:cs typeface="Arial" panose="020B0604020202020204" pitchFamily="34" charset="0"/>
            </a:endParaRPr>
          </a:p>
          <a:p>
            <a:pPr algn="just">
              <a:lnSpc>
                <a:spcPct val="107000"/>
              </a:lnSpc>
              <a:spcAft>
                <a:spcPts val="800"/>
              </a:spcAft>
            </a:pPr>
            <a:r>
              <a:rPr lang="fr-FR" sz="1000" dirty="0">
                <a:effectLst/>
                <a:latin typeface="Century Gothic" panose="020B0502020202020204" pitchFamily="34" charset="0"/>
                <a:ea typeface="Calibri" panose="020F0502020204030204" pitchFamily="34" charset="0"/>
                <a:cs typeface="Arial" panose="020B0604020202020204" pitchFamily="34" charset="0"/>
              </a:rPr>
              <a:t> </a:t>
            </a:r>
            <a:endParaRPr lang="fr-FR" sz="11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fr-FR" sz="1100" dirty="0">
                <a:effectLst/>
                <a:latin typeface="Century Gothic" panose="020B0502020202020204" pitchFamily="34" charset="0"/>
                <a:ea typeface="Calibri" panose="020F0502020204030204" pitchFamily="34" charset="0"/>
                <a:cs typeface="Arial" panose="020B0604020202020204" pitchFamily="34" charset="0"/>
              </a:rPr>
              <a:t> </a:t>
            </a:r>
            <a:endParaRPr lang="fr-FR" sz="11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46" name="Text Box 44">
            <a:extLst>
              <a:ext uri="{FF2B5EF4-FFF2-40B4-BE49-F238E27FC236}">
                <a16:creationId xmlns:a16="http://schemas.microsoft.com/office/drawing/2014/main" id="{3DFC71B7-1AD2-9D94-7349-FC3550D5202D}"/>
              </a:ext>
            </a:extLst>
          </p:cNvPr>
          <p:cNvSpPr txBox="1">
            <a:spLocks/>
          </p:cNvSpPr>
          <p:nvPr/>
        </p:nvSpPr>
        <p:spPr bwMode="auto">
          <a:xfrm>
            <a:off x="230072" y="4374900"/>
            <a:ext cx="464185" cy="511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lnSpc>
                <a:spcPct val="107000"/>
              </a:lnSpc>
              <a:spcAft>
                <a:spcPts val="800"/>
              </a:spcAft>
            </a:pPr>
            <a:r>
              <a:rPr lang="en-US" sz="1000">
                <a:effectLst/>
                <a:latin typeface="Calibri" panose="020F0502020204030204" pitchFamily="34" charset="0"/>
                <a:ea typeface="Calibri" panose="020F0502020204030204" pitchFamily="34" charset="0"/>
                <a:cs typeface="Arial" panose="020B0604020202020204" pitchFamily="34" charset="0"/>
              </a:rPr>
              <a:t>2010 </a:t>
            </a:r>
            <a:endParaRPr lang="fr-FR" sz="110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en-US" sz="1000">
                <a:effectLst/>
                <a:latin typeface="Calibri" panose="020F0502020204030204" pitchFamily="34" charset="0"/>
                <a:ea typeface="Calibri" panose="020F0502020204030204" pitchFamily="34" charset="0"/>
                <a:cs typeface="Arial" panose="020B0604020202020204" pitchFamily="34" charset="0"/>
              </a:rPr>
              <a:t>2013                       </a:t>
            </a:r>
            <a:endParaRPr lang="fr-FR" sz="1100">
              <a:effectLst/>
              <a:latin typeface="Calibri" panose="020F0502020204030204" pitchFamily="34" charset="0"/>
              <a:ea typeface="Calibri" panose="020F0502020204030204" pitchFamily="34" charset="0"/>
              <a:cs typeface="Arial" panose="020B0604020202020204" pitchFamily="34" charset="0"/>
            </a:endParaRPr>
          </a:p>
        </p:txBody>
      </p:sp>
      <p:sp>
        <p:nvSpPr>
          <p:cNvPr id="47" name="Text Box 41">
            <a:extLst>
              <a:ext uri="{FF2B5EF4-FFF2-40B4-BE49-F238E27FC236}">
                <a16:creationId xmlns:a16="http://schemas.microsoft.com/office/drawing/2014/main" id="{17E80DF8-FB25-4FEC-CADC-5262BD80C8AC}"/>
              </a:ext>
            </a:extLst>
          </p:cNvPr>
          <p:cNvSpPr txBox="1">
            <a:spLocks/>
          </p:cNvSpPr>
          <p:nvPr/>
        </p:nvSpPr>
        <p:spPr bwMode="auto">
          <a:xfrm>
            <a:off x="644065" y="2721360"/>
            <a:ext cx="2470785" cy="372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lgn="just">
              <a:lnSpc>
                <a:spcPct val="107000"/>
              </a:lnSpc>
              <a:spcAft>
                <a:spcPts val="800"/>
              </a:spcAft>
            </a:pPr>
            <a:r>
              <a:rPr lang="fr-FR" sz="1400" b="1" dirty="0">
                <a:effectLst/>
                <a:latin typeface="Century Gothic" panose="020B0502020202020204" pitchFamily="34" charset="0"/>
                <a:ea typeface="Calibri" panose="020F0502020204030204" pitchFamily="34" charset="0"/>
                <a:cs typeface="Arial" panose="020B0604020202020204" pitchFamily="34" charset="0"/>
              </a:rPr>
              <a:t>FORMATION</a:t>
            </a:r>
            <a:r>
              <a:rPr lang="fr-FR" sz="1600" b="1" dirty="0">
                <a:effectLst/>
                <a:latin typeface="Century Gothic" panose="020B0502020202020204" pitchFamily="34" charset="0"/>
                <a:ea typeface="Calibri" panose="020F0502020204030204" pitchFamily="34" charset="0"/>
                <a:cs typeface="Arial" panose="020B0604020202020204" pitchFamily="34" charset="0"/>
              </a:rPr>
              <a:t> </a:t>
            </a:r>
            <a:endParaRPr lang="fr-FR" sz="11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48" name="Ellipse 47">
            <a:extLst>
              <a:ext uri="{FF2B5EF4-FFF2-40B4-BE49-F238E27FC236}">
                <a16:creationId xmlns:a16="http://schemas.microsoft.com/office/drawing/2014/main" id="{4B560E77-A650-1DA6-C5E8-2CAA14AA67AD}"/>
              </a:ext>
            </a:extLst>
          </p:cNvPr>
          <p:cNvSpPr/>
          <p:nvPr/>
        </p:nvSpPr>
        <p:spPr>
          <a:xfrm>
            <a:off x="287222" y="2757555"/>
            <a:ext cx="304800" cy="304800"/>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fr-FR"/>
          </a:p>
        </p:txBody>
      </p:sp>
      <p:sp>
        <p:nvSpPr>
          <p:cNvPr id="49" name="Text Box 41">
            <a:extLst>
              <a:ext uri="{FF2B5EF4-FFF2-40B4-BE49-F238E27FC236}">
                <a16:creationId xmlns:a16="http://schemas.microsoft.com/office/drawing/2014/main" id="{862E57C8-45A1-D8B7-34BB-142D554C0E93}"/>
              </a:ext>
            </a:extLst>
          </p:cNvPr>
          <p:cNvSpPr txBox="1">
            <a:spLocks/>
          </p:cNvSpPr>
          <p:nvPr/>
        </p:nvSpPr>
        <p:spPr bwMode="auto">
          <a:xfrm>
            <a:off x="615239" y="5861529"/>
            <a:ext cx="2470785" cy="372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lgn="just">
              <a:lnSpc>
                <a:spcPct val="107000"/>
              </a:lnSpc>
              <a:spcAft>
                <a:spcPts val="800"/>
              </a:spcAft>
            </a:pPr>
            <a:r>
              <a:rPr lang="fr-FR" sz="1400" b="1" dirty="0">
                <a:effectLst/>
                <a:latin typeface="Century Gothic" panose="020B0502020202020204" pitchFamily="34" charset="0"/>
                <a:ea typeface="Calibri" panose="020F0502020204030204" pitchFamily="34" charset="0"/>
                <a:cs typeface="Arial" panose="020B0604020202020204" pitchFamily="34" charset="0"/>
              </a:rPr>
              <a:t>COMPETENCES</a:t>
            </a:r>
            <a:endParaRPr lang="fr-FR" sz="14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50" name="Ellipse 49">
            <a:extLst>
              <a:ext uri="{FF2B5EF4-FFF2-40B4-BE49-F238E27FC236}">
                <a16:creationId xmlns:a16="http://schemas.microsoft.com/office/drawing/2014/main" id="{980CC684-D913-6B41-618F-AA74409CFF92}"/>
              </a:ext>
            </a:extLst>
          </p:cNvPr>
          <p:cNvSpPr/>
          <p:nvPr/>
        </p:nvSpPr>
        <p:spPr>
          <a:xfrm>
            <a:off x="287222" y="5851051"/>
            <a:ext cx="304800" cy="304800"/>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fr-FR"/>
          </a:p>
        </p:txBody>
      </p:sp>
      <p:sp>
        <p:nvSpPr>
          <p:cNvPr id="51" name="Text Box 7">
            <a:extLst>
              <a:ext uri="{FF2B5EF4-FFF2-40B4-BE49-F238E27FC236}">
                <a16:creationId xmlns:a16="http://schemas.microsoft.com/office/drawing/2014/main" id="{F35604D1-F1B2-F92E-5FF8-BEC51145958A}"/>
              </a:ext>
            </a:extLst>
          </p:cNvPr>
          <p:cNvSpPr txBox="1">
            <a:spLocks/>
          </p:cNvSpPr>
          <p:nvPr/>
        </p:nvSpPr>
        <p:spPr bwMode="auto">
          <a:xfrm>
            <a:off x="292937" y="6376196"/>
            <a:ext cx="2769235" cy="10344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marL="342900" lvl="0" indent="-342900">
              <a:lnSpc>
                <a:spcPct val="107000"/>
              </a:lnSpc>
              <a:buFont typeface="Symbol" pitchFamily="2" charset="2"/>
              <a:buChar char=""/>
            </a:pPr>
            <a:r>
              <a:rPr lang="fr-FR" sz="1050" dirty="0">
                <a:effectLst/>
                <a:latin typeface="Century Gothic" panose="020B0502020202020204" pitchFamily="34" charset="0"/>
                <a:ea typeface="Calibri" panose="020F0502020204030204" pitchFamily="34" charset="0"/>
                <a:cs typeface="Arial" panose="020B0604020202020204" pitchFamily="34" charset="0"/>
              </a:rPr>
              <a:t>Créatif : </a:t>
            </a:r>
            <a:r>
              <a:rPr lang="fr-FR" sz="1050" dirty="0" err="1">
                <a:effectLst/>
                <a:latin typeface="Century Gothic" panose="020B0502020202020204" pitchFamily="34" charset="0"/>
                <a:ea typeface="Calibri" panose="020F0502020204030204" pitchFamily="34" charset="0"/>
                <a:cs typeface="Arial" panose="020B0604020202020204" pitchFamily="34" charset="0"/>
              </a:rPr>
              <a:t>Loprem</a:t>
            </a:r>
            <a:r>
              <a:rPr lang="fr-FR" sz="1050" dirty="0">
                <a:effectLst/>
                <a:latin typeface="Century Gothic" panose="020B0502020202020204" pitchFamily="34" charset="0"/>
                <a:ea typeface="Calibri" panose="020F0502020204030204" pitchFamily="34" charset="0"/>
                <a:cs typeface="Arial" panose="020B0604020202020204" pitchFamily="34" charset="0"/>
              </a:rPr>
              <a:t> ipsum </a:t>
            </a:r>
            <a:r>
              <a:rPr lang="fr-FR" sz="1050" dirty="0" err="1">
                <a:effectLst/>
                <a:latin typeface="Century Gothic" panose="020B0502020202020204" pitchFamily="34" charset="0"/>
                <a:ea typeface="Calibri" panose="020F0502020204030204" pitchFamily="34" charset="0"/>
                <a:cs typeface="Arial" panose="020B0604020202020204" pitchFamily="34" charset="0"/>
              </a:rPr>
              <a:t>dolor</a:t>
            </a:r>
            <a:endParaRPr lang="fr-FR" sz="105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nSpc>
                <a:spcPct val="107000"/>
              </a:lnSpc>
              <a:buFont typeface="Symbol" pitchFamily="2" charset="2"/>
              <a:buChar char=""/>
            </a:pPr>
            <a:r>
              <a:rPr lang="fr-FR" sz="1050" dirty="0">
                <a:effectLst/>
                <a:latin typeface="Century Gothic" panose="020B0502020202020204" pitchFamily="34" charset="0"/>
                <a:ea typeface="Calibri" panose="020F0502020204030204" pitchFamily="34" charset="0"/>
                <a:cs typeface="Arial" panose="020B0604020202020204" pitchFamily="34" charset="0"/>
              </a:rPr>
              <a:t>Leader : Lorem ipsum</a:t>
            </a:r>
            <a:endParaRPr lang="fr-FR" sz="105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nSpc>
                <a:spcPct val="107000"/>
              </a:lnSpc>
              <a:buFont typeface="Symbol" pitchFamily="2" charset="2"/>
              <a:buChar char=""/>
            </a:pPr>
            <a:r>
              <a:rPr lang="fr-FR" sz="1050" dirty="0">
                <a:effectLst/>
                <a:latin typeface="Century Gothic" panose="020B0502020202020204" pitchFamily="34" charset="0"/>
                <a:ea typeface="Calibri" panose="020F0502020204030204" pitchFamily="34" charset="0"/>
                <a:cs typeface="Arial" panose="020B0604020202020204" pitchFamily="34" charset="0"/>
              </a:rPr>
              <a:t>Sérieux : Lorem ipsum et </a:t>
            </a:r>
            <a:r>
              <a:rPr lang="fr-FR" sz="1050" dirty="0" err="1">
                <a:effectLst/>
                <a:latin typeface="Century Gothic" panose="020B0502020202020204" pitchFamily="34" charset="0"/>
                <a:ea typeface="Calibri" panose="020F0502020204030204" pitchFamily="34" charset="0"/>
                <a:cs typeface="Arial" panose="020B0604020202020204" pitchFamily="34" charset="0"/>
              </a:rPr>
              <a:t>sit</a:t>
            </a:r>
            <a:endParaRPr lang="fr-FR" sz="105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nSpc>
                <a:spcPct val="107000"/>
              </a:lnSpc>
              <a:spcAft>
                <a:spcPts val="800"/>
              </a:spcAft>
              <a:buFont typeface="Symbol" pitchFamily="2" charset="2"/>
              <a:buChar char=""/>
            </a:pPr>
            <a:r>
              <a:rPr lang="fr-FR" sz="1050" dirty="0">
                <a:effectLst/>
                <a:latin typeface="Century Gothic" panose="020B0502020202020204" pitchFamily="34" charset="0"/>
                <a:ea typeface="Calibri" panose="020F0502020204030204" pitchFamily="34" charset="0"/>
                <a:cs typeface="Arial" panose="020B0604020202020204" pitchFamily="34" charset="0"/>
              </a:rPr>
              <a:t>Organisé : Lorem ipsum </a:t>
            </a:r>
            <a:r>
              <a:rPr lang="fr-FR" sz="1050" dirty="0" err="1">
                <a:effectLst/>
                <a:latin typeface="Century Gothic" panose="020B0502020202020204" pitchFamily="34" charset="0"/>
                <a:ea typeface="Calibri" panose="020F0502020204030204" pitchFamily="34" charset="0"/>
                <a:cs typeface="Arial" panose="020B0604020202020204" pitchFamily="34" charset="0"/>
              </a:rPr>
              <a:t>amet</a:t>
            </a:r>
            <a:r>
              <a:rPr lang="fr-FR" sz="1050" dirty="0">
                <a:effectLst/>
                <a:latin typeface="Century Gothic" panose="020B0502020202020204" pitchFamily="34" charset="0"/>
                <a:ea typeface="Calibri" panose="020F0502020204030204" pitchFamily="34" charset="0"/>
                <a:cs typeface="Arial" panose="020B0604020202020204" pitchFamily="34" charset="0"/>
              </a:rPr>
              <a:t> </a:t>
            </a:r>
            <a:r>
              <a:rPr lang="fr-FR" sz="1050" dirty="0" err="1">
                <a:effectLst/>
                <a:latin typeface="Century Gothic" panose="020B0502020202020204" pitchFamily="34" charset="0"/>
                <a:ea typeface="Calibri" panose="020F0502020204030204" pitchFamily="34" charset="0"/>
                <a:cs typeface="Arial" panose="020B0604020202020204" pitchFamily="34" charset="0"/>
              </a:rPr>
              <a:t>sit</a:t>
            </a:r>
            <a:endParaRPr lang="fr-FR" sz="1050" dirty="0">
              <a:effectLst/>
              <a:latin typeface="Calibri" panose="020F0502020204030204" pitchFamily="34" charset="0"/>
              <a:ea typeface="Calibri" panose="020F0502020204030204" pitchFamily="34" charset="0"/>
              <a:cs typeface="Arial" panose="020B0604020202020204" pitchFamily="34" charset="0"/>
            </a:endParaRPr>
          </a:p>
        </p:txBody>
      </p:sp>
      <p:sp>
        <p:nvSpPr>
          <p:cNvPr id="52" name="Text Box 41">
            <a:extLst>
              <a:ext uri="{FF2B5EF4-FFF2-40B4-BE49-F238E27FC236}">
                <a16:creationId xmlns:a16="http://schemas.microsoft.com/office/drawing/2014/main" id="{A4EB8588-0784-C274-3557-B9ED16BDF817}"/>
              </a:ext>
            </a:extLst>
          </p:cNvPr>
          <p:cNvSpPr txBox="1">
            <a:spLocks/>
          </p:cNvSpPr>
          <p:nvPr/>
        </p:nvSpPr>
        <p:spPr bwMode="auto">
          <a:xfrm>
            <a:off x="691082" y="7567045"/>
            <a:ext cx="2470785" cy="372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lgn="just">
              <a:lnSpc>
                <a:spcPct val="107000"/>
              </a:lnSpc>
              <a:spcAft>
                <a:spcPts val="800"/>
              </a:spcAft>
            </a:pPr>
            <a:r>
              <a:rPr lang="fr-FR" sz="1400" b="1" dirty="0">
                <a:effectLst/>
                <a:latin typeface="Century Gothic" panose="020B0502020202020204" pitchFamily="34" charset="0"/>
                <a:ea typeface="Calibri" panose="020F0502020204030204" pitchFamily="34" charset="0"/>
                <a:cs typeface="Arial" panose="020B0604020202020204" pitchFamily="34" charset="0"/>
              </a:rPr>
              <a:t>QUALITES</a:t>
            </a:r>
            <a:endParaRPr lang="fr-FR" sz="14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53" name="Ellipse 52">
            <a:extLst>
              <a:ext uri="{FF2B5EF4-FFF2-40B4-BE49-F238E27FC236}">
                <a16:creationId xmlns:a16="http://schemas.microsoft.com/office/drawing/2014/main" id="{37AE25DA-57F7-5CBE-037D-2021A05D9A56}"/>
              </a:ext>
            </a:extLst>
          </p:cNvPr>
          <p:cNvSpPr/>
          <p:nvPr/>
        </p:nvSpPr>
        <p:spPr>
          <a:xfrm>
            <a:off x="322147" y="7578251"/>
            <a:ext cx="304800" cy="304800"/>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fr-FR"/>
          </a:p>
        </p:txBody>
      </p:sp>
      <p:sp>
        <p:nvSpPr>
          <p:cNvPr id="54" name="Text Box 7">
            <a:extLst>
              <a:ext uri="{FF2B5EF4-FFF2-40B4-BE49-F238E27FC236}">
                <a16:creationId xmlns:a16="http://schemas.microsoft.com/office/drawing/2014/main" id="{8BF42AEE-98B1-2A92-80DC-6EFA8FC299B0}"/>
              </a:ext>
            </a:extLst>
          </p:cNvPr>
          <p:cNvSpPr txBox="1">
            <a:spLocks/>
          </p:cNvSpPr>
          <p:nvPr/>
        </p:nvSpPr>
        <p:spPr bwMode="auto">
          <a:xfrm>
            <a:off x="327862" y="8103396"/>
            <a:ext cx="2769235" cy="10344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marL="342900" lvl="0" indent="-342900">
              <a:lnSpc>
                <a:spcPct val="107000"/>
              </a:lnSpc>
              <a:buFont typeface="Symbol" pitchFamily="2" charset="2"/>
              <a:buChar char=""/>
            </a:pPr>
            <a:r>
              <a:rPr lang="fr-FR" sz="1050" dirty="0">
                <a:effectLst/>
                <a:latin typeface="Century Gothic" panose="020B0502020202020204" pitchFamily="34" charset="0"/>
                <a:ea typeface="Calibri" panose="020F0502020204030204" pitchFamily="34" charset="0"/>
                <a:cs typeface="Arial" panose="020B0604020202020204" pitchFamily="34" charset="0"/>
              </a:rPr>
              <a:t>Créatif : </a:t>
            </a:r>
            <a:r>
              <a:rPr lang="fr-FR" sz="1050" dirty="0" err="1">
                <a:effectLst/>
                <a:latin typeface="Century Gothic" panose="020B0502020202020204" pitchFamily="34" charset="0"/>
                <a:ea typeface="Calibri" panose="020F0502020204030204" pitchFamily="34" charset="0"/>
                <a:cs typeface="Arial" panose="020B0604020202020204" pitchFamily="34" charset="0"/>
              </a:rPr>
              <a:t>Loprem</a:t>
            </a:r>
            <a:r>
              <a:rPr lang="fr-FR" sz="1050" dirty="0">
                <a:effectLst/>
                <a:latin typeface="Century Gothic" panose="020B0502020202020204" pitchFamily="34" charset="0"/>
                <a:ea typeface="Calibri" panose="020F0502020204030204" pitchFamily="34" charset="0"/>
                <a:cs typeface="Arial" panose="020B0604020202020204" pitchFamily="34" charset="0"/>
              </a:rPr>
              <a:t> ipsum </a:t>
            </a:r>
            <a:r>
              <a:rPr lang="fr-FR" sz="1050" dirty="0" err="1">
                <a:effectLst/>
                <a:latin typeface="Century Gothic" panose="020B0502020202020204" pitchFamily="34" charset="0"/>
                <a:ea typeface="Calibri" panose="020F0502020204030204" pitchFamily="34" charset="0"/>
                <a:cs typeface="Arial" panose="020B0604020202020204" pitchFamily="34" charset="0"/>
              </a:rPr>
              <a:t>dolor</a:t>
            </a:r>
            <a:endParaRPr lang="fr-FR" sz="105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nSpc>
                <a:spcPct val="107000"/>
              </a:lnSpc>
              <a:buFont typeface="Symbol" pitchFamily="2" charset="2"/>
              <a:buChar char=""/>
            </a:pPr>
            <a:r>
              <a:rPr lang="fr-FR" sz="1050" dirty="0">
                <a:effectLst/>
                <a:latin typeface="Century Gothic" panose="020B0502020202020204" pitchFamily="34" charset="0"/>
                <a:ea typeface="Calibri" panose="020F0502020204030204" pitchFamily="34" charset="0"/>
                <a:cs typeface="Arial" panose="020B0604020202020204" pitchFamily="34" charset="0"/>
              </a:rPr>
              <a:t>Leader : Lorem ipsum</a:t>
            </a:r>
            <a:endParaRPr lang="fr-FR" sz="105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nSpc>
                <a:spcPct val="107000"/>
              </a:lnSpc>
              <a:buFont typeface="Symbol" pitchFamily="2" charset="2"/>
              <a:buChar char=""/>
            </a:pPr>
            <a:r>
              <a:rPr lang="fr-FR" sz="1050" dirty="0">
                <a:effectLst/>
                <a:latin typeface="Century Gothic" panose="020B0502020202020204" pitchFamily="34" charset="0"/>
                <a:ea typeface="Calibri" panose="020F0502020204030204" pitchFamily="34" charset="0"/>
                <a:cs typeface="Arial" panose="020B0604020202020204" pitchFamily="34" charset="0"/>
              </a:rPr>
              <a:t>Sérieux : Lorem ipsum et </a:t>
            </a:r>
            <a:r>
              <a:rPr lang="fr-FR" sz="1050" dirty="0" err="1">
                <a:effectLst/>
                <a:latin typeface="Century Gothic" panose="020B0502020202020204" pitchFamily="34" charset="0"/>
                <a:ea typeface="Calibri" panose="020F0502020204030204" pitchFamily="34" charset="0"/>
                <a:cs typeface="Arial" panose="020B0604020202020204" pitchFamily="34" charset="0"/>
              </a:rPr>
              <a:t>sit</a:t>
            </a:r>
            <a:endParaRPr lang="fr-FR" sz="105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nSpc>
                <a:spcPct val="107000"/>
              </a:lnSpc>
              <a:spcAft>
                <a:spcPts val="800"/>
              </a:spcAft>
              <a:buFont typeface="Symbol" pitchFamily="2" charset="2"/>
              <a:buChar char=""/>
            </a:pPr>
            <a:r>
              <a:rPr lang="fr-FR" sz="1050" dirty="0">
                <a:effectLst/>
                <a:latin typeface="Century Gothic" panose="020B0502020202020204" pitchFamily="34" charset="0"/>
                <a:ea typeface="Calibri" panose="020F0502020204030204" pitchFamily="34" charset="0"/>
                <a:cs typeface="Arial" panose="020B0604020202020204" pitchFamily="34" charset="0"/>
              </a:rPr>
              <a:t>Organisé : Lorem ipsum </a:t>
            </a:r>
            <a:r>
              <a:rPr lang="fr-FR" sz="1050" dirty="0" err="1">
                <a:effectLst/>
                <a:latin typeface="Century Gothic" panose="020B0502020202020204" pitchFamily="34" charset="0"/>
                <a:ea typeface="Calibri" panose="020F0502020204030204" pitchFamily="34" charset="0"/>
                <a:cs typeface="Arial" panose="020B0604020202020204" pitchFamily="34" charset="0"/>
              </a:rPr>
              <a:t>amet</a:t>
            </a:r>
            <a:r>
              <a:rPr lang="fr-FR" sz="1050" dirty="0">
                <a:effectLst/>
                <a:latin typeface="Century Gothic" panose="020B0502020202020204" pitchFamily="34" charset="0"/>
                <a:ea typeface="Calibri" panose="020F0502020204030204" pitchFamily="34" charset="0"/>
                <a:cs typeface="Arial" panose="020B0604020202020204" pitchFamily="34" charset="0"/>
              </a:rPr>
              <a:t> </a:t>
            </a:r>
            <a:r>
              <a:rPr lang="fr-FR" sz="1050" dirty="0" err="1">
                <a:effectLst/>
                <a:latin typeface="Century Gothic" panose="020B0502020202020204" pitchFamily="34" charset="0"/>
                <a:ea typeface="Calibri" panose="020F0502020204030204" pitchFamily="34" charset="0"/>
                <a:cs typeface="Arial" panose="020B0604020202020204" pitchFamily="34" charset="0"/>
              </a:rPr>
              <a:t>sit</a:t>
            </a:r>
            <a:endParaRPr lang="fr-FR" sz="1050" dirty="0">
              <a:effectLst/>
              <a:latin typeface="Calibri" panose="020F0502020204030204" pitchFamily="34" charset="0"/>
              <a:ea typeface="Calibri" panose="020F0502020204030204" pitchFamily="34" charset="0"/>
              <a:cs typeface="Arial" panose="020B0604020202020204" pitchFamily="34" charset="0"/>
            </a:endParaRPr>
          </a:p>
        </p:txBody>
      </p:sp>
      <p:sp>
        <p:nvSpPr>
          <p:cNvPr id="55" name="Text Box 41">
            <a:extLst>
              <a:ext uri="{FF2B5EF4-FFF2-40B4-BE49-F238E27FC236}">
                <a16:creationId xmlns:a16="http://schemas.microsoft.com/office/drawing/2014/main" id="{FABB9E82-E45D-1F4B-1D59-577C5A983B0C}"/>
              </a:ext>
            </a:extLst>
          </p:cNvPr>
          <p:cNvSpPr txBox="1">
            <a:spLocks/>
          </p:cNvSpPr>
          <p:nvPr/>
        </p:nvSpPr>
        <p:spPr bwMode="auto">
          <a:xfrm>
            <a:off x="3579035" y="2592869"/>
            <a:ext cx="3156585" cy="372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lgn="just">
              <a:lnSpc>
                <a:spcPct val="107000"/>
              </a:lnSpc>
              <a:spcAft>
                <a:spcPts val="800"/>
              </a:spcAft>
            </a:pPr>
            <a:r>
              <a:rPr lang="fr-FR" sz="1400" b="1" dirty="0">
                <a:effectLst/>
                <a:latin typeface="Century Gothic" panose="020B0502020202020204" pitchFamily="34" charset="0"/>
                <a:ea typeface="Calibri" panose="020F0502020204030204" pitchFamily="34" charset="0"/>
                <a:cs typeface="Arial" panose="020B0604020202020204" pitchFamily="34" charset="0"/>
              </a:rPr>
              <a:t>EXPERIENCE PROFESSIONNELLE</a:t>
            </a:r>
            <a:endParaRPr lang="fr-FR" sz="14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56" name="Ellipse 55">
            <a:extLst>
              <a:ext uri="{FF2B5EF4-FFF2-40B4-BE49-F238E27FC236}">
                <a16:creationId xmlns:a16="http://schemas.microsoft.com/office/drawing/2014/main" id="{8ED53D00-BD24-21D6-4443-C1584526B96D}"/>
              </a:ext>
            </a:extLst>
          </p:cNvPr>
          <p:cNvSpPr/>
          <p:nvPr/>
        </p:nvSpPr>
        <p:spPr>
          <a:xfrm>
            <a:off x="3179620" y="2577850"/>
            <a:ext cx="304800" cy="304800"/>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fr-FR"/>
          </a:p>
        </p:txBody>
      </p:sp>
      <p:sp>
        <p:nvSpPr>
          <p:cNvPr id="57" name="Text Box 43">
            <a:extLst>
              <a:ext uri="{FF2B5EF4-FFF2-40B4-BE49-F238E27FC236}">
                <a16:creationId xmlns:a16="http://schemas.microsoft.com/office/drawing/2014/main" id="{E7CE5D41-BC99-68C6-3A60-5ACE7B661DEA}"/>
              </a:ext>
            </a:extLst>
          </p:cNvPr>
          <p:cNvSpPr txBox="1">
            <a:spLocks/>
          </p:cNvSpPr>
          <p:nvPr/>
        </p:nvSpPr>
        <p:spPr bwMode="auto">
          <a:xfrm>
            <a:off x="3565700" y="3093470"/>
            <a:ext cx="3169920" cy="1520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lnSpc>
                <a:spcPct val="107000"/>
              </a:lnSpc>
              <a:spcAft>
                <a:spcPts val="800"/>
              </a:spcAft>
            </a:pPr>
            <a:r>
              <a:rPr lang="fr-FR" sz="1000" dirty="0">
                <a:effectLst/>
                <a:latin typeface="Century Gothic" panose="020B0502020202020204" pitchFamily="34" charset="0"/>
                <a:ea typeface="Calibri" panose="020F0502020204030204" pitchFamily="34" charset="0"/>
                <a:cs typeface="Arial" panose="020B0604020202020204" pitchFamily="34" charset="0"/>
              </a:rPr>
              <a:t>TITRE DE POSTE</a:t>
            </a:r>
            <a:endParaRPr lang="fr-FR" sz="11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fr-FR" sz="1000" b="1" dirty="0">
                <a:effectLst/>
                <a:latin typeface="Century Gothic" panose="020B0502020202020204" pitchFamily="34" charset="0"/>
                <a:ea typeface="Calibri" panose="020F0502020204030204" pitchFamily="34" charset="0"/>
                <a:cs typeface="Arial" panose="020B0604020202020204" pitchFamily="34" charset="0"/>
              </a:rPr>
              <a:t>NOM DE LA COMPAGNIE      </a:t>
            </a:r>
            <a:endParaRPr lang="fr-FR" sz="11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fr-FR" sz="1050" dirty="0">
                <a:solidFill>
                  <a:srgbClr val="808080"/>
                </a:solidFill>
                <a:effectLst/>
                <a:latin typeface="Century Gothic" panose="020B0502020202020204" pitchFamily="34" charset="0"/>
                <a:ea typeface="Calibri" panose="020F0502020204030204" pitchFamily="34" charset="0"/>
                <a:cs typeface="Arial" panose="020B0604020202020204" pitchFamily="34" charset="0"/>
              </a:rPr>
              <a:t>Décrivez ici les fonctions que vous avez occupées. Décrivez également vos missions, le nombre de personnes que vous avez encadré et si vous le pouvez essayer d’inscrire les résultats que vous avez obtenus, n’hésitez pas à les quantifier</a:t>
            </a:r>
            <a:r>
              <a:rPr lang="fr-FR" sz="1050" dirty="0">
                <a:effectLst/>
                <a:latin typeface="Century Gothic" panose="020B0502020202020204" pitchFamily="34" charset="0"/>
                <a:ea typeface="Calibri" panose="020F0502020204030204" pitchFamily="34" charset="0"/>
                <a:cs typeface="Arial" panose="020B0604020202020204" pitchFamily="34" charset="0"/>
              </a:rPr>
              <a:t>.</a:t>
            </a:r>
            <a:br>
              <a:rPr lang="fr-FR" sz="1050" dirty="0">
                <a:effectLst/>
                <a:latin typeface="Century Gothic" panose="020B0502020202020204" pitchFamily="34" charset="0"/>
                <a:ea typeface="Calibri" panose="020F0502020204030204" pitchFamily="34" charset="0"/>
                <a:cs typeface="Arial" panose="020B0604020202020204" pitchFamily="34" charset="0"/>
              </a:rPr>
            </a:br>
            <a:endParaRPr lang="fr-FR" sz="1050" dirty="0">
              <a:effectLst/>
              <a:latin typeface="Calibri" panose="020F0502020204030204" pitchFamily="34" charset="0"/>
              <a:ea typeface="Calibri" panose="020F0502020204030204" pitchFamily="34" charset="0"/>
              <a:cs typeface="Arial" panose="020B0604020202020204" pitchFamily="34" charset="0"/>
            </a:endParaRPr>
          </a:p>
          <a:p>
            <a:pPr algn="just">
              <a:lnSpc>
                <a:spcPct val="107000"/>
              </a:lnSpc>
              <a:spcAft>
                <a:spcPts val="800"/>
              </a:spcAft>
            </a:pPr>
            <a:r>
              <a:rPr lang="fr-FR" sz="1000" dirty="0">
                <a:effectLst/>
                <a:latin typeface="Century Gothic" panose="020B0502020202020204" pitchFamily="34" charset="0"/>
                <a:ea typeface="Calibri" panose="020F0502020204030204" pitchFamily="34" charset="0"/>
                <a:cs typeface="Arial" panose="020B0604020202020204" pitchFamily="34" charset="0"/>
              </a:rPr>
              <a:t> </a:t>
            </a:r>
            <a:endParaRPr lang="fr-FR" sz="11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fr-FR" sz="1100" dirty="0">
                <a:effectLst/>
                <a:latin typeface="Century Gothic" panose="020B0502020202020204" pitchFamily="34" charset="0"/>
                <a:ea typeface="Calibri" panose="020F0502020204030204" pitchFamily="34" charset="0"/>
                <a:cs typeface="Arial" panose="020B0604020202020204" pitchFamily="34" charset="0"/>
              </a:rPr>
              <a:t> </a:t>
            </a:r>
            <a:endParaRPr lang="fr-FR" sz="11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58" name="Text Box 44">
            <a:extLst>
              <a:ext uri="{FF2B5EF4-FFF2-40B4-BE49-F238E27FC236}">
                <a16:creationId xmlns:a16="http://schemas.microsoft.com/office/drawing/2014/main" id="{B2200107-F88D-E84F-E5B1-55A17E62F29A}"/>
              </a:ext>
            </a:extLst>
          </p:cNvPr>
          <p:cNvSpPr txBox="1">
            <a:spLocks/>
          </p:cNvSpPr>
          <p:nvPr/>
        </p:nvSpPr>
        <p:spPr bwMode="auto">
          <a:xfrm>
            <a:off x="3095800" y="3059180"/>
            <a:ext cx="464185" cy="511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lnSpc>
                <a:spcPct val="107000"/>
              </a:lnSpc>
              <a:spcAft>
                <a:spcPts val="800"/>
              </a:spcAft>
            </a:pPr>
            <a:r>
              <a:rPr lang="en-US" sz="1000">
                <a:effectLst/>
                <a:latin typeface="Calibri" panose="020F0502020204030204" pitchFamily="34" charset="0"/>
                <a:ea typeface="Calibri" panose="020F0502020204030204" pitchFamily="34" charset="0"/>
                <a:cs typeface="Arial" panose="020B0604020202020204" pitchFamily="34" charset="0"/>
              </a:rPr>
              <a:t>2010 </a:t>
            </a:r>
            <a:endParaRPr lang="fr-FR" sz="110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en-US" sz="1000">
                <a:effectLst/>
                <a:latin typeface="Calibri" panose="020F0502020204030204" pitchFamily="34" charset="0"/>
                <a:ea typeface="Calibri" panose="020F0502020204030204" pitchFamily="34" charset="0"/>
                <a:cs typeface="Arial" panose="020B0604020202020204" pitchFamily="34" charset="0"/>
              </a:rPr>
              <a:t>2013                       </a:t>
            </a:r>
            <a:endParaRPr lang="fr-FR" sz="1100">
              <a:effectLst/>
              <a:latin typeface="Calibri" panose="020F0502020204030204" pitchFamily="34" charset="0"/>
              <a:ea typeface="Calibri" panose="020F0502020204030204" pitchFamily="34" charset="0"/>
              <a:cs typeface="Arial" panose="020B0604020202020204" pitchFamily="34" charset="0"/>
            </a:endParaRPr>
          </a:p>
        </p:txBody>
      </p:sp>
      <p:sp>
        <p:nvSpPr>
          <p:cNvPr id="59" name="Text Box 43">
            <a:extLst>
              <a:ext uri="{FF2B5EF4-FFF2-40B4-BE49-F238E27FC236}">
                <a16:creationId xmlns:a16="http://schemas.microsoft.com/office/drawing/2014/main" id="{932F141B-7877-ABA9-833B-A9CBBA6449CF}"/>
              </a:ext>
            </a:extLst>
          </p:cNvPr>
          <p:cNvSpPr txBox="1">
            <a:spLocks/>
          </p:cNvSpPr>
          <p:nvPr/>
        </p:nvSpPr>
        <p:spPr bwMode="auto">
          <a:xfrm>
            <a:off x="3565700" y="4886075"/>
            <a:ext cx="3169920" cy="1584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lnSpc>
                <a:spcPct val="107000"/>
              </a:lnSpc>
              <a:spcAft>
                <a:spcPts val="800"/>
              </a:spcAft>
            </a:pPr>
            <a:r>
              <a:rPr lang="fr-FR" sz="1000" dirty="0">
                <a:effectLst/>
                <a:latin typeface="Century Gothic" panose="020B0502020202020204" pitchFamily="34" charset="0"/>
                <a:ea typeface="Calibri" panose="020F0502020204030204" pitchFamily="34" charset="0"/>
                <a:cs typeface="Arial" panose="020B0604020202020204" pitchFamily="34" charset="0"/>
              </a:rPr>
              <a:t>TITRE DE POSTE</a:t>
            </a:r>
            <a:endParaRPr lang="fr-FR" sz="11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fr-FR" sz="1000" b="1" dirty="0">
                <a:effectLst/>
                <a:latin typeface="Century Gothic" panose="020B0502020202020204" pitchFamily="34" charset="0"/>
                <a:ea typeface="Calibri" panose="020F0502020204030204" pitchFamily="34" charset="0"/>
                <a:cs typeface="Arial" panose="020B0604020202020204" pitchFamily="34" charset="0"/>
              </a:rPr>
              <a:t>NOM DE LA COMPAGNIE      </a:t>
            </a:r>
            <a:endParaRPr lang="fr-FR" sz="11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fr-FR" sz="1050" dirty="0">
                <a:solidFill>
                  <a:srgbClr val="808080"/>
                </a:solidFill>
                <a:effectLst/>
                <a:latin typeface="Century Gothic" panose="020B0502020202020204" pitchFamily="34" charset="0"/>
                <a:ea typeface="Calibri" panose="020F0502020204030204" pitchFamily="34" charset="0"/>
                <a:cs typeface="Arial" panose="020B0604020202020204" pitchFamily="34" charset="0"/>
              </a:rPr>
              <a:t>Décrivez ici les fonctions que vous avez occupées. Décrivez également vos missions, le nombre de personnes que vous avez encadré et si vous le pouvez essayer d’inscrire les résultats que vous avez obtenus, n’hésitez pas à les quantifier</a:t>
            </a:r>
            <a:r>
              <a:rPr lang="fr-FR" sz="1050" dirty="0">
                <a:effectLst/>
                <a:latin typeface="Century Gothic" panose="020B0502020202020204" pitchFamily="34" charset="0"/>
                <a:ea typeface="Calibri" panose="020F0502020204030204" pitchFamily="34" charset="0"/>
                <a:cs typeface="Arial" panose="020B0604020202020204" pitchFamily="34" charset="0"/>
              </a:rPr>
              <a:t>.</a:t>
            </a:r>
            <a:br>
              <a:rPr lang="fr-FR" sz="1050" dirty="0">
                <a:effectLst/>
                <a:latin typeface="Century Gothic" panose="020B0502020202020204" pitchFamily="34" charset="0"/>
                <a:ea typeface="Calibri" panose="020F0502020204030204" pitchFamily="34" charset="0"/>
                <a:cs typeface="Arial" panose="020B0604020202020204" pitchFamily="34" charset="0"/>
              </a:rPr>
            </a:br>
            <a:endParaRPr lang="fr-FR" sz="1050" dirty="0">
              <a:effectLst/>
              <a:latin typeface="Calibri" panose="020F0502020204030204" pitchFamily="34" charset="0"/>
              <a:ea typeface="Calibri" panose="020F0502020204030204" pitchFamily="34" charset="0"/>
              <a:cs typeface="Arial" panose="020B0604020202020204" pitchFamily="34" charset="0"/>
            </a:endParaRPr>
          </a:p>
          <a:p>
            <a:pPr algn="just">
              <a:lnSpc>
                <a:spcPct val="107000"/>
              </a:lnSpc>
              <a:spcAft>
                <a:spcPts val="800"/>
              </a:spcAft>
            </a:pPr>
            <a:r>
              <a:rPr lang="fr-FR" sz="1000" dirty="0">
                <a:effectLst/>
                <a:latin typeface="Century Gothic" panose="020B0502020202020204" pitchFamily="34" charset="0"/>
                <a:ea typeface="Calibri" panose="020F0502020204030204" pitchFamily="34" charset="0"/>
                <a:cs typeface="Arial" panose="020B0604020202020204" pitchFamily="34" charset="0"/>
              </a:rPr>
              <a:t> </a:t>
            </a:r>
            <a:endParaRPr lang="fr-FR" sz="11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fr-FR" sz="1100" dirty="0">
                <a:effectLst/>
                <a:latin typeface="Century Gothic" panose="020B0502020202020204" pitchFamily="34" charset="0"/>
                <a:ea typeface="Calibri" panose="020F0502020204030204" pitchFamily="34" charset="0"/>
                <a:cs typeface="Arial" panose="020B0604020202020204" pitchFamily="34" charset="0"/>
              </a:rPr>
              <a:t> </a:t>
            </a:r>
            <a:endParaRPr lang="fr-FR" sz="11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60" name="Text Box 44">
            <a:extLst>
              <a:ext uri="{FF2B5EF4-FFF2-40B4-BE49-F238E27FC236}">
                <a16:creationId xmlns:a16="http://schemas.microsoft.com/office/drawing/2014/main" id="{48AAEFCD-5994-CE02-1E1A-77DFE9FA2B39}"/>
              </a:ext>
            </a:extLst>
          </p:cNvPr>
          <p:cNvSpPr txBox="1">
            <a:spLocks/>
          </p:cNvSpPr>
          <p:nvPr/>
        </p:nvSpPr>
        <p:spPr bwMode="auto">
          <a:xfrm>
            <a:off x="3097070" y="4851785"/>
            <a:ext cx="464185" cy="511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lnSpc>
                <a:spcPct val="107000"/>
              </a:lnSpc>
              <a:spcAft>
                <a:spcPts val="800"/>
              </a:spcAft>
            </a:pPr>
            <a:r>
              <a:rPr lang="en-US" sz="1000">
                <a:effectLst/>
                <a:latin typeface="Calibri" panose="020F0502020204030204" pitchFamily="34" charset="0"/>
                <a:ea typeface="Calibri" panose="020F0502020204030204" pitchFamily="34" charset="0"/>
                <a:cs typeface="Arial" panose="020B0604020202020204" pitchFamily="34" charset="0"/>
              </a:rPr>
              <a:t>2010 </a:t>
            </a:r>
            <a:endParaRPr lang="fr-FR" sz="110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en-US" sz="1000">
                <a:effectLst/>
                <a:latin typeface="Calibri" panose="020F0502020204030204" pitchFamily="34" charset="0"/>
                <a:ea typeface="Calibri" panose="020F0502020204030204" pitchFamily="34" charset="0"/>
                <a:cs typeface="Arial" panose="020B0604020202020204" pitchFamily="34" charset="0"/>
              </a:rPr>
              <a:t>2013                       </a:t>
            </a:r>
            <a:endParaRPr lang="fr-FR" sz="1100">
              <a:effectLst/>
              <a:latin typeface="Calibri" panose="020F0502020204030204" pitchFamily="34" charset="0"/>
              <a:ea typeface="Calibri" panose="020F0502020204030204" pitchFamily="34" charset="0"/>
              <a:cs typeface="Arial" panose="020B0604020202020204" pitchFamily="34" charset="0"/>
            </a:endParaRPr>
          </a:p>
        </p:txBody>
      </p:sp>
      <p:sp>
        <p:nvSpPr>
          <p:cNvPr id="61" name="Text Box 43">
            <a:extLst>
              <a:ext uri="{FF2B5EF4-FFF2-40B4-BE49-F238E27FC236}">
                <a16:creationId xmlns:a16="http://schemas.microsoft.com/office/drawing/2014/main" id="{C173EEDE-FB08-A6E8-481F-8F902E2A2495}"/>
              </a:ext>
            </a:extLst>
          </p:cNvPr>
          <p:cNvSpPr txBox="1">
            <a:spLocks/>
          </p:cNvSpPr>
          <p:nvPr/>
        </p:nvSpPr>
        <p:spPr bwMode="auto">
          <a:xfrm>
            <a:off x="3583480" y="6696460"/>
            <a:ext cx="3152140" cy="16294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lnSpc>
                <a:spcPct val="107000"/>
              </a:lnSpc>
              <a:spcAft>
                <a:spcPts val="800"/>
              </a:spcAft>
            </a:pPr>
            <a:r>
              <a:rPr lang="fr-FR" sz="1000" dirty="0">
                <a:effectLst/>
                <a:latin typeface="Century Gothic" panose="020B0502020202020204" pitchFamily="34" charset="0"/>
                <a:ea typeface="Calibri" panose="020F0502020204030204" pitchFamily="34" charset="0"/>
                <a:cs typeface="Arial" panose="020B0604020202020204" pitchFamily="34" charset="0"/>
              </a:rPr>
              <a:t>TITRE DE POSTE</a:t>
            </a:r>
            <a:endParaRPr lang="fr-FR" sz="11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fr-FR" sz="1000" b="1" dirty="0">
                <a:effectLst/>
                <a:latin typeface="Century Gothic" panose="020B0502020202020204" pitchFamily="34" charset="0"/>
                <a:ea typeface="Calibri" panose="020F0502020204030204" pitchFamily="34" charset="0"/>
                <a:cs typeface="Arial" panose="020B0604020202020204" pitchFamily="34" charset="0"/>
              </a:rPr>
              <a:t>NOM DE LA COMPAGNIE      </a:t>
            </a:r>
            <a:endParaRPr lang="fr-FR" sz="11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fr-FR" sz="1050" dirty="0">
                <a:solidFill>
                  <a:srgbClr val="808080"/>
                </a:solidFill>
                <a:effectLst/>
                <a:latin typeface="Century Gothic" panose="020B0502020202020204" pitchFamily="34" charset="0"/>
                <a:ea typeface="Calibri" panose="020F0502020204030204" pitchFamily="34" charset="0"/>
                <a:cs typeface="Arial" panose="020B0604020202020204" pitchFamily="34" charset="0"/>
              </a:rPr>
              <a:t>Décrivez ici les fonctions que vous avez occupées. Décrivez également vos missions, le nombre de personnes que vous avez encadré et si vous le pouvez essayer d’inscrire les résultats que vous avez obtenus, n’hésitez pas à les quantifier</a:t>
            </a:r>
            <a:r>
              <a:rPr lang="fr-FR" sz="1050" dirty="0">
                <a:effectLst/>
                <a:latin typeface="Century Gothic" panose="020B0502020202020204" pitchFamily="34" charset="0"/>
                <a:ea typeface="Calibri" panose="020F0502020204030204" pitchFamily="34" charset="0"/>
                <a:cs typeface="Arial" panose="020B0604020202020204" pitchFamily="34" charset="0"/>
              </a:rPr>
              <a:t>.</a:t>
            </a:r>
            <a:endParaRPr lang="fr-FR" sz="1050" dirty="0">
              <a:effectLst/>
              <a:latin typeface="Calibri" panose="020F0502020204030204" pitchFamily="34" charset="0"/>
              <a:ea typeface="Calibri" panose="020F0502020204030204" pitchFamily="34" charset="0"/>
              <a:cs typeface="Arial" panose="020B0604020202020204" pitchFamily="34" charset="0"/>
            </a:endParaRPr>
          </a:p>
          <a:p>
            <a:pPr algn="just">
              <a:lnSpc>
                <a:spcPct val="107000"/>
              </a:lnSpc>
              <a:spcAft>
                <a:spcPts val="800"/>
              </a:spcAft>
            </a:pPr>
            <a:r>
              <a:rPr lang="fr-FR" sz="1000" dirty="0">
                <a:effectLst/>
                <a:latin typeface="Century Gothic" panose="020B0502020202020204" pitchFamily="34" charset="0"/>
                <a:ea typeface="Calibri" panose="020F0502020204030204" pitchFamily="34" charset="0"/>
                <a:cs typeface="Arial" panose="020B0604020202020204" pitchFamily="34" charset="0"/>
              </a:rPr>
              <a:t> </a:t>
            </a:r>
            <a:endParaRPr lang="fr-FR" sz="11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fr-FR" sz="1100" dirty="0">
                <a:effectLst/>
                <a:latin typeface="Century Gothic" panose="020B0502020202020204" pitchFamily="34" charset="0"/>
                <a:ea typeface="Calibri" panose="020F0502020204030204" pitchFamily="34" charset="0"/>
                <a:cs typeface="Arial" panose="020B0604020202020204" pitchFamily="34" charset="0"/>
              </a:rPr>
              <a:t> </a:t>
            </a:r>
            <a:endParaRPr lang="fr-FR" sz="11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62" name="Text Box 44">
            <a:extLst>
              <a:ext uri="{FF2B5EF4-FFF2-40B4-BE49-F238E27FC236}">
                <a16:creationId xmlns:a16="http://schemas.microsoft.com/office/drawing/2014/main" id="{581077A8-2AF3-2ACC-2187-700B36C225DA}"/>
              </a:ext>
            </a:extLst>
          </p:cNvPr>
          <p:cNvSpPr txBox="1">
            <a:spLocks/>
          </p:cNvSpPr>
          <p:nvPr/>
        </p:nvSpPr>
        <p:spPr bwMode="auto">
          <a:xfrm>
            <a:off x="3114850" y="6669155"/>
            <a:ext cx="464185" cy="511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lnSpc>
                <a:spcPct val="107000"/>
              </a:lnSpc>
              <a:spcAft>
                <a:spcPts val="800"/>
              </a:spcAft>
            </a:pPr>
            <a:r>
              <a:rPr lang="en-US" sz="1000">
                <a:effectLst/>
                <a:latin typeface="Calibri" panose="020F0502020204030204" pitchFamily="34" charset="0"/>
                <a:ea typeface="Calibri" panose="020F0502020204030204" pitchFamily="34" charset="0"/>
                <a:cs typeface="Arial" panose="020B0604020202020204" pitchFamily="34" charset="0"/>
              </a:rPr>
              <a:t>2010 </a:t>
            </a:r>
            <a:endParaRPr lang="fr-FR" sz="110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en-US" sz="1000">
                <a:effectLst/>
                <a:latin typeface="Calibri" panose="020F0502020204030204" pitchFamily="34" charset="0"/>
                <a:ea typeface="Calibri" panose="020F0502020204030204" pitchFamily="34" charset="0"/>
                <a:cs typeface="Arial" panose="020B0604020202020204" pitchFamily="34" charset="0"/>
              </a:rPr>
              <a:t>2013                       </a:t>
            </a:r>
            <a:endParaRPr lang="fr-FR" sz="1100">
              <a:effectLst/>
              <a:latin typeface="Calibri" panose="020F0502020204030204" pitchFamily="34" charset="0"/>
              <a:ea typeface="Calibri" panose="020F0502020204030204" pitchFamily="34" charset="0"/>
              <a:cs typeface="Arial" panose="020B0604020202020204" pitchFamily="34" charset="0"/>
            </a:endParaRPr>
          </a:p>
        </p:txBody>
      </p:sp>
      <p:sp>
        <p:nvSpPr>
          <p:cNvPr id="63" name="Text Box 41">
            <a:extLst>
              <a:ext uri="{FF2B5EF4-FFF2-40B4-BE49-F238E27FC236}">
                <a16:creationId xmlns:a16="http://schemas.microsoft.com/office/drawing/2014/main" id="{6AA97995-955D-B673-0546-44562C2CD1FF}"/>
              </a:ext>
            </a:extLst>
          </p:cNvPr>
          <p:cNvSpPr txBox="1">
            <a:spLocks/>
          </p:cNvSpPr>
          <p:nvPr/>
        </p:nvSpPr>
        <p:spPr bwMode="auto">
          <a:xfrm>
            <a:off x="3581575" y="8553835"/>
            <a:ext cx="2470785" cy="372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lgn="just">
              <a:lnSpc>
                <a:spcPct val="107000"/>
              </a:lnSpc>
              <a:spcAft>
                <a:spcPts val="800"/>
              </a:spcAft>
            </a:pPr>
            <a:r>
              <a:rPr lang="fr-FR" sz="1400" b="1" dirty="0">
                <a:effectLst/>
                <a:latin typeface="Century Gothic" panose="020B0502020202020204" pitchFamily="34" charset="0"/>
                <a:ea typeface="Calibri" panose="020F0502020204030204" pitchFamily="34" charset="0"/>
                <a:cs typeface="Arial" panose="020B0604020202020204" pitchFamily="34" charset="0"/>
              </a:rPr>
              <a:t>LANGUES</a:t>
            </a:r>
            <a:endParaRPr lang="fr-FR" sz="14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64" name="Ellipse 63">
            <a:extLst>
              <a:ext uri="{FF2B5EF4-FFF2-40B4-BE49-F238E27FC236}">
                <a16:creationId xmlns:a16="http://schemas.microsoft.com/office/drawing/2014/main" id="{1AB549DA-4490-D604-2551-2420F6BB69AE}"/>
              </a:ext>
            </a:extLst>
          </p:cNvPr>
          <p:cNvSpPr/>
          <p:nvPr/>
        </p:nvSpPr>
        <p:spPr>
          <a:xfrm>
            <a:off x="3277410" y="8565900"/>
            <a:ext cx="304800" cy="304800"/>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fr-FR"/>
          </a:p>
        </p:txBody>
      </p:sp>
      <p:sp>
        <p:nvSpPr>
          <p:cNvPr id="65" name="Text Box 7">
            <a:extLst>
              <a:ext uri="{FF2B5EF4-FFF2-40B4-BE49-F238E27FC236}">
                <a16:creationId xmlns:a16="http://schemas.microsoft.com/office/drawing/2014/main" id="{169564F7-29C4-74F0-27CE-80FB1310BBA0}"/>
              </a:ext>
            </a:extLst>
          </p:cNvPr>
          <p:cNvSpPr txBox="1">
            <a:spLocks/>
          </p:cNvSpPr>
          <p:nvPr/>
        </p:nvSpPr>
        <p:spPr bwMode="auto">
          <a:xfrm>
            <a:off x="3346943" y="9032625"/>
            <a:ext cx="3343710" cy="6788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marL="342900" lvl="0" indent="-342900">
              <a:lnSpc>
                <a:spcPct val="107000"/>
              </a:lnSpc>
              <a:buFont typeface="Symbol" pitchFamily="2" charset="2"/>
              <a:buChar char=""/>
            </a:pPr>
            <a:r>
              <a:rPr lang="fr-FR" sz="1100">
                <a:effectLst/>
                <a:latin typeface="Century Gothic" panose="020B0502020202020204" pitchFamily="34" charset="0"/>
                <a:ea typeface="Calibri" panose="020F0502020204030204" pitchFamily="34" charset="0"/>
                <a:cs typeface="Arial" panose="020B0604020202020204" pitchFamily="34" charset="0"/>
              </a:rPr>
              <a:t>Langue 1 : Niveau</a:t>
            </a:r>
            <a:endParaRPr lang="fr-FR" sz="1100">
              <a:effectLst/>
              <a:latin typeface="Calibri" panose="020F0502020204030204" pitchFamily="34" charset="0"/>
              <a:ea typeface="Calibri" panose="020F0502020204030204" pitchFamily="34" charset="0"/>
              <a:cs typeface="Arial" panose="020B0604020202020204" pitchFamily="34" charset="0"/>
            </a:endParaRPr>
          </a:p>
          <a:p>
            <a:pPr marL="342900" lvl="0" indent="-342900">
              <a:lnSpc>
                <a:spcPct val="107000"/>
              </a:lnSpc>
              <a:spcAft>
                <a:spcPts val="800"/>
              </a:spcAft>
              <a:buFont typeface="Symbol" pitchFamily="2" charset="2"/>
              <a:buChar char=""/>
            </a:pPr>
            <a:r>
              <a:rPr lang="fr-FR" sz="1100">
                <a:effectLst/>
                <a:latin typeface="Century Gothic" panose="020B0502020202020204" pitchFamily="34" charset="0"/>
                <a:ea typeface="Calibri" panose="020F0502020204030204" pitchFamily="34" charset="0"/>
                <a:cs typeface="Arial" panose="020B0604020202020204" pitchFamily="34" charset="0"/>
              </a:rPr>
              <a:t>Langue 2 : Niveau</a:t>
            </a:r>
            <a:endParaRPr lang="fr-FR" sz="1100">
              <a:effectLst/>
              <a:latin typeface="Calibri" panose="020F0502020204030204" pitchFamily="34" charset="0"/>
              <a:ea typeface="Calibri" panose="020F0502020204030204" pitchFamily="34" charset="0"/>
              <a:cs typeface="Arial" panose="020B0604020202020204" pitchFamily="34" charset="0"/>
            </a:endParaRPr>
          </a:p>
        </p:txBody>
      </p:sp>
      <p:sp>
        <p:nvSpPr>
          <p:cNvPr id="77" name="Zone de texte 13">
            <a:extLst>
              <a:ext uri="{FF2B5EF4-FFF2-40B4-BE49-F238E27FC236}">
                <a16:creationId xmlns:a16="http://schemas.microsoft.com/office/drawing/2014/main" id="{B0A00560-E4EA-CC3A-3B4B-366B9C451267}"/>
              </a:ext>
            </a:extLst>
          </p:cNvPr>
          <p:cNvSpPr txBox="1"/>
          <p:nvPr/>
        </p:nvSpPr>
        <p:spPr>
          <a:xfrm>
            <a:off x="2598467" y="1333664"/>
            <a:ext cx="4181618" cy="891540"/>
          </a:xfrm>
          <a:prstGeom prst="rect">
            <a:avLst/>
          </a:prstGeom>
          <a:solidFill>
            <a:schemeClr val="lt1"/>
          </a:solid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07000"/>
              </a:lnSpc>
              <a:spcAft>
                <a:spcPts val="800"/>
              </a:spcAft>
            </a:pPr>
            <a:r>
              <a:rPr lang="fr-FR" sz="1050" dirty="0">
                <a:effectLst/>
                <a:latin typeface="Century Gothic" panose="020B0502020202020204" pitchFamily="34" charset="0"/>
                <a:ea typeface="Calibri" panose="020F0502020204030204" pitchFamily="34" charset="0"/>
                <a:cs typeface="Arial" panose="020B0604020202020204" pitchFamily="34" charset="0"/>
              </a:rPr>
              <a:t>Décrivez en quelques lignes vos compétences clés pour le poste et vos objectifs de carrière. Vous pouvez les mettre en formes à l’aide de puces ou les laisser sous forme de texte plein.</a:t>
            </a:r>
            <a:endParaRPr lang="fr-FR" sz="105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83554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1743409A-4799-FA42-9F31-505AABB8CCA0}"/>
              </a:ext>
            </a:extLst>
          </p:cNvPr>
          <p:cNvSpPr>
            <a:spLocks noGrp="1"/>
          </p:cNvSpPr>
          <p:nvPr>
            <p:ph idx="1"/>
          </p:nvPr>
        </p:nvSpPr>
        <p:spPr>
          <a:xfrm>
            <a:off x="342901" y="598489"/>
            <a:ext cx="6172200" cy="8672319"/>
          </a:xfrm>
        </p:spPr>
        <p:txBody>
          <a:bodyPr>
            <a:normAutofit fontScale="47500" lnSpcReduction="20000"/>
          </a:bodyPr>
          <a:lstStyle/>
          <a:p>
            <a:pPr marL="0" indent="0">
              <a:buNone/>
            </a:pPr>
            <a:r>
              <a:rPr lang="fr-FR" b="1" dirty="0"/>
              <a:t>Cher(e) Candidat(e)</a:t>
            </a:r>
          </a:p>
          <a:p>
            <a:pPr marL="0" indent="0">
              <a:buNone/>
            </a:pPr>
            <a:endParaRPr lang="fr-FR" b="1" dirty="0"/>
          </a:p>
          <a:p>
            <a:pPr marL="0" indent="0">
              <a:buNone/>
            </a:pPr>
            <a:r>
              <a:rPr lang="fr-FR" b="1" dirty="0"/>
              <a:t>Merci d'avoir téléchargé ce modèle sur notre site. Nous espérons qu'il vous aidera à mettre en valeur votre CV.</a:t>
            </a:r>
          </a:p>
          <a:p>
            <a:pPr marL="0" indent="0">
              <a:buNone/>
            </a:pPr>
            <a:endParaRPr lang="fr-FR" b="1" dirty="0"/>
          </a:p>
          <a:p>
            <a:pPr marL="0" indent="0">
              <a:buNone/>
            </a:pPr>
            <a:r>
              <a:rPr lang="fr-FR" dirty="0"/>
              <a:t>---------------------------------------------------------------------------------------</a:t>
            </a:r>
          </a:p>
          <a:p>
            <a:pPr marL="0" indent="0">
              <a:buNone/>
            </a:pPr>
            <a:endParaRPr lang="fr-FR" dirty="0"/>
          </a:p>
          <a:p>
            <a:pPr marL="0" indent="0">
              <a:buNone/>
            </a:pPr>
            <a:r>
              <a:rPr lang="fr-FR" dirty="0"/>
              <a:t>Besoin de conseils pour rédiger votre CV ou vous préparer pour l’entretien d’embauche ? Consultez nos articles :</a:t>
            </a:r>
          </a:p>
          <a:p>
            <a:pPr marL="0" indent="0">
              <a:buNone/>
            </a:pPr>
            <a:endParaRPr lang="fr-FR" dirty="0"/>
          </a:p>
          <a:p>
            <a:pPr marL="0" indent="0">
              <a:buNone/>
            </a:pPr>
            <a:r>
              <a:rPr lang="fr-FR" dirty="0"/>
              <a:t>- </a:t>
            </a:r>
            <a:r>
              <a:rPr lang="fr-FR" dirty="0">
                <a:hlinkClick r:id="rId2"/>
              </a:rPr>
              <a:t>Le titre du CV : guide pratique + 30 exemples</a:t>
            </a:r>
            <a:endParaRPr lang="fr-FR" dirty="0"/>
          </a:p>
          <a:p>
            <a:pPr marL="0" indent="0">
              <a:buNone/>
            </a:pPr>
            <a:r>
              <a:rPr lang="fr-FR" dirty="0"/>
              <a:t>- </a:t>
            </a:r>
            <a:r>
              <a:rPr lang="fr-FR" dirty="0">
                <a:hlinkClick r:id="rId3"/>
              </a:rPr>
              <a:t>Comment mettre en valeur son expérience professionnelle ?</a:t>
            </a:r>
            <a:endParaRPr lang="fr-FR" dirty="0"/>
          </a:p>
          <a:p>
            <a:pPr marL="0" indent="0">
              <a:buNone/>
            </a:pPr>
            <a:r>
              <a:rPr lang="fr-FR" dirty="0"/>
              <a:t>- </a:t>
            </a:r>
            <a:r>
              <a:rPr lang="fr-FR" dirty="0">
                <a:hlinkClick r:id="rId4"/>
              </a:rPr>
              <a:t>Rédiger une accroche de CV percutante + 9 exemples</a:t>
            </a:r>
            <a:endParaRPr lang="fr-FR" dirty="0"/>
          </a:p>
          <a:p>
            <a:pPr marL="0" indent="0">
              <a:buNone/>
            </a:pPr>
            <a:r>
              <a:rPr lang="fr-FR" dirty="0"/>
              <a:t>- </a:t>
            </a:r>
            <a:r>
              <a:rPr lang="fr-FR" dirty="0">
                <a:hlinkClick r:id="rId5"/>
              </a:rPr>
              <a:t>Les 7 points clés d'un CV réussi</a:t>
            </a:r>
            <a:endParaRPr lang="fr-FR" dirty="0"/>
          </a:p>
          <a:p>
            <a:pPr marL="0" indent="0">
              <a:buNone/>
            </a:pPr>
            <a:r>
              <a:rPr lang="fr-FR" dirty="0"/>
              <a:t>- Personnalisez votre CV avec </a:t>
            </a:r>
            <a:r>
              <a:rPr lang="fr-FR" dirty="0">
                <a:hlinkClick r:id="rId6"/>
              </a:rPr>
              <a:t>des icônes gratuites</a:t>
            </a:r>
            <a:endParaRPr lang="fr-FR" dirty="0"/>
          </a:p>
          <a:p>
            <a:pPr marL="0" indent="0">
              <a:buNone/>
            </a:pPr>
            <a:r>
              <a:rPr lang="fr-FR" dirty="0"/>
              <a:t>- Bien </a:t>
            </a:r>
            <a:r>
              <a:rPr lang="fr-FR" dirty="0">
                <a:hlinkClick r:id="rId7"/>
              </a:rPr>
              <a:t>préparer son entretien </a:t>
            </a:r>
            <a:endParaRPr lang="fr-FR" dirty="0"/>
          </a:p>
          <a:p>
            <a:pPr marL="0" indent="0">
              <a:buNone/>
            </a:pPr>
            <a:endParaRPr lang="fr-FR" dirty="0"/>
          </a:p>
          <a:p>
            <a:pPr marL="0" indent="0">
              <a:buNone/>
            </a:pPr>
            <a:r>
              <a:rPr lang="fr-FR" dirty="0"/>
              <a:t>Nous proposons également plusieurs centaines d'exemples de lettres de motivation classées par métier et des modèles pour les mettre en forme.</a:t>
            </a:r>
          </a:p>
          <a:p>
            <a:pPr marL="0" indent="0">
              <a:buNone/>
            </a:pPr>
            <a:endParaRPr lang="fr-FR" dirty="0"/>
          </a:p>
          <a:p>
            <a:pPr marL="0" indent="0">
              <a:buNone/>
            </a:pPr>
            <a:r>
              <a:rPr lang="fr-FR" dirty="0"/>
              <a:t>- </a:t>
            </a:r>
            <a:r>
              <a:rPr lang="fr-FR" dirty="0">
                <a:hlinkClick r:id="rId8"/>
              </a:rPr>
              <a:t>1200 exemples de lettres de motivation </a:t>
            </a:r>
            <a:endParaRPr lang="fr-FR" dirty="0"/>
          </a:p>
          <a:p>
            <a:pPr marL="0" indent="0">
              <a:buNone/>
            </a:pPr>
            <a:r>
              <a:rPr lang="fr-FR" dirty="0"/>
              <a:t>- </a:t>
            </a:r>
            <a:r>
              <a:rPr lang="fr-FR" dirty="0">
                <a:hlinkClick r:id="rId9"/>
              </a:rPr>
              <a:t>Les modèles de </a:t>
            </a:r>
            <a:r>
              <a:rPr lang="fr-FR" dirty="0">
                <a:hlinkClick r:id="rId10"/>
              </a:rPr>
              <a:t>courrier</a:t>
            </a:r>
            <a:endParaRPr lang="fr-FR" dirty="0"/>
          </a:p>
          <a:p>
            <a:pPr marL="0" indent="0">
              <a:buNone/>
            </a:pPr>
            <a:r>
              <a:rPr lang="fr-FR" dirty="0"/>
              <a:t>- Tous nos conseils </a:t>
            </a:r>
            <a:r>
              <a:rPr lang="fr-FR" dirty="0">
                <a:hlinkClick r:id="rId11"/>
              </a:rPr>
              <a:t>pour rédiger une lettre efficace </a:t>
            </a:r>
            <a:endParaRPr lang="fr-FR" dirty="0"/>
          </a:p>
          <a:p>
            <a:pPr marL="0" indent="0">
              <a:buNone/>
            </a:pPr>
            <a:endParaRPr lang="fr-FR" dirty="0"/>
          </a:p>
          <a:p>
            <a:pPr marL="0" indent="0">
              <a:buNone/>
            </a:pPr>
            <a:endParaRPr lang="fr-FR" dirty="0"/>
          </a:p>
          <a:p>
            <a:pPr marL="0" indent="0">
              <a:buNone/>
            </a:pPr>
            <a:r>
              <a:rPr lang="fr-FR" dirty="0"/>
              <a:t>Nous vous souhaitons bonne chance dans vos recherches et vos entretiens </a:t>
            </a:r>
            <a:r>
              <a:rPr lang="fr-FR" dirty="0">
                <a:sym typeface="Wingdings" pitchFamily="2" charset="2"/>
              </a:rPr>
              <a:t> </a:t>
            </a:r>
            <a:endParaRPr lang="fr-FR" dirty="0"/>
          </a:p>
          <a:p>
            <a:pPr marL="0" indent="0">
              <a:buNone/>
            </a:pPr>
            <a:endParaRPr lang="fr-FR" dirty="0"/>
          </a:p>
          <a:p>
            <a:pPr marL="0" indent="0">
              <a:buNone/>
            </a:pPr>
            <a:endParaRPr lang="fr-FR" dirty="0"/>
          </a:p>
          <a:p>
            <a:pPr marL="0" indent="0">
              <a:buNone/>
            </a:pPr>
            <a:r>
              <a:rPr lang="fr-FR" dirty="0"/>
              <a:t>Enfin, rappelez-vous qu'une bonne candidature est une candidature personnalisée ! Prenez donc le temps de la rédiger avec soin car elle décrit votre parcours professionnel et votre personnalité. </a:t>
            </a:r>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lgn="ctr">
              <a:buNone/>
            </a:pPr>
            <a:r>
              <a:rPr lang="fr-FR" dirty="0">
                <a:solidFill>
                  <a:schemeClr val="tx1">
                    <a:lumMod val="50000"/>
                    <a:lumOff val="50000"/>
                  </a:schemeClr>
                </a:solidFill>
              </a:rPr>
              <a:t>----------------</a:t>
            </a:r>
          </a:p>
          <a:p>
            <a:pPr marL="0" indent="0">
              <a:buNone/>
            </a:pPr>
            <a:r>
              <a:rPr lang="fr-FR" sz="2267" dirty="0">
                <a:solidFill>
                  <a:schemeClr val="tx1">
                    <a:lumMod val="50000"/>
                    <a:lumOff val="50000"/>
                  </a:schemeClr>
                </a:solidFill>
              </a:rPr>
              <a:t>Copyright : Les contenus diffusés sur notre site (modèles de CV, modèles de lettre, articles ...) sont la propriété de creeruncv.com. Leur utilisation est limitée à un usage strictement personnel. Il est interdit de les diffuser ou redistribuer sans notre accord. Contenus déposés dans 180 pays devant huissier. Reproduction strictement interdite, même partielle. Limité à un usage strictement personnel. </a:t>
            </a:r>
            <a:br>
              <a:rPr lang="fr-FR" sz="2267" dirty="0">
                <a:solidFill>
                  <a:schemeClr val="tx1">
                    <a:lumMod val="50000"/>
                    <a:lumOff val="50000"/>
                  </a:schemeClr>
                </a:solidFill>
              </a:rPr>
            </a:br>
            <a:r>
              <a:rPr lang="fr-FR" sz="2267" dirty="0" err="1">
                <a:solidFill>
                  <a:schemeClr val="tx1">
                    <a:lumMod val="50000"/>
                    <a:lumOff val="50000"/>
                  </a:schemeClr>
                </a:solidFill>
              </a:rPr>
              <a:t>Disclaimer</a:t>
            </a:r>
            <a:r>
              <a:rPr lang="fr-FR" sz="2267" dirty="0">
                <a:solidFill>
                  <a:schemeClr val="tx1">
                    <a:lumMod val="50000"/>
                    <a:lumOff val="50000"/>
                  </a:schemeClr>
                </a:solidFill>
              </a:rPr>
              <a:t> : Les modèles disponibles sur notre site fournis "en l'état" et sans garantie.</a:t>
            </a:r>
          </a:p>
          <a:p>
            <a:pPr marL="0" indent="0">
              <a:buNone/>
            </a:pPr>
            <a:endParaRPr lang="fr-FR" sz="2267" dirty="0">
              <a:solidFill>
                <a:schemeClr val="tx1">
                  <a:lumMod val="50000"/>
                  <a:lumOff val="50000"/>
                </a:schemeClr>
              </a:solidFill>
            </a:endParaRPr>
          </a:p>
          <a:p>
            <a:pPr marL="0" indent="0" algn="ctr">
              <a:buNone/>
            </a:pPr>
            <a:r>
              <a:rPr lang="fr-FR" sz="2267" dirty="0" err="1"/>
              <a:t>Créeruncv.com</a:t>
            </a:r>
            <a:r>
              <a:rPr lang="fr-FR" sz="2267" dirty="0"/>
              <a:t> est un site gratuit. </a:t>
            </a:r>
          </a:p>
        </p:txBody>
      </p:sp>
    </p:spTree>
    <p:extLst>
      <p:ext uri="{BB962C8B-B14F-4D97-AF65-F5344CB8AC3E}">
        <p14:creationId xmlns:p14="http://schemas.microsoft.com/office/powerpoint/2010/main" val="4227474405"/>
      </p:ext>
    </p:extLst>
  </p:cSld>
  <p:clrMapOvr>
    <a:masterClrMapping/>
  </p:clrMapOvr>
</p:sld>
</file>

<file path=ppt/theme/theme1.xml><?xml version="1.0" encoding="utf-8"?>
<a:theme xmlns:a="http://schemas.openxmlformats.org/drawingml/2006/main" name="Thème Office">
  <a:themeElements>
    <a:clrScheme name="Thème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hème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26</TotalTime>
  <Words>607</Words>
  <Application>Microsoft Macintosh PowerPoint</Application>
  <PresentationFormat>Format A4 (210 x 297 mm)</PresentationFormat>
  <Paragraphs>100</Paragraphs>
  <Slides>2</Slides>
  <Notes>0</Notes>
  <HiddenSlides>0</HiddenSlides>
  <MMClips>0</MMClips>
  <ScaleCrop>false</ScaleCrop>
  <HeadingPairs>
    <vt:vector size="6" baseType="variant">
      <vt:variant>
        <vt:lpstr>Polices utilisées</vt:lpstr>
      </vt:variant>
      <vt:variant>
        <vt:i4>6</vt:i4>
      </vt:variant>
      <vt:variant>
        <vt:lpstr>Thème</vt:lpstr>
      </vt:variant>
      <vt:variant>
        <vt:i4>1</vt:i4>
      </vt:variant>
      <vt:variant>
        <vt:lpstr>Titres des diapositives</vt:lpstr>
      </vt:variant>
      <vt:variant>
        <vt:i4>2</vt:i4>
      </vt:variant>
    </vt:vector>
  </HeadingPairs>
  <TitlesOfParts>
    <vt:vector size="9" baseType="lpstr">
      <vt:lpstr>Arial</vt:lpstr>
      <vt:lpstr>Calibri</vt:lpstr>
      <vt:lpstr>Calibri Light</vt:lpstr>
      <vt:lpstr>Century Gothic</vt:lpstr>
      <vt:lpstr>Symbol</vt:lpstr>
      <vt:lpstr>Wingdings</vt:lpstr>
      <vt:lpstr>Thème Office</vt:lpstr>
      <vt:lpstr>Présentation PowerPoint</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Axel Maille</dc:creator>
  <cp:lastModifiedBy>Axel Maille</cp:lastModifiedBy>
  <cp:revision>7</cp:revision>
  <dcterms:created xsi:type="dcterms:W3CDTF">2016-07-01T05:52:14Z</dcterms:created>
  <dcterms:modified xsi:type="dcterms:W3CDTF">2024-02-18T23:22:13Z</dcterms:modified>
</cp:coreProperties>
</file>