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54545"/>
    <a:srgbClr val="2BAFD4"/>
    <a:srgbClr val="F2731E"/>
    <a:srgbClr val="FA9547"/>
    <a:srgbClr val="323032"/>
    <a:srgbClr val="F69336"/>
    <a:srgbClr val="F15104"/>
    <a:srgbClr val="FF9637"/>
    <a:srgbClr val="2E3A40"/>
    <a:srgbClr val="FCD8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60"/>
    <p:restoredTop sz="94563"/>
  </p:normalViewPr>
  <p:slideViewPr>
    <p:cSldViewPr snapToGrid="0" snapToObjects="1">
      <p:cViewPr varScale="1">
        <p:scale>
          <a:sx n="121" d="100"/>
          <a:sy n="121" d="100"/>
        </p:scale>
        <p:origin x="2992" y="17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04/03/2024</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04/03/2024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04/03/2024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04/03/2024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04/03/2024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04/03/2024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04/03/2024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04/03/2024</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09968"/>
            <a:ext cx="2359742" cy="8578670"/>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5" name="Rectangle 84"/>
          <p:cNvSpPr/>
          <p:nvPr/>
        </p:nvSpPr>
        <p:spPr>
          <a:xfrm>
            <a:off x="0" y="629"/>
            <a:ext cx="7562850" cy="1977425"/>
          </a:xfrm>
          <a:prstGeom prst="rect">
            <a:avLst/>
          </a:prstGeom>
          <a:solidFill>
            <a:schemeClr val="bg1">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endParaRPr lang="en-US" sz="1500" b="1">
              <a:solidFill>
                <a:schemeClr val="bg1"/>
              </a:solidFill>
              <a:latin typeface="Avenir Light" charset="0"/>
              <a:ea typeface="Avenir Light" charset="0"/>
              <a:cs typeface="Avenir Light" charset="0"/>
            </a:endParaRPr>
          </a:p>
        </p:txBody>
      </p:sp>
      <p:sp>
        <p:nvSpPr>
          <p:cNvPr id="3" name="Rectangle 2"/>
          <p:cNvSpPr/>
          <p:nvPr/>
        </p:nvSpPr>
        <p:spPr>
          <a:xfrm>
            <a:off x="2060172" y="125002"/>
            <a:ext cx="4192812" cy="784462"/>
          </a:xfrm>
          <a:prstGeom prst="rect">
            <a:avLst/>
          </a:prstGeom>
          <a:solidFill>
            <a:srgbClr val="2BAFD4"/>
          </a:solid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lvl="0" algn="ctr"/>
            <a:r>
              <a:rPr lang="en-US" sz="2400" b="1" dirty="0">
                <a:solidFill>
                  <a:schemeClr val="bg1"/>
                </a:solidFill>
                <a:latin typeface="Avenir Light" charset="0"/>
                <a:ea typeface="Avenir Light" charset="0"/>
                <a:cs typeface="Avenir Light" charset="0"/>
              </a:rPr>
              <a:t>Alexandre DUMONT-DUMAS</a:t>
            </a:r>
          </a:p>
        </p:txBody>
      </p:sp>
      <p:cxnSp>
        <p:nvCxnSpPr>
          <p:cNvPr id="6" name="Straight Connector 5"/>
          <p:cNvCxnSpPr/>
          <p:nvPr/>
        </p:nvCxnSpPr>
        <p:spPr>
          <a:xfrm>
            <a:off x="1008120" y="540223"/>
            <a:ext cx="1052052" cy="0"/>
          </a:xfrm>
          <a:prstGeom prst="line">
            <a:avLst/>
          </a:prstGeom>
          <a:ln w="1270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a:off x="6252984" y="589916"/>
            <a:ext cx="1052052" cy="0"/>
          </a:xfrm>
          <a:prstGeom prst="line">
            <a:avLst/>
          </a:prstGeom>
          <a:ln w="12700">
            <a:solidFill>
              <a:schemeClr val="bg1"/>
            </a:solidFill>
          </a:ln>
        </p:spPr>
        <p:style>
          <a:lnRef idx="1">
            <a:schemeClr val="accent2"/>
          </a:lnRef>
          <a:fillRef idx="0">
            <a:schemeClr val="accent2"/>
          </a:fillRef>
          <a:effectRef idx="0">
            <a:schemeClr val="accent2"/>
          </a:effectRef>
          <a:fontRef idx="minor">
            <a:schemeClr val="tx1"/>
          </a:fontRef>
        </p:style>
      </p:cxnSp>
      <p:sp>
        <p:nvSpPr>
          <p:cNvPr id="35" name="Rectangle 34"/>
          <p:cNvSpPr/>
          <p:nvPr/>
        </p:nvSpPr>
        <p:spPr>
          <a:xfrm>
            <a:off x="0" y="5504248"/>
            <a:ext cx="2359742"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Qualités</a:t>
            </a:r>
            <a:endParaRPr lang="en-US" sz="1500" b="1" dirty="0">
              <a:solidFill>
                <a:schemeClr val="bg1"/>
              </a:solidFill>
              <a:latin typeface="Avenir Light" charset="0"/>
              <a:ea typeface="Avenir Light" charset="0"/>
              <a:cs typeface="Avenir Light" charset="0"/>
            </a:endParaRPr>
          </a:p>
        </p:txBody>
      </p:sp>
      <p:sp>
        <p:nvSpPr>
          <p:cNvPr id="36" name="Rectangle 35"/>
          <p:cNvSpPr/>
          <p:nvPr/>
        </p:nvSpPr>
        <p:spPr>
          <a:xfrm>
            <a:off x="2661798" y="2206072"/>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err="1">
                <a:solidFill>
                  <a:schemeClr val="bg1"/>
                </a:solidFill>
                <a:latin typeface="Avenir Light" charset="0"/>
                <a:ea typeface="Avenir Light" charset="0"/>
                <a:cs typeface="Avenir Light" charset="0"/>
              </a:rPr>
              <a:t>Expérience</a:t>
            </a:r>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professionnelle</a:t>
            </a:r>
            <a:endParaRPr lang="en-US" sz="1500" b="1" dirty="0">
              <a:solidFill>
                <a:schemeClr val="bg1"/>
              </a:solidFill>
              <a:latin typeface="Avenir Light" charset="0"/>
              <a:ea typeface="Avenir Light" charset="0"/>
              <a:cs typeface="Avenir Light" charset="0"/>
            </a:endParaRPr>
          </a:p>
        </p:txBody>
      </p:sp>
      <p:sp>
        <p:nvSpPr>
          <p:cNvPr id="37" name="Rectangle 36"/>
          <p:cNvSpPr/>
          <p:nvPr/>
        </p:nvSpPr>
        <p:spPr>
          <a:xfrm>
            <a:off x="2543812" y="2206071"/>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cxnSp>
        <p:nvCxnSpPr>
          <p:cNvPr id="43" name="Straight Connector 42"/>
          <p:cNvCxnSpPr/>
          <p:nvPr/>
        </p:nvCxnSpPr>
        <p:spPr>
          <a:xfrm>
            <a:off x="2543812" y="2918911"/>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pic>
        <p:nvPicPr>
          <p:cNvPr id="45" name="Image 7"/>
          <p:cNvPicPr>
            <a:picLocks noChangeAspect="1"/>
          </p:cNvPicPr>
          <p:nvPr/>
        </p:nvPicPr>
        <p:blipFill rotWithShape="1">
          <a:blip r:embed="rId3">
            <a:alphaModFix/>
          </a:blip>
          <a:srcRect l="43891" t="31" r="84" b="15972"/>
          <a:stretch/>
        </p:blipFill>
        <p:spPr>
          <a:xfrm>
            <a:off x="541006" y="2261859"/>
            <a:ext cx="1214636" cy="1215582"/>
          </a:xfrm>
          <a:prstGeom prst="roundRect">
            <a:avLst>
              <a:gd name="adj" fmla="val 28339"/>
            </a:avLst>
          </a:prstGeom>
          <a:solidFill>
            <a:srgbClr val="FFFFFF">
              <a:shade val="85000"/>
            </a:srgbClr>
          </a:solidFill>
          <a:ln>
            <a:noFill/>
          </a:ln>
          <a:effectLst/>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7" y="607787"/>
            <a:ext cx="1640688" cy="1030973"/>
          </a:xfrm>
          <a:prstGeom prst="rect">
            <a:avLst/>
          </a:prstGeom>
        </p:spPr>
      </p:pic>
      <p:sp>
        <p:nvSpPr>
          <p:cNvPr id="7" name="Rectangle 6">
            <a:extLst>
              <a:ext uri="{FF2B5EF4-FFF2-40B4-BE49-F238E27FC236}">
                <a16:creationId xmlns:a16="http://schemas.microsoft.com/office/drawing/2014/main" id="{EFAD461A-4D02-9B42-8502-44952F4BEDCA}"/>
              </a:ext>
            </a:extLst>
          </p:cNvPr>
          <p:cNvSpPr/>
          <p:nvPr/>
        </p:nvSpPr>
        <p:spPr>
          <a:xfrm>
            <a:off x="1979961" y="981888"/>
            <a:ext cx="4305408" cy="523220"/>
          </a:xfrm>
          <a:prstGeom prst="rect">
            <a:avLst/>
          </a:prstGeom>
        </p:spPr>
        <p:txBody>
          <a:bodyPr wrap="square">
            <a:spAutoFit/>
          </a:bodyPr>
          <a:lstStyle/>
          <a:p>
            <a:pPr algn="ctr"/>
            <a:r>
              <a:rPr lang="fr-FR" sz="1400" dirty="0">
                <a:latin typeface="Avenir Book" panose="02000503020000020003" pitchFamily="2" charset="0"/>
              </a:rPr>
              <a:t>Agent immobilier sénior - Expert en vente de biens immobiliers sur l'Orléanais</a:t>
            </a:r>
          </a:p>
        </p:txBody>
      </p:sp>
      <p:sp>
        <p:nvSpPr>
          <p:cNvPr id="8" name="Rectangle 7">
            <a:extLst>
              <a:ext uri="{FF2B5EF4-FFF2-40B4-BE49-F238E27FC236}">
                <a16:creationId xmlns:a16="http://schemas.microsoft.com/office/drawing/2014/main" id="{F705F931-554D-804C-8320-6DC923E9132A}"/>
              </a:ext>
            </a:extLst>
          </p:cNvPr>
          <p:cNvSpPr/>
          <p:nvPr/>
        </p:nvSpPr>
        <p:spPr>
          <a:xfrm>
            <a:off x="169838" y="3586289"/>
            <a:ext cx="1938550" cy="1785104"/>
          </a:xfrm>
          <a:prstGeom prst="rect">
            <a:avLst/>
          </a:prstGeom>
        </p:spPr>
        <p:txBody>
          <a:bodyPr wrap="square">
            <a:spAutoFit/>
          </a:bodyPr>
          <a:lstStyle/>
          <a:p>
            <a:pPr algn="just"/>
            <a:r>
              <a:rPr lang="fr-FR" sz="1000" dirty="0">
                <a:latin typeface="Avenir Book" panose="02000503020000020003" pitchFamily="2" charset="0"/>
              </a:rPr>
              <a:t>Après 15 ans d'expérience professionnelle en transaction immobilière au sein de plusieurs agences et études notariales, je souhaiterais rejoindre une nouvelle équipe dans des fonctions d'encadrement. Je serais ravi de transmettre et de partager mon dynamisme afin de relever de nouveaux défis.</a:t>
            </a:r>
          </a:p>
        </p:txBody>
      </p:sp>
      <p:graphicFrame>
        <p:nvGraphicFramePr>
          <p:cNvPr id="46" name="Tableau 13">
            <a:extLst>
              <a:ext uri="{FF2B5EF4-FFF2-40B4-BE49-F238E27FC236}">
                <a16:creationId xmlns:a16="http://schemas.microsoft.com/office/drawing/2014/main" id="{9ABB8114-B70C-2B49-95C4-73F838F27F7A}"/>
              </a:ext>
            </a:extLst>
          </p:cNvPr>
          <p:cNvGraphicFramePr>
            <a:graphicFrameLocks noGrp="1"/>
          </p:cNvGraphicFramePr>
          <p:nvPr>
            <p:extLst>
              <p:ext uri="{D42A27DB-BD31-4B8C-83A1-F6EECF244321}">
                <p14:modId xmlns:p14="http://schemas.microsoft.com/office/powerpoint/2010/main" val="3272452278"/>
              </p:ext>
            </p:extLst>
          </p:nvPr>
        </p:nvGraphicFramePr>
        <p:xfrm>
          <a:off x="2771796" y="2820211"/>
          <a:ext cx="4678313" cy="4708332"/>
        </p:xfrm>
        <a:graphic>
          <a:graphicData uri="http://schemas.openxmlformats.org/drawingml/2006/table">
            <a:tbl>
              <a:tblPr firstRow="1" bandRow="1">
                <a:tableStyleId>{5940675A-B579-460E-94D1-54222C63F5DA}</a:tableStyleId>
              </a:tblPr>
              <a:tblGrid>
                <a:gridCol w="3740560">
                  <a:extLst>
                    <a:ext uri="{9D8B030D-6E8A-4147-A177-3AD203B41FA5}">
                      <a16:colId xmlns:a16="http://schemas.microsoft.com/office/drawing/2014/main" val="20000"/>
                    </a:ext>
                  </a:extLst>
                </a:gridCol>
                <a:gridCol w="937753">
                  <a:extLst>
                    <a:ext uri="{9D8B030D-6E8A-4147-A177-3AD203B41FA5}">
                      <a16:colId xmlns:a16="http://schemas.microsoft.com/office/drawing/2014/main" val="20001"/>
                    </a:ext>
                  </a:extLst>
                </a:gridCol>
              </a:tblGrid>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AGENT IMMOBILIER – CONSEILLER EN TRANSACTION</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dirty="0" err="1">
                          <a:solidFill>
                            <a:schemeClr val="tx1">
                              <a:lumMod val="75000"/>
                              <a:lumOff val="25000"/>
                            </a:schemeClr>
                          </a:solidFill>
                          <a:latin typeface="Avenir Book" panose="02000503020000020003" pitchFamily="2" charset="0"/>
                          <a:ea typeface="Avenir Light" charset="0"/>
                          <a:cs typeface="Avenir Light" charset="0"/>
                        </a:rPr>
                        <a:t>Orpi-Valrim</a:t>
                      </a:r>
                      <a:r>
                        <a:rPr lang="fr-FR" sz="1100" b="0" i="0" dirty="0">
                          <a:solidFill>
                            <a:schemeClr val="tx1">
                              <a:lumMod val="75000"/>
                              <a:lumOff val="25000"/>
                            </a:schemeClr>
                          </a:solidFill>
                          <a:latin typeface="Avenir Book" panose="02000503020000020003" pitchFamily="2" charset="0"/>
                          <a:ea typeface="Avenir Light" charset="0"/>
                          <a:cs typeface="Avenir Light" charset="0"/>
                        </a:rPr>
                        <a:t> Olivet</a:t>
                      </a: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03/2013 à Aujourd’hui</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0655">
                <a:tc gridSpan="2">
                  <a:txBody>
                    <a:bodyPr/>
                    <a:lstStyle/>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Chasse de biens à vendre - secteur Orléans Sud</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Estimation : appartements, maisons, biens d'exception</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Communication et visites : mise en valeur des biens à vendre</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Visites : présentation des biens, conseils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Conseils et négociations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Suivi de clientèle : conseils, constitution du dossier des acheteurs/vendeurs,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Suivi promesse de vente et acte notarié</a:t>
                      </a:r>
                    </a:p>
                    <a:p>
                      <a:pPr marL="171450" indent="-171450" algn="l">
                        <a:buFont typeface="Arial" panose="020B0604020202020204" pitchFamily="34" charset="0"/>
                        <a:buChar char="•"/>
                      </a:pPr>
                      <a:endParaRPr lang="fr-FR" sz="1100" b="0" i="0" kern="1200" dirty="0">
                        <a:solidFill>
                          <a:srgbClr val="7F7F7F"/>
                        </a:solidFill>
                        <a:latin typeface="Avenir Book" panose="02000503020000020003" pitchFamily="2" charset="0"/>
                        <a:ea typeface="Times New Roman" charset="0"/>
                        <a:cs typeface="Times New Roman"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0655">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CONSULTANT EN TRANSACTION IMMOBILIERE</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dirty="0">
                          <a:solidFill>
                            <a:schemeClr val="tx1">
                              <a:lumMod val="75000"/>
                              <a:lumOff val="25000"/>
                            </a:schemeClr>
                          </a:solidFill>
                          <a:latin typeface="Avenir Book" panose="02000503020000020003" pitchFamily="2" charset="0"/>
                          <a:ea typeface="Avenir Light" charset="0"/>
                          <a:cs typeface="Avenir Light" charset="0"/>
                        </a:rPr>
                        <a:t>Côté Sologne Immobilier La Ferté Saint-Aubin</a:t>
                      </a: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01/2008 à 03/2013</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194321"/>
                  </a:ext>
                </a:extLst>
              </a:tr>
              <a:tr h="250655">
                <a:tc gridSpan="2">
                  <a:txBody>
                    <a:bodyPr/>
                    <a:lstStyle/>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Spécialité terrains et biens d'exception</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Estimations et mises en vente</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Visites des clients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Conseils et suivi des dossiers (vendeurs/acheteurs)</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6826108"/>
                  </a:ext>
                </a:extLst>
              </a:tr>
              <a:tr h="250655">
                <a:tc>
                  <a:txBody>
                    <a:bodyPr/>
                    <a:lstStyle/>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AGENT IMMOBILIERE INDEPENDANT</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kern="1200" dirty="0">
                          <a:solidFill>
                            <a:schemeClr val="tx1">
                              <a:lumMod val="75000"/>
                              <a:lumOff val="25000"/>
                            </a:schemeClr>
                          </a:solidFill>
                          <a:latin typeface="Avenir Book" panose="02000503020000020003" pitchFamily="2" charset="0"/>
                          <a:ea typeface="Avenir Light" charset="0"/>
                          <a:cs typeface="Avenir Light" charset="0"/>
                        </a:rPr>
                        <a:t>Sologne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09/2006 à 01/2008</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641989"/>
                  </a:ext>
                </a:extLst>
              </a:tr>
              <a:tr h="250655">
                <a:tc>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Recherche de biens à vendre</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Estimations</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Visites</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Conseils et suivi des dossiers d'acquisition</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bg1">
                            <a:lumMod val="50000"/>
                          </a:schemeClr>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9410942"/>
                  </a:ext>
                </a:extLst>
              </a:tr>
            </a:tbl>
          </a:graphicData>
        </a:graphic>
      </p:graphicFrame>
      <p:sp>
        <p:nvSpPr>
          <p:cNvPr id="47" name="Rectangle 46">
            <a:extLst>
              <a:ext uri="{FF2B5EF4-FFF2-40B4-BE49-F238E27FC236}">
                <a16:creationId xmlns:a16="http://schemas.microsoft.com/office/drawing/2014/main" id="{94DC7FE3-99F9-8543-A28C-D0B8FFEE4206}"/>
              </a:ext>
            </a:extLst>
          </p:cNvPr>
          <p:cNvSpPr/>
          <p:nvPr/>
        </p:nvSpPr>
        <p:spPr>
          <a:xfrm>
            <a:off x="2660644" y="7531671"/>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a:solidFill>
                  <a:schemeClr val="bg1"/>
                </a:solidFill>
                <a:latin typeface="Avenir Light" charset="0"/>
                <a:ea typeface="Avenir Light" charset="0"/>
                <a:cs typeface="Avenir Light" charset="0"/>
              </a:rPr>
              <a:t>Formation</a:t>
            </a:r>
          </a:p>
        </p:txBody>
      </p:sp>
      <p:sp>
        <p:nvSpPr>
          <p:cNvPr id="48" name="Rectangle 47">
            <a:extLst>
              <a:ext uri="{FF2B5EF4-FFF2-40B4-BE49-F238E27FC236}">
                <a16:creationId xmlns:a16="http://schemas.microsoft.com/office/drawing/2014/main" id="{318ED13B-03D7-554D-A238-1622CE006F84}"/>
              </a:ext>
            </a:extLst>
          </p:cNvPr>
          <p:cNvSpPr/>
          <p:nvPr/>
        </p:nvSpPr>
        <p:spPr>
          <a:xfrm>
            <a:off x="2542658" y="7531670"/>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graphicFrame>
        <p:nvGraphicFramePr>
          <p:cNvPr id="49" name="Tableau 13">
            <a:extLst>
              <a:ext uri="{FF2B5EF4-FFF2-40B4-BE49-F238E27FC236}">
                <a16:creationId xmlns:a16="http://schemas.microsoft.com/office/drawing/2014/main" id="{A837DC66-78CF-1541-91CE-F51D6385E901}"/>
              </a:ext>
            </a:extLst>
          </p:cNvPr>
          <p:cNvGraphicFramePr>
            <a:graphicFrameLocks noGrp="1"/>
          </p:cNvGraphicFramePr>
          <p:nvPr>
            <p:extLst>
              <p:ext uri="{D42A27DB-BD31-4B8C-83A1-F6EECF244321}">
                <p14:modId xmlns:p14="http://schemas.microsoft.com/office/powerpoint/2010/main" val="1521117908"/>
              </p:ext>
            </p:extLst>
          </p:nvPr>
        </p:nvGraphicFramePr>
        <p:xfrm>
          <a:off x="2735250" y="8114321"/>
          <a:ext cx="4678313" cy="1393050"/>
        </p:xfrm>
        <a:graphic>
          <a:graphicData uri="http://schemas.openxmlformats.org/drawingml/2006/table">
            <a:tbl>
              <a:tblPr firstRow="1" bandRow="1">
                <a:tableStyleId>{5940675A-B579-460E-94D1-54222C63F5DA}</a:tableStyleId>
              </a:tblPr>
              <a:tblGrid>
                <a:gridCol w="3740560">
                  <a:extLst>
                    <a:ext uri="{9D8B030D-6E8A-4147-A177-3AD203B41FA5}">
                      <a16:colId xmlns:a16="http://schemas.microsoft.com/office/drawing/2014/main" val="20000"/>
                    </a:ext>
                  </a:extLst>
                </a:gridCol>
                <a:gridCol w="937753">
                  <a:extLst>
                    <a:ext uri="{9D8B030D-6E8A-4147-A177-3AD203B41FA5}">
                      <a16:colId xmlns:a16="http://schemas.microsoft.com/office/drawing/2014/main" val="20001"/>
                    </a:ext>
                  </a:extLst>
                </a:gridCol>
              </a:tblGrid>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BTS PROFESSIONS IMMOBILIERES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2002 à 2004</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75023">
                <a:tc gridSpan="2">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kern="1200" baseline="0" dirty="0">
                          <a:solidFill>
                            <a:schemeClr val="bg1">
                              <a:lumMod val="65000"/>
                            </a:schemeClr>
                          </a:solidFill>
                          <a:latin typeface="Avenir Book" panose="02000503020000020003" pitchFamily="2" charset="0"/>
                          <a:ea typeface="Avenir Light" charset="0"/>
                          <a:cs typeface="Avenir Light" charset="0"/>
                        </a:rPr>
                        <a:t>CFA Orléans en alternance avec une étude notariale en Sologne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589820"/>
                  </a:ext>
                </a:extLst>
              </a:tr>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kern="1200" baseline="0" dirty="0">
                          <a:solidFill>
                            <a:schemeClr val="tx1"/>
                          </a:solidFill>
                          <a:latin typeface="Avenir Book" panose="02000503020000020003" pitchFamily="2" charset="0"/>
                          <a:ea typeface="Avenir Light" charset="0"/>
                          <a:cs typeface="Avenir Light" charset="0"/>
                        </a:rPr>
                        <a:t>BACCALAUREAT STMG</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2002</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1559085"/>
                  </a:ext>
                </a:extLst>
              </a:tr>
              <a:tr h="275023">
                <a:tc gridSpan="2">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kern="1200" baseline="0" dirty="0">
                          <a:solidFill>
                            <a:schemeClr val="bg1">
                              <a:lumMod val="65000"/>
                            </a:schemeClr>
                          </a:solidFill>
                          <a:latin typeface="Avenir Book" panose="02000503020000020003" pitchFamily="2" charset="0"/>
                          <a:ea typeface="Avenir Light" charset="0"/>
                          <a:cs typeface="Avenir Light" charset="0"/>
                        </a:rPr>
                        <a:t>Baccalauréat sciences et technologies du management et de la gestion - Mention bien - Lycée Charles Péguy (Orléans)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3788413"/>
                  </a:ext>
                </a:extLst>
              </a:tr>
            </a:tbl>
          </a:graphicData>
        </a:graphic>
      </p:graphicFrame>
      <p:cxnSp>
        <p:nvCxnSpPr>
          <p:cNvPr id="50" name="Straight Connector 42">
            <a:extLst>
              <a:ext uri="{FF2B5EF4-FFF2-40B4-BE49-F238E27FC236}">
                <a16:creationId xmlns:a16="http://schemas.microsoft.com/office/drawing/2014/main" id="{63E14AD8-6627-2D44-AE79-AA0E686C1B72}"/>
              </a:ext>
            </a:extLst>
          </p:cNvPr>
          <p:cNvCxnSpPr/>
          <p:nvPr/>
        </p:nvCxnSpPr>
        <p:spPr>
          <a:xfrm>
            <a:off x="2543812" y="4965221"/>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1" name="Straight Connector 42">
            <a:extLst>
              <a:ext uri="{FF2B5EF4-FFF2-40B4-BE49-F238E27FC236}">
                <a16:creationId xmlns:a16="http://schemas.microsoft.com/office/drawing/2014/main" id="{EA2A4E4B-FFB4-8845-AEC1-86CE1C44A32D}"/>
              </a:ext>
            </a:extLst>
          </p:cNvPr>
          <p:cNvCxnSpPr/>
          <p:nvPr/>
        </p:nvCxnSpPr>
        <p:spPr>
          <a:xfrm>
            <a:off x="2543812" y="6287897"/>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2" name="Straight Connector 42">
            <a:extLst>
              <a:ext uri="{FF2B5EF4-FFF2-40B4-BE49-F238E27FC236}">
                <a16:creationId xmlns:a16="http://schemas.microsoft.com/office/drawing/2014/main" id="{C3E43EE9-2D1C-384E-A403-0CCFF909AB39}"/>
              </a:ext>
            </a:extLst>
          </p:cNvPr>
          <p:cNvCxnSpPr/>
          <p:nvPr/>
        </p:nvCxnSpPr>
        <p:spPr>
          <a:xfrm>
            <a:off x="2531904" y="8242557"/>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3" name="Straight Connector 42">
            <a:extLst>
              <a:ext uri="{FF2B5EF4-FFF2-40B4-BE49-F238E27FC236}">
                <a16:creationId xmlns:a16="http://schemas.microsoft.com/office/drawing/2014/main" id="{5F2644A7-6EAE-B841-908E-147DB82109FA}"/>
              </a:ext>
            </a:extLst>
          </p:cNvPr>
          <p:cNvCxnSpPr/>
          <p:nvPr/>
        </p:nvCxnSpPr>
        <p:spPr>
          <a:xfrm>
            <a:off x="2531904" y="8932064"/>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9" name="Rectangle 8">
            <a:extLst>
              <a:ext uri="{FF2B5EF4-FFF2-40B4-BE49-F238E27FC236}">
                <a16:creationId xmlns:a16="http://schemas.microsoft.com/office/drawing/2014/main" id="{16877215-CA08-3245-9425-D8CE31B428C5}"/>
              </a:ext>
            </a:extLst>
          </p:cNvPr>
          <p:cNvSpPr/>
          <p:nvPr/>
        </p:nvSpPr>
        <p:spPr>
          <a:xfrm>
            <a:off x="60891" y="5979169"/>
            <a:ext cx="2160607" cy="1785104"/>
          </a:xfrm>
          <a:prstGeom prst="rect">
            <a:avLst/>
          </a:prstGeom>
        </p:spPr>
        <p:txBody>
          <a:bodyPr wrap="square">
            <a:spAutoFit/>
          </a:bodyPr>
          <a:lstStyle/>
          <a:p>
            <a:pPr marL="171450" indent="-171450">
              <a:buFont typeface="Arial" panose="020B0604020202020204" pitchFamily="34" charset="0"/>
              <a:buChar char="•"/>
            </a:pPr>
            <a:r>
              <a:rPr lang="fr-FR" sz="1000" dirty="0">
                <a:latin typeface="Avenir Book" panose="02000503020000020003" pitchFamily="2" charset="0"/>
              </a:rPr>
              <a:t>Ténacité et appétence pour les challenges de haut niveau</a:t>
            </a:r>
          </a:p>
          <a:p>
            <a:pPr marL="171450" indent="-171450">
              <a:buFont typeface="Arial" panose="020B0604020202020204" pitchFamily="34" charset="0"/>
              <a:buChar char="•"/>
            </a:pPr>
            <a:r>
              <a:rPr lang="fr-FR" sz="1000" dirty="0">
                <a:latin typeface="Avenir Book" panose="02000503020000020003" pitchFamily="2" charset="0"/>
              </a:rPr>
              <a:t>Agilité à trouver de nouveaux axes de vente</a:t>
            </a:r>
          </a:p>
          <a:p>
            <a:pPr marL="171450" indent="-171450">
              <a:buFont typeface="Arial" panose="020B0604020202020204" pitchFamily="34" charset="0"/>
              <a:buChar char="•"/>
            </a:pPr>
            <a:r>
              <a:rPr lang="fr-FR" sz="1000" dirty="0">
                <a:latin typeface="Avenir Book" panose="02000503020000020003" pitchFamily="2" charset="0"/>
              </a:rPr>
              <a:t>Goût pour la négociation et sens de l'écoute</a:t>
            </a:r>
          </a:p>
          <a:p>
            <a:pPr marL="171450" indent="-171450">
              <a:buFont typeface="Arial" panose="020B0604020202020204" pitchFamily="34" charset="0"/>
              <a:buChar char="•"/>
            </a:pPr>
            <a:r>
              <a:rPr lang="fr-FR" sz="1000" dirty="0">
                <a:latin typeface="Avenir Book" panose="02000503020000020003" pitchFamily="2" charset="0"/>
              </a:rPr>
              <a:t>Aptitudes au travail en équipe</a:t>
            </a:r>
          </a:p>
          <a:p>
            <a:pPr marL="171450" indent="-171450">
              <a:buFont typeface="Arial" panose="020B0604020202020204" pitchFamily="34" charset="0"/>
              <a:buChar char="•"/>
            </a:pPr>
            <a:r>
              <a:rPr lang="fr-FR" sz="1000" dirty="0">
                <a:latin typeface="Avenir Book" panose="02000503020000020003" pitchFamily="2" charset="0"/>
              </a:rPr>
              <a:t>Transmission d'expérience avec bienveillance</a:t>
            </a:r>
          </a:p>
          <a:p>
            <a:pPr marL="171450" indent="-171450">
              <a:buFont typeface="Arial" panose="020B0604020202020204" pitchFamily="34" charset="0"/>
              <a:buChar char="•"/>
            </a:pPr>
            <a:r>
              <a:rPr lang="fr-FR" sz="1000" dirty="0">
                <a:latin typeface="Avenir Book" panose="02000503020000020003" pitchFamily="2" charset="0"/>
              </a:rPr>
              <a:t>Sens du contact et de la communication</a:t>
            </a:r>
          </a:p>
        </p:txBody>
      </p:sp>
      <p:sp>
        <p:nvSpPr>
          <p:cNvPr id="55" name="Rectangle 54">
            <a:extLst>
              <a:ext uri="{FF2B5EF4-FFF2-40B4-BE49-F238E27FC236}">
                <a16:creationId xmlns:a16="http://schemas.microsoft.com/office/drawing/2014/main" id="{B0AE2B0A-A3EA-1944-9624-061ECBF93A1B}"/>
              </a:ext>
            </a:extLst>
          </p:cNvPr>
          <p:cNvSpPr/>
          <p:nvPr/>
        </p:nvSpPr>
        <p:spPr>
          <a:xfrm>
            <a:off x="0" y="7859682"/>
            <a:ext cx="2359742"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Compétences</a:t>
            </a:r>
            <a:endParaRPr lang="en-US" sz="1500" b="1" dirty="0">
              <a:solidFill>
                <a:schemeClr val="bg1"/>
              </a:solidFill>
              <a:latin typeface="Avenir Light" charset="0"/>
              <a:ea typeface="Avenir Light" charset="0"/>
              <a:cs typeface="Avenir Light" charset="0"/>
            </a:endParaRPr>
          </a:p>
        </p:txBody>
      </p:sp>
      <p:sp>
        <p:nvSpPr>
          <p:cNvPr id="56" name="Rectangle 55">
            <a:extLst>
              <a:ext uri="{FF2B5EF4-FFF2-40B4-BE49-F238E27FC236}">
                <a16:creationId xmlns:a16="http://schemas.microsoft.com/office/drawing/2014/main" id="{C7E73CE3-DB8B-7842-A71F-9E93E256EBC7}"/>
              </a:ext>
            </a:extLst>
          </p:cNvPr>
          <p:cNvSpPr/>
          <p:nvPr/>
        </p:nvSpPr>
        <p:spPr>
          <a:xfrm>
            <a:off x="-3897" y="1552403"/>
            <a:ext cx="7562850" cy="557565"/>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endParaRPr lang="en-US" sz="1500" b="1">
              <a:solidFill>
                <a:schemeClr val="bg1"/>
              </a:solidFill>
              <a:latin typeface="Avenir Light" charset="0"/>
              <a:ea typeface="Avenir Light" charset="0"/>
              <a:cs typeface="Avenir Light" charset="0"/>
            </a:endParaRPr>
          </a:p>
        </p:txBody>
      </p:sp>
      <p:sp>
        <p:nvSpPr>
          <p:cNvPr id="57" name="TextBox 30">
            <a:extLst>
              <a:ext uri="{FF2B5EF4-FFF2-40B4-BE49-F238E27FC236}">
                <a16:creationId xmlns:a16="http://schemas.microsoft.com/office/drawing/2014/main" id="{63EDDBE8-50A9-B040-BBEC-06F527435D4C}"/>
              </a:ext>
            </a:extLst>
          </p:cNvPr>
          <p:cNvSpPr txBox="1"/>
          <p:nvPr/>
        </p:nvSpPr>
        <p:spPr>
          <a:xfrm>
            <a:off x="1024495" y="1697836"/>
            <a:ext cx="1518163" cy="246221"/>
          </a:xfrm>
          <a:prstGeom prst="rect">
            <a:avLst/>
          </a:prstGeom>
          <a:noFill/>
        </p:spPr>
        <p:txBody>
          <a:bodyPr wrap="square" rtlCol="0">
            <a:spAutoFit/>
          </a:bodyPr>
          <a:lstStyle/>
          <a:p>
            <a:r>
              <a:rPr lang="en-US" sz="1000" i="1" dirty="0">
                <a:solidFill>
                  <a:prstClr val="white"/>
                </a:solidFill>
                <a:latin typeface="Avenir Light" charset="0"/>
                <a:ea typeface="Avenir Light" charset="0"/>
                <a:cs typeface="Avenir Light" charset="0"/>
              </a:rPr>
              <a:t>+33 1 02 03 04 05</a:t>
            </a:r>
            <a:endParaRPr lang="en-US" sz="800" i="1" dirty="0"/>
          </a:p>
        </p:txBody>
      </p:sp>
      <p:sp>
        <p:nvSpPr>
          <p:cNvPr id="58" name="TextBox 31">
            <a:extLst>
              <a:ext uri="{FF2B5EF4-FFF2-40B4-BE49-F238E27FC236}">
                <a16:creationId xmlns:a16="http://schemas.microsoft.com/office/drawing/2014/main" id="{CDB16C9E-415C-E644-9CEE-0144FA9D2F22}"/>
              </a:ext>
            </a:extLst>
          </p:cNvPr>
          <p:cNvSpPr txBox="1"/>
          <p:nvPr/>
        </p:nvSpPr>
        <p:spPr>
          <a:xfrm>
            <a:off x="3396066" y="1697836"/>
            <a:ext cx="1518163" cy="246221"/>
          </a:xfrm>
          <a:prstGeom prst="rect">
            <a:avLst/>
          </a:prstGeom>
          <a:noFill/>
        </p:spPr>
        <p:txBody>
          <a:bodyPr wrap="square" rtlCol="0">
            <a:spAutoFit/>
          </a:bodyPr>
          <a:lstStyle/>
          <a:p>
            <a:r>
              <a:rPr lang="en-US" sz="1000" i="1" dirty="0" err="1">
                <a:solidFill>
                  <a:prstClr val="white"/>
                </a:solidFill>
                <a:latin typeface="Avenir Light" charset="0"/>
                <a:ea typeface="Avenir Light" charset="0"/>
                <a:cs typeface="Avenir Light" charset="0"/>
              </a:rPr>
              <a:t>Facebook.com</a:t>
            </a:r>
            <a:r>
              <a:rPr lang="en-US" sz="1000" i="1" dirty="0">
                <a:solidFill>
                  <a:prstClr val="white"/>
                </a:solidFill>
                <a:latin typeface="Avenir Light" charset="0"/>
                <a:ea typeface="Avenir Light" charset="0"/>
                <a:cs typeface="Avenir Light" charset="0"/>
              </a:rPr>
              <a:t>/</a:t>
            </a:r>
            <a:r>
              <a:rPr lang="en-US" sz="1000" i="1" dirty="0" err="1">
                <a:solidFill>
                  <a:prstClr val="white"/>
                </a:solidFill>
                <a:latin typeface="Avenir Light" charset="0"/>
                <a:ea typeface="Avenir Light" charset="0"/>
                <a:cs typeface="Avenir Light" charset="0"/>
              </a:rPr>
              <a:t>alexdd</a:t>
            </a:r>
            <a:endParaRPr lang="en-US" sz="800" i="1" dirty="0"/>
          </a:p>
        </p:txBody>
      </p:sp>
      <p:sp>
        <p:nvSpPr>
          <p:cNvPr id="59" name="TextBox 32">
            <a:extLst>
              <a:ext uri="{FF2B5EF4-FFF2-40B4-BE49-F238E27FC236}">
                <a16:creationId xmlns:a16="http://schemas.microsoft.com/office/drawing/2014/main" id="{A2232807-5772-404D-A91C-7E1DCE8326C5}"/>
              </a:ext>
            </a:extLst>
          </p:cNvPr>
          <p:cNvSpPr txBox="1"/>
          <p:nvPr/>
        </p:nvSpPr>
        <p:spPr>
          <a:xfrm>
            <a:off x="5831547" y="1697836"/>
            <a:ext cx="1518163" cy="246221"/>
          </a:xfrm>
          <a:prstGeom prst="rect">
            <a:avLst/>
          </a:prstGeom>
          <a:noFill/>
        </p:spPr>
        <p:txBody>
          <a:bodyPr wrap="square" rtlCol="0">
            <a:spAutoFit/>
          </a:bodyPr>
          <a:lstStyle/>
          <a:p>
            <a:r>
              <a:rPr lang="en-US" sz="1000" i="1" dirty="0" err="1">
                <a:solidFill>
                  <a:prstClr val="white"/>
                </a:solidFill>
                <a:latin typeface="Avenir Light" charset="0"/>
                <a:ea typeface="Avenir Light" charset="0"/>
                <a:cs typeface="Avenir Light" charset="0"/>
              </a:rPr>
              <a:t>Twitter.com</a:t>
            </a:r>
            <a:r>
              <a:rPr lang="en-US" sz="1000" i="1" dirty="0">
                <a:solidFill>
                  <a:prstClr val="white"/>
                </a:solidFill>
                <a:latin typeface="Avenir Light" charset="0"/>
                <a:ea typeface="Avenir Light" charset="0"/>
                <a:cs typeface="Avenir Light" charset="0"/>
              </a:rPr>
              <a:t>/add</a:t>
            </a:r>
            <a:endParaRPr lang="en-US" sz="800" i="1" dirty="0"/>
          </a:p>
        </p:txBody>
      </p:sp>
      <p:pic>
        <p:nvPicPr>
          <p:cNvPr id="60" name="Picture 13">
            <a:extLst>
              <a:ext uri="{FF2B5EF4-FFF2-40B4-BE49-F238E27FC236}">
                <a16:creationId xmlns:a16="http://schemas.microsoft.com/office/drawing/2014/main" id="{FDFBC72D-41B2-DC45-986F-066BE93C2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80798" y="1683644"/>
            <a:ext cx="261237" cy="261237"/>
          </a:xfrm>
          <a:prstGeom prst="rect">
            <a:avLst/>
          </a:prstGeom>
        </p:spPr>
      </p:pic>
      <p:pic>
        <p:nvPicPr>
          <p:cNvPr id="61" name="Picture 15">
            <a:extLst>
              <a:ext uri="{FF2B5EF4-FFF2-40B4-BE49-F238E27FC236}">
                <a16:creationId xmlns:a16="http://schemas.microsoft.com/office/drawing/2014/main" id="{9B5F23D5-A757-7E4F-A6E3-5C2178199B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07350" y="1682143"/>
            <a:ext cx="262809" cy="262809"/>
          </a:xfrm>
          <a:prstGeom prst="rect">
            <a:avLst/>
          </a:prstGeom>
        </p:spPr>
      </p:pic>
      <p:pic>
        <p:nvPicPr>
          <p:cNvPr id="62" name="Picture 16">
            <a:extLst>
              <a:ext uri="{FF2B5EF4-FFF2-40B4-BE49-F238E27FC236}">
                <a16:creationId xmlns:a16="http://schemas.microsoft.com/office/drawing/2014/main" id="{A5A9D1DF-ACC0-544D-89AC-6B2FBD2D92E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2550" y="1682143"/>
            <a:ext cx="262809" cy="262809"/>
          </a:xfrm>
          <a:prstGeom prst="rect">
            <a:avLst/>
          </a:prstGeom>
        </p:spPr>
      </p:pic>
      <p:sp>
        <p:nvSpPr>
          <p:cNvPr id="10" name="Rectangle 9">
            <a:extLst>
              <a:ext uri="{FF2B5EF4-FFF2-40B4-BE49-F238E27FC236}">
                <a16:creationId xmlns:a16="http://schemas.microsoft.com/office/drawing/2014/main" id="{DE62CAB7-3CF7-1944-B951-D4CCEBBF0D23}"/>
              </a:ext>
            </a:extLst>
          </p:cNvPr>
          <p:cNvSpPr/>
          <p:nvPr/>
        </p:nvSpPr>
        <p:spPr>
          <a:xfrm>
            <a:off x="60891" y="8363642"/>
            <a:ext cx="2205515" cy="1938992"/>
          </a:xfrm>
          <a:prstGeom prst="rect">
            <a:avLst/>
          </a:prstGeom>
        </p:spPr>
        <p:txBody>
          <a:bodyPr wrap="square">
            <a:spAutoFit/>
          </a:bodyPr>
          <a:lstStyle/>
          <a:p>
            <a:pPr marL="171450" indent="-171450">
              <a:buFont typeface="Arial" panose="020B0604020202020204" pitchFamily="34" charset="0"/>
              <a:buChar char="•"/>
            </a:pPr>
            <a:r>
              <a:rPr lang="fr-FR" sz="1000" dirty="0">
                <a:latin typeface="Avenir Book" panose="02000503020000020003" pitchFamily="2" charset="0"/>
              </a:rPr>
              <a:t>Connaissances sectorielles approfondies de la zone Orléans Sud - Sologne : prix, secteur, réseau de contacts...</a:t>
            </a:r>
          </a:p>
          <a:p>
            <a:pPr marL="171450" indent="-171450">
              <a:buFont typeface="Arial" panose="020B0604020202020204" pitchFamily="34" charset="0"/>
              <a:buChar char="•"/>
            </a:pPr>
            <a:r>
              <a:rPr lang="fr-FR" sz="1000" dirty="0">
                <a:latin typeface="Avenir Book" panose="02000503020000020003" pitchFamily="2" charset="0"/>
              </a:rPr>
              <a:t>Management : encadrement de stagiaires</a:t>
            </a:r>
          </a:p>
          <a:p>
            <a:pPr marL="171450" indent="-171450">
              <a:buFont typeface="Arial" panose="020B0604020202020204" pitchFamily="34" charset="0"/>
              <a:buChar char="•"/>
            </a:pPr>
            <a:r>
              <a:rPr lang="fr-FR" sz="1000" dirty="0">
                <a:latin typeface="Avenir Book" panose="02000503020000020003" pitchFamily="2" charset="0"/>
              </a:rPr>
              <a:t>Langues : français (langue maternelle), anglais (B1)</a:t>
            </a:r>
          </a:p>
          <a:p>
            <a:pPr marL="171450" indent="-171450">
              <a:buFont typeface="Arial" panose="020B0604020202020204" pitchFamily="34" charset="0"/>
              <a:buChar char="•"/>
            </a:pPr>
            <a:r>
              <a:rPr lang="fr-FR" sz="1000" dirty="0">
                <a:latin typeface="Avenir Book" panose="02000503020000020003" pitchFamily="2" charset="0"/>
              </a:rPr>
              <a:t>Informatique WordPress (bon niveau), tableurs et traitements de texte (Excel, Word, PowerPoint...)</a:t>
            </a:r>
          </a:p>
        </p:txBody>
      </p:sp>
      <p:sp>
        <p:nvSpPr>
          <p:cNvPr id="64" name="Rectangle 63">
            <a:extLst>
              <a:ext uri="{FF2B5EF4-FFF2-40B4-BE49-F238E27FC236}">
                <a16:creationId xmlns:a16="http://schemas.microsoft.com/office/drawing/2014/main" id="{8F595002-A69B-6940-A1CA-547F365843B1}"/>
              </a:ext>
            </a:extLst>
          </p:cNvPr>
          <p:cNvSpPr/>
          <p:nvPr/>
        </p:nvSpPr>
        <p:spPr>
          <a:xfrm>
            <a:off x="2664541" y="9500672"/>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err="1">
                <a:solidFill>
                  <a:schemeClr val="bg1"/>
                </a:solidFill>
                <a:latin typeface="Avenir Light" charset="0"/>
                <a:ea typeface="Avenir Light" charset="0"/>
                <a:cs typeface="Avenir Light" charset="0"/>
              </a:rPr>
              <a:t>Centres</a:t>
            </a:r>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d'intérêt</a:t>
            </a:r>
            <a:endParaRPr lang="en-US" sz="1500" b="1" dirty="0">
              <a:solidFill>
                <a:schemeClr val="bg1"/>
              </a:solidFill>
              <a:latin typeface="Avenir Light" charset="0"/>
              <a:ea typeface="Avenir Light" charset="0"/>
              <a:cs typeface="Avenir Light" charset="0"/>
            </a:endParaRPr>
          </a:p>
        </p:txBody>
      </p:sp>
      <p:sp>
        <p:nvSpPr>
          <p:cNvPr id="65" name="Rectangle 64">
            <a:extLst>
              <a:ext uri="{FF2B5EF4-FFF2-40B4-BE49-F238E27FC236}">
                <a16:creationId xmlns:a16="http://schemas.microsoft.com/office/drawing/2014/main" id="{13652F94-AAF3-8541-BEB9-34DF53721D73}"/>
              </a:ext>
            </a:extLst>
          </p:cNvPr>
          <p:cNvSpPr/>
          <p:nvPr/>
        </p:nvSpPr>
        <p:spPr>
          <a:xfrm>
            <a:off x="2546555" y="9500671"/>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
        <p:nvSpPr>
          <p:cNvPr id="11" name="Rectangle 10">
            <a:extLst>
              <a:ext uri="{FF2B5EF4-FFF2-40B4-BE49-F238E27FC236}">
                <a16:creationId xmlns:a16="http://schemas.microsoft.com/office/drawing/2014/main" id="{D887F228-BC89-274D-A551-807EACD40E94}"/>
              </a:ext>
            </a:extLst>
          </p:cNvPr>
          <p:cNvSpPr/>
          <p:nvPr/>
        </p:nvSpPr>
        <p:spPr>
          <a:xfrm>
            <a:off x="2660644" y="9968622"/>
            <a:ext cx="4841315" cy="430887"/>
          </a:xfrm>
          <a:prstGeom prst="rect">
            <a:avLst/>
          </a:prstGeom>
        </p:spPr>
        <p:txBody>
          <a:bodyPr wrap="square">
            <a:spAutoFit/>
          </a:bodyPr>
          <a:lstStyle/>
          <a:p>
            <a:pPr marL="171450" indent="-171450">
              <a:buFont typeface="Arial" panose="020B0604020202020204" pitchFamily="34" charset="0"/>
              <a:buChar char="•"/>
            </a:pPr>
            <a:r>
              <a:rPr lang="fr-FR" sz="1100" dirty="0">
                <a:latin typeface="Avenir Book" panose="02000503020000020003" pitchFamily="2" charset="0"/>
              </a:rPr>
              <a:t>Sports : </a:t>
            </a:r>
            <a:r>
              <a:rPr lang="fr-FR" sz="1100" b="1" dirty="0">
                <a:solidFill>
                  <a:schemeClr val="bg1">
                    <a:lumMod val="65000"/>
                  </a:schemeClr>
                </a:solidFill>
                <a:latin typeface="Avenir Book" panose="02000503020000020003" pitchFamily="2" charset="0"/>
              </a:rPr>
              <a:t>golf (licencié), aviron (amateur)</a:t>
            </a:r>
          </a:p>
          <a:p>
            <a:pPr marL="171450" indent="-171450">
              <a:buFont typeface="Arial" panose="020B0604020202020204" pitchFamily="34" charset="0"/>
              <a:buChar char="•"/>
            </a:pPr>
            <a:r>
              <a:rPr lang="fr-FR" sz="1100" dirty="0">
                <a:latin typeface="Avenir Book" panose="02000503020000020003" pitchFamily="2" charset="0"/>
              </a:rPr>
              <a:t>Patrimoine : </a:t>
            </a:r>
            <a:r>
              <a:rPr lang="fr-FR" sz="1100" b="1" dirty="0">
                <a:solidFill>
                  <a:schemeClr val="bg1">
                    <a:lumMod val="65000"/>
                  </a:schemeClr>
                </a:solidFill>
                <a:latin typeface="Avenir Book" panose="02000503020000020003" pitchFamily="2" charset="0"/>
              </a:rPr>
              <a:t>membre de l'association Maisons Paysannes du Loiret</a:t>
            </a:r>
          </a:p>
        </p:txBody>
      </p:sp>
      <p:sp>
        <p:nvSpPr>
          <p:cNvPr id="67" name="Rectangle 66">
            <a:extLst>
              <a:ext uri="{FF2B5EF4-FFF2-40B4-BE49-F238E27FC236}">
                <a16:creationId xmlns:a16="http://schemas.microsoft.com/office/drawing/2014/main" id="{1F7F062A-E912-0748-A0CD-EBDCBF868245}"/>
              </a:ext>
            </a:extLst>
          </p:cNvPr>
          <p:cNvSpPr/>
          <p:nvPr/>
        </p:nvSpPr>
        <p:spPr>
          <a:xfrm>
            <a:off x="3758" y="7859682"/>
            <a:ext cx="117986"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
        <p:nvSpPr>
          <p:cNvPr id="68" name="Rectangle 67">
            <a:extLst>
              <a:ext uri="{FF2B5EF4-FFF2-40B4-BE49-F238E27FC236}">
                <a16:creationId xmlns:a16="http://schemas.microsoft.com/office/drawing/2014/main" id="{7EBB2232-9CAF-AE4F-8BD7-6344344E2B18}"/>
              </a:ext>
            </a:extLst>
          </p:cNvPr>
          <p:cNvSpPr/>
          <p:nvPr/>
        </p:nvSpPr>
        <p:spPr>
          <a:xfrm>
            <a:off x="-1049" y="5510779"/>
            <a:ext cx="117986"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5" y="645774"/>
            <a:ext cx="6659843" cy="9357488"/>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6" dirty="0">
                <a:solidFill>
                  <a:schemeClr val="tx1">
                    <a:lumMod val="50000"/>
                    <a:lumOff val="50000"/>
                  </a:schemeClr>
                </a:solidFill>
              </a:rPr>
            </a:br>
            <a:r>
              <a:rPr lang="fr-FR" sz="2446" dirty="0" err="1">
                <a:solidFill>
                  <a:schemeClr val="tx1">
                    <a:lumMod val="50000"/>
                    <a:lumOff val="50000"/>
                  </a:schemeClr>
                </a:solidFill>
              </a:rPr>
              <a:t>Disclaimer</a:t>
            </a:r>
            <a:r>
              <a:rPr lang="fr-FR" sz="2446"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94051544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1220</TotalTime>
  <Words>646</Words>
  <Application>Microsoft Macintosh PowerPoint</Application>
  <PresentationFormat>Personnalisé</PresentationFormat>
  <Paragraphs>92</Paragraphs>
  <Slides>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Avenir Book</vt:lpstr>
      <vt:lpstr>Avenir Light</vt:lpstr>
      <vt:lpstr>Calibri</vt:lpstr>
      <vt:lpstr>Courier New</vt:lpstr>
      <vt:lpstr>Wingdings</vt:lpstr>
      <vt:lpstr>Thème Office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cv113</dc:title>
  <dc:subject/>
  <dc:creator>www.creeruncv.com</dc:creator>
  <cp:keywords/>
  <dc:description/>
  <cp:lastModifiedBy>Axel Maille</cp:lastModifiedBy>
  <cp:revision>114</cp:revision>
  <dcterms:created xsi:type="dcterms:W3CDTF">2014-12-03T08:33:54Z</dcterms:created>
  <dcterms:modified xsi:type="dcterms:W3CDTF">2024-03-04T14:48:20Z</dcterms:modified>
  <cp:category/>
</cp:coreProperties>
</file>