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9" r:id="rId3"/>
  </p:sldIdLst>
  <p:sldSz cx="7559675" cy="1069181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FBFBF"/>
    <a:srgbClr val="F89112"/>
    <a:srgbClr val="DC673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4631"/>
  </p:normalViewPr>
  <p:slideViewPr>
    <p:cSldViewPr snapToGrid="0" snapToObjects="1">
      <p:cViewPr varScale="1">
        <p:scale>
          <a:sx n="79" d="100"/>
          <a:sy n="79" d="100"/>
        </p:scale>
        <p:origin x="3440" y="2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fr-FR"/>
              <a:t>Cliquez et modifiez le titre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fr-FR"/>
              <a:t>Cliquez pour modifier le style des sous-titres du masque</a:t>
            </a:r>
            <a:endParaRPr lang="en-US" dirty="0"/>
          </a:p>
        </p:txBody>
      </p:sp>
      <p:sp>
        <p:nvSpPr>
          <p:cNvPr id="4" name="Date Placeholder 3"/>
          <p:cNvSpPr>
            <a:spLocks noGrp="1"/>
          </p:cNvSpPr>
          <p:nvPr>
            <p:ph type="dt" sz="half" idx="10"/>
          </p:nvPr>
        </p:nvSpPr>
        <p:spPr/>
        <p:txBody>
          <a:bodyPr/>
          <a:lstStyle/>
          <a:p>
            <a:fld id="{52D9E146-F70F-4B4E-835C-2B4B04680B5C}" type="datetimeFigureOut">
              <a:rPr lang="fr-FR" smtClean="0"/>
              <a:t>03/08/2022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9EFDEA1-768D-C449-8650-E440E6F609AF}"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2D9E146-F70F-4B4E-835C-2B4B04680B5C}" type="datetimeFigureOut">
              <a:rPr lang="fr-FR" smtClean="0"/>
              <a:t>03/08/2022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9EFDEA1-768D-C449-8650-E440E6F609AF}"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fr-FR"/>
              <a:t>Cliquez et modifiez le titre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2D9E146-F70F-4B4E-835C-2B4B04680B5C}" type="datetimeFigureOut">
              <a:rPr lang="fr-FR" smtClean="0"/>
              <a:t>03/08/2022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9EFDEA1-768D-C449-8650-E440E6F609AF}"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2D9E146-F70F-4B4E-835C-2B4B04680B5C}" type="datetimeFigureOut">
              <a:rPr lang="fr-FR" smtClean="0"/>
              <a:t>03/08/2022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9EFDEA1-768D-C449-8650-E440E6F609AF}"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fr-FR"/>
              <a:t>Cliquez et modifiez le titre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52D9E146-F70F-4B4E-835C-2B4B04680B5C}" type="datetimeFigureOut">
              <a:rPr lang="fr-FR" smtClean="0"/>
              <a:t>03/08/2022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9EFDEA1-768D-C449-8650-E440E6F609AF}"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52D9E146-F70F-4B4E-835C-2B4B04680B5C}" type="datetimeFigureOut">
              <a:rPr lang="fr-FR" smtClean="0"/>
              <a:t>03/08/2022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9EFDEA1-768D-C449-8650-E440E6F609AF}"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fr-FR"/>
              <a:t>Cliquez et modifiez le titre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4" name="Content Placeholder 3"/>
          <p:cNvSpPr>
            <a:spLocks noGrp="1"/>
          </p:cNvSpPr>
          <p:nvPr>
            <p:ph sz="half" idx="2"/>
          </p:nvPr>
        </p:nvSpPr>
        <p:spPr>
          <a:xfrm>
            <a:off x="520713" y="3905482"/>
            <a:ext cx="3198096"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6" name="Content Placeholder 5"/>
          <p:cNvSpPr>
            <a:spLocks noGrp="1"/>
          </p:cNvSpPr>
          <p:nvPr>
            <p:ph sz="quarter" idx="4"/>
          </p:nvPr>
        </p:nvSpPr>
        <p:spPr>
          <a:xfrm>
            <a:off x="3827086" y="3905482"/>
            <a:ext cx="3213847"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52D9E146-F70F-4B4E-835C-2B4B04680B5C}" type="datetimeFigureOut">
              <a:rPr lang="fr-FR" smtClean="0"/>
              <a:t>03/08/2022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49EFDEA1-768D-C449-8650-E440E6F609AF}"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Date Placeholder 2"/>
          <p:cNvSpPr>
            <a:spLocks noGrp="1"/>
          </p:cNvSpPr>
          <p:nvPr>
            <p:ph type="dt" sz="half" idx="10"/>
          </p:nvPr>
        </p:nvSpPr>
        <p:spPr/>
        <p:txBody>
          <a:bodyPr/>
          <a:lstStyle/>
          <a:p>
            <a:fld id="{52D9E146-F70F-4B4E-835C-2B4B04680B5C}" type="datetimeFigureOut">
              <a:rPr lang="fr-FR" smtClean="0"/>
              <a:t>03/08/2022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49EFDEA1-768D-C449-8650-E440E6F609AF}"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D9E146-F70F-4B4E-835C-2B4B04680B5C}" type="datetimeFigureOut">
              <a:rPr lang="fr-FR" smtClean="0"/>
              <a:t>03/08/2022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49EFDEA1-768D-C449-8650-E440E6F609AF}"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Cliquez et modifiez le titre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52D9E146-F70F-4B4E-835C-2B4B04680B5C}" type="datetimeFigureOut">
              <a:rPr lang="fr-FR" smtClean="0"/>
              <a:t>03/08/2022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9EFDEA1-768D-C449-8650-E440E6F609AF}"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Cliquez et modifiez le titre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fr-FR"/>
              <a:t>Faire glisser l'image vers l'espace réservé ou cliquer sur l'icône pour l'ajouter</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52D9E146-F70F-4B4E-835C-2B4B04680B5C}" type="datetimeFigureOut">
              <a:rPr lang="fr-FR" smtClean="0"/>
              <a:t>03/08/2022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9EFDEA1-768D-C449-8650-E440E6F609AF}"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fr-FR"/>
              <a:t>Cliquez et modifiez le titre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52D9E146-F70F-4B4E-835C-2B4B04680B5C}" type="datetimeFigureOut">
              <a:rPr lang="fr-FR" smtClean="0"/>
              <a:t>03/08/2022</a:t>
            </a:fld>
            <a:endParaRPr lang="fr-FR"/>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49EFDEA1-768D-C449-8650-E440E6F609AF}" type="slidenum">
              <a:rPr lang="fr-FR" smtClean="0"/>
              <a:t>‹N°›</a:t>
            </a:fld>
            <a:endParaRPr lang="fr-FR"/>
          </a:p>
        </p:txBody>
      </p:sp>
    </p:spTree>
    <p:extLst>
      <p:ext uri="{BB962C8B-B14F-4D97-AF65-F5344CB8AC3E}">
        <p14:creationId xmlns:p14="http://schemas.microsoft.com/office/powerpoint/2010/main" val="4061185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8" Type="http://schemas.openxmlformats.org/officeDocument/2006/relationships/hyperlink" Target="https://www.creeruncv.com/lettre-de-motivation/?utm_source=Document&amp;utm_medium=Link&amp;utm_campaign=Doc_CV_PTT" TargetMode="External"/><Relationship Id="rId3" Type="http://schemas.openxmlformats.org/officeDocument/2006/relationships/hyperlink" Target="https://www.creeruncv.com/conseils/lexperience-profesionnelle-sur-le-cv/?utm_source=Document&amp;utm_medium=Link&amp;utm_campaign=Doc_CV_PTT" TargetMode="External"/><Relationship Id="rId7" Type="http://schemas.openxmlformats.org/officeDocument/2006/relationships/hyperlink" Target="https://www.creeruncv.com/conseils/recrutement/?utm_source=Document&amp;utm_medium=Link&amp;utm_campaign=Doc_CV_PTT" TargetMode="External"/><Relationship Id="rId2" Type="http://schemas.openxmlformats.org/officeDocument/2006/relationships/hyperlink" Target="https://www.creeruncv.com/conseils/le-titre-du-cv/?utm_source=Document&amp;utm_medium=Link&amp;utm_campaign=Doc_CV_PTT" TargetMode="External"/><Relationship Id="rId1" Type="http://schemas.openxmlformats.org/officeDocument/2006/relationships/slideLayout" Target="../slideLayouts/slideLayout2.xml"/><Relationship Id="rId6" Type="http://schemas.openxmlformats.org/officeDocument/2006/relationships/hyperlink" Target="https://www.creeruncv.com/conseils/icones-pour-cv/?utm_source=Document&amp;utm_medium=Link&amp;utm_campaign=Doc_CV_PTT" TargetMode="External"/><Relationship Id="rId11" Type="http://schemas.openxmlformats.org/officeDocument/2006/relationships/hyperlink" Target="https://www.creeruncv.com/conseils/lettre-de-motivation/?utm_source=Document&amp;utm_medium=Link&amp;utm_campaign=Doc_CV_PTT" TargetMode="External"/><Relationship Id="rId5" Type="http://schemas.openxmlformats.org/officeDocument/2006/relationships/hyperlink" Target="https://www.creeruncv.com/conseils/faire-un-cv-conseils-pratiques/?utm_source=Document&amp;utm_medium=Link&amp;utm_campaign=Doc_CV_PTT" TargetMode="External"/><Relationship Id="rId10" Type="http://schemas.openxmlformats.org/officeDocument/2006/relationships/hyperlink" Target="https://www.creeruncv.com/modele-de-lettre/?utm_source=Document&amp;utm_medium=Link&amp;utm_campaign=Doc_CV_PTT" TargetMode="External"/><Relationship Id="rId4" Type="http://schemas.openxmlformats.org/officeDocument/2006/relationships/hyperlink" Target="https://www.creeruncv.com/conseils/laccroche-du-cv/?utm_source=Document&amp;utm_medium=Link&amp;utm_campaign=Doc_CV_PTT" TargetMode="External"/><Relationship Id="rId9" Type="http://schemas.openxmlformats.org/officeDocument/2006/relationships/hyperlink" Target="https://www.creeruncv.com/modele-de-lett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a:picLocks noChangeAspect="1"/>
          </p:cNvPicPr>
          <p:nvPr/>
        </p:nvPicPr>
        <p:blipFill rotWithShape="1">
          <a:blip r:embed="rId2">
            <a:extLst>
              <a:ext uri="{28A0092B-C50C-407E-A947-70E740481C1C}">
                <a14:useLocalDpi xmlns:a14="http://schemas.microsoft.com/office/drawing/2010/main" val="0"/>
              </a:ext>
            </a:extLst>
          </a:blip>
          <a:srcRect l="4597" r="28720"/>
          <a:stretch/>
        </p:blipFill>
        <p:spPr>
          <a:xfrm>
            <a:off x="267629" y="322217"/>
            <a:ext cx="1884556" cy="1886344"/>
          </a:xfrm>
          <a:prstGeom prst="rect">
            <a:avLst/>
          </a:prstGeom>
        </p:spPr>
      </p:pic>
      <p:cxnSp>
        <p:nvCxnSpPr>
          <p:cNvPr id="7" name="Connecteur droit 6"/>
          <p:cNvCxnSpPr/>
          <p:nvPr/>
        </p:nvCxnSpPr>
        <p:spPr>
          <a:xfrm>
            <a:off x="2286000" y="322217"/>
            <a:ext cx="0" cy="10159929"/>
          </a:xfrm>
          <a:prstGeom prst="line">
            <a:avLst/>
          </a:prstGeom>
          <a:ln>
            <a:solidFill>
              <a:srgbClr val="BFBFBF"/>
            </a:solidFill>
            <a:prstDash val="sysDash"/>
          </a:ln>
        </p:spPr>
        <p:style>
          <a:lnRef idx="1">
            <a:schemeClr val="accent1"/>
          </a:lnRef>
          <a:fillRef idx="0">
            <a:schemeClr val="accent1"/>
          </a:fillRef>
          <a:effectRef idx="0">
            <a:schemeClr val="accent1"/>
          </a:effectRef>
          <a:fontRef idx="minor">
            <a:schemeClr val="tx1"/>
          </a:fontRef>
        </p:style>
      </p:cxnSp>
      <p:sp>
        <p:nvSpPr>
          <p:cNvPr id="8" name="TextBox 17"/>
          <p:cNvSpPr txBox="1"/>
          <p:nvPr/>
        </p:nvSpPr>
        <p:spPr>
          <a:xfrm>
            <a:off x="213183" y="2795820"/>
            <a:ext cx="1666393" cy="246221"/>
          </a:xfrm>
          <a:prstGeom prst="rect">
            <a:avLst/>
          </a:prstGeom>
          <a:noFill/>
        </p:spPr>
        <p:txBody>
          <a:bodyPr wrap="square" rtlCol="0">
            <a:spAutoFit/>
          </a:bodyPr>
          <a:lstStyle/>
          <a:p>
            <a:pPr algn="r"/>
            <a:r>
              <a:rPr lang="en-GB" sz="1000">
                <a:solidFill>
                  <a:schemeClr val="bg1">
                    <a:lumMod val="50000"/>
                  </a:schemeClr>
                </a:solidFill>
                <a:latin typeface="Lato" panose="020F0502020204030203" pitchFamily="34" charset="0"/>
                <a:ea typeface="Roboto" pitchFamily="2" charset="0"/>
                <a:cs typeface="Lato" panose="020F0502020204030203" pitchFamily="34" charset="0"/>
              </a:rPr>
              <a:t>mail@mail.com</a:t>
            </a:r>
            <a:endParaRPr lang="en-GB" sz="1000" dirty="0">
              <a:solidFill>
                <a:schemeClr val="bg1">
                  <a:lumMod val="50000"/>
                </a:schemeClr>
              </a:solidFill>
              <a:latin typeface="Lato" panose="020F0502020204030203" pitchFamily="34" charset="0"/>
              <a:ea typeface="Roboto" pitchFamily="2" charset="0"/>
              <a:cs typeface="Lato" panose="020F0502020204030203" pitchFamily="34" charset="0"/>
            </a:endParaRPr>
          </a:p>
        </p:txBody>
      </p:sp>
      <p:sp>
        <p:nvSpPr>
          <p:cNvPr id="9" name="TextBox 18"/>
          <p:cNvSpPr txBox="1"/>
          <p:nvPr/>
        </p:nvSpPr>
        <p:spPr>
          <a:xfrm>
            <a:off x="785172" y="2458355"/>
            <a:ext cx="1094405" cy="246221"/>
          </a:xfrm>
          <a:prstGeom prst="rect">
            <a:avLst/>
          </a:prstGeom>
          <a:noFill/>
        </p:spPr>
        <p:txBody>
          <a:bodyPr wrap="square" rtlCol="0">
            <a:spAutoFit/>
          </a:bodyPr>
          <a:lstStyle/>
          <a:p>
            <a:pPr algn="r"/>
            <a:r>
              <a:rPr lang="en-GB" sz="1000" dirty="0">
                <a:solidFill>
                  <a:schemeClr val="bg1">
                    <a:lumMod val="50000"/>
                  </a:schemeClr>
                </a:solidFill>
                <a:latin typeface="Lato" panose="020F0502020204030203" pitchFamily="34" charset="0"/>
                <a:ea typeface="Roboto" pitchFamily="2" charset="0"/>
                <a:cs typeface="Lato" panose="020F0502020204030203" pitchFamily="34" charset="0"/>
              </a:rPr>
              <a:t>01.02.03.04.05</a:t>
            </a:r>
          </a:p>
        </p:txBody>
      </p:sp>
      <p:sp>
        <p:nvSpPr>
          <p:cNvPr id="10" name="TextBox 19"/>
          <p:cNvSpPr txBox="1"/>
          <p:nvPr/>
        </p:nvSpPr>
        <p:spPr>
          <a:xfrm>
            <a:off x="52464" y="3494627"/>
            <a:ext cx="1833645" cy="246221"/>
          </a:xfrm>
          <a:prstGeom prst="rect">
            <a:avLst/>
          </a:prstGeom>
          <a:noFill/>
        </p:spPr>
        <p:txBody>
          <a:bodyPr wrap="square" rtlCol="0">
            <a:spAutoFit/>
          </a:bodyPr>
          <a:lstStyle/>
          <a:p>
            <a:pPr algn="r"/>
            <a:r>
              <a:rPr lang="en-GB" sz="1000" dirty="0" err="1">
                <a:solidFill>
                  <a:schemeClr val="bg1">
                    <a:lumMod val="50000"/>
                  </a:schemeClr>
                </a:solidFill>
                <a:latin typeface="Lato" panose="020F0502020204030203" pitchFamily="34" charset="0"/>
                <a:ea typeface="Roboto" pitchFamily="2" charset="0"/>
                <a:cs typeface="Lato" panose="020F0502020204030203" pitchFamily="34" charset="0"/>
              </a:rPr>
              <a:t>www.monsite.com</a:t>
            </a:r>
            <a:endParaRPr lang="en-GB" sz="1000" dirty="0">
              <a:solidFill>
                <a:schemeClr val="bg1">
                  <a:lumMod val="50000"/>
                </a:schemeClr>
              </a:solidFill>
              <a:latin typeface="Lato" panose="020F0502020204030203" pitchFamily="34" charset="0"/>
              <a:ea typeface="Roboto" pitchFamily="2" charset="0"/>
              <a:cs typeface="Lato" panose="020F0502020204030203" pitchFamily="34" charset="0"/>
            </a:endParaRPr>
          </a:p>
        </p:txBody>
      </p:sp>
      <p:sp>
        <p:nvSpPr>
          <p:cNvPr id="11" name="TextBox 20"/>
          <p:cNvSpPr txBox="1"/>
          <p:nvPr/>
        </p:nvSpPr>
        <p:spPr>
          <a:xfrm>
            <a:off x="267629" y="3076620"/>
            <a:ext cx="1611948" cy="400110"/>
          </a:xfrm>
          <a:prstGeom prst="rect">
            <a:avLst/>
          </a:prstGeom>
          <a:noFill/>
        </p:spPr>
        <p:txBody>
          <a:bodyPr wrap="square" rtlCol="0">
            <a:spAutoFit/>
          </a:bodyPr>
          <a:lstStyle/>
          <a:p>
            <a:pPr algn="r"/>
            <a:r>
              <a:rPr lang="en-GB" sz="1000" dirty="0">
                <a:solidFill>
                  <a:schemeClr val="bg1">
                    <a:lumMod val="50000"/>
                  </a:schemeClr>
                </a:solidFill>
                <a:latin typeface="Lato" panose="020F0502020204030203" pitchFamily="34" charset="0"/>
                <a:ea typeface="Roboto" pitchFamily="2" charset="0"/>
                <a:cs typeface="Lato" panose="020F0502020204030203" pitchFamily="34" charset="0"/>
              </a:rPr>
              <a:t>12 rue de la </a:t>
            </a:r>
            <a:r>
              <a:rPr lang="en-GB" sz="1000" dirty="0" err="1">
                <a:solidFill>
                  <a:schemeClr val="bg1">
                    <a:lumMod val="50000"/>
                  </a:schemeClr>
                </a:solidFill>
                <a:latin typeface="Lato" panose="020F0502020204030203" pitchFamily="34" charset="0"/>
                <a:ea typeface="Roboto" pitchFamily="2" charset="0"/>
                <a:cs typeface="Lato" panose="020F0502020204030203" pitchFamily="34" charset="0"/>
              </a:rPr>
              <a:t>Réussite</a:t>
            </a:r>
            <a:endParaRPr lang="en-GB" sz="1000" dirty="0">
              <a:solidFill>
                <a:schemeClr val="bg1">
                  <a:lumMod val="50000"/>
                </a:schemeClr>
              </a:solidFill>
              <a:latin typeface="Lato" panose="020F0502020204030203" pitchFamily="34" charset="0"/>
              <a:ea typeface="Roboto" pitchFamily="2" charset="0"/>
              <a:cs typeface="Lato" panose="020F0502020204030203" pitchFamily="34" charset="0"/>
            </a:endParaRPr>
          </a:p>
          <a:p>
            <a:pPr algn="r"/>
            <a:r>
              <a:rPr lang="en-GB" sz="1000" dirty="0">
                <a:solidFill>
                  <a:schemeClr val="bg1">
                    <a:lumMod val="50000"/>
                  </a:schemeClr>
                </a:solidFill>
                <a:latin typeface="Lato" panose="020F0502020204030203" pitchFamily="34" charset="0"/>
                <a:ea typeface="Roboto" pitchFamily="2" charset="0"/>
                <a:cs typeface="Lato" panose="020F0502020204030203" pitchFamily="34" charset="0"/>
              </a:rPr>
              <a:t>75012 </a:t>
            </a:r>
            <a:r>
              <a:rPr lang="en-GB" sz="1000" dirty="0" err="1">
                <a:solidFill>
                  <a:schemeClr val="bg1">
                    <a:lumMod val="50000"/>
                  </a:schemeClr>
                </a:solidFill>
                <a:latin typeface="Lato" panose="020F0502020204030203" pitchFamily="34" charset="0"/>
                <a:ea typeface="Roboto" pitchFamily="2" charset="0"/>
                <a:cs typeface="Lato" panose="020F0502020204030203" pitchFamily="34" charset="0"/>
              </a:rPr>
              <a:t>PAris</a:t>
            </a:r>
            <a:endParaRPr lang="en-GB" sz="1000" dirty="0">
              <a:solidFill>
                <a:schemeClr val="bg1">
                  <a:lumMod val="50000"/>
                </a:schemeClr>
              </a:solidFill>
              <a:latin typeface="Lato" panose="020F0502020204030203" pitchFamily="34" charset="0"/>
              <a:ea typeface="Roboto" pitchFamily="2" charset="0"/>
              <a:cs typeface="Lato" panose="020F0502020204030203" pitchFamily="34" charset="0"/>
            </a:endParaRPr>
          </a:p>
        </p:txBody>
      </p:sp>
      <p:pic>
        <p:nvPicPr>
          <p:cNvPr id="12" name="Picture 52"/>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a:off x="1881061" y="2811959"/>
            <a:ext cx="202381" cy="202381"/>
          </a:xfrm>
          <a:prstGeom prst="rect">
            <a:avLst/>
          </a:prstGeom>
        </p:spPr>
      </p:pic>
      <p:pic>
        <p:nvPicPr>
          <p:cNvPr id="13" name="Picture 53"/>
          <p:cNvPicPr>
            <a:picLocks noChangeAspect="1"/>
          </p:cNvPicPr>
          <p:nvPr/>
        </p:nvPicPr>
        <p:blipFill>
          <a:blip r:embed="rId4" cstate="print">
            <a:lum bright="70000" contrast="-70000"/>
            <a:extLst>
              <a:ext uri="{28A0092B-C50C-407E-A947-70E740481C1C}">
                <a14:useLocalDpi xmlns:a14="http://schemas.microsoft.com/office/drawing/2010/main" val="0"/>
              </a:ext>
            </a:extLst>
          </a:blip>
          <a:stretch>
            <a:fillRect/>
          </a:stretch>
        </p:blipFill>
        <p:spPr>
          <a:xfrm>
            <a:off x="1858598" y="3131724"/>
            <a:ext cx="247307" cy="247307"/>
          </a:xfrm>
          <a:prstGeom prst="rect">
            <a:avLst/>
          </a:prstGeom>
        </p:spPr>
      </p:pic>
      <p:pic>
        <p:nvPicPr>
          <p:cNvPr id="14" name="Picture 54"/>
          <p:cNvPicPr>
            <a:picLocks noChangeAspect="1"/>
          </p:cNvPicPr>
          <p:nvPr/>
        </p:nvPicPr>
        <p:blipFill>
          <a:blip r:embed="rId5" cstate="print">
            <a:lum bright="70000" contrast="-70000"/>
            <a:extLst>
              <a:ext uri="{28A0092B-C50C-407E-A947-70E740481C1C}">
                <a14:useLocalDpi xmlns:a14="http://schemas.microsoft.com/office/drawing/2010/main" val="0"/>
              </a:ext>
            </a:extLst>
          </a:blip>
          <a:stretch>
            <a:fillRect/>
          </a:stretch>
        </p:blipFill>
        <p:spPr>
          <a:xfrm>
            <a:off x="1886110" y="3513773"/>
            <a:ext cx="192282" cy="192282"/>
          </a:xfrm>
          <a:prstGeom prst="rect">
            <a:avLst/>
          </a:prstGeom>
        </p:spPr>
      </p:pic>
      <p:pic>
        <p:nvPicPr>
          <p:cNvPr id="15" name="Picture 55"/>
          <p:cNvPicPr>
            <a:picLocks noChangeAspect="1"/>
          </p:cNvPicPr>
          <p:nvPr/>
        </p:nvPicPr>
        <p:blipFill>
          <a:blip r:embed="rId6" cstate="print">
            <a:lum bright="70000" contrast="-70000"/>
            <a:extLst>
              <a:ext uri="{28A0092B-C50C-407E-A947-70E740481C1C}">
                <a14:useLocalDpi xmlns:a14="http://schemas.microsoft.com/office/drawing/2010/main" val="0"/>
              </a:ext>
            </a:extLst>
          </a:blip>
          <a:stretch>
            <a:fillRect/>
          </a:stretch>
        </p:blipFill>
        <p:spPr>
          <a:xfrm>
            <a:off x="1891942" y="2488296"/>
            <a:ext cx="180618" cy="180618"/>
          </a:xfrm>
          <a:prstGeom prst="rect">
            <a:avLst/>
          </a:prstGeom>
        </p:spPr>
      </p:pic>
      <p:sp>
        <p:nvSpPr>
          <p:cNvPr id="16" name="TextBox 262"/>
          <p:cNvSpPr txBox="1"/>
          <p:nvPr/>
        </p:nvSpPr>
        <p:spPr>
          <a:xfrm>
            <a:off x="52465" y="3795924"/>
            <a:ext cx="1827111" cy="246221"/>
          </a:xfrm>
          <a:prstGeom prst="rect">
            <a:avLst/>
          </a:prstGeom>
          <a:noFill/>
        </p:spPr>
        <p:txBody>
          <a:bodyPr wrap="square" rtlCol="0">
            <a:spAutoFit/>
          </a:bodyPr>
          <a:lstStyle/>
          <a:p>
            <a:pPr algn="r"/>
            <a:r>
              <a:rPr lang="en-GB" sz="1000" dirty="0" err="1">
                <a:solidFill>
                  <a:schemeClr val="bg1">
                    <a:lumMod val="50000"/>
                  </a:schemeClr>
                </a:solidFill>
                <a:latin typeface="Lato" panose="020F0502020204030203" pitchFamily="34" charset="0"/>
                <a:ea typeface="Roboto" pitchFamily="2" charset="0"/>
                <a:cs typeface="Lato" panose="020F0502020204030203" pitchFamily="34" charset="0"/>
              </a:rPr>
              <a:t>Facebook.com</a:t>
            </a:r>
            <a:r>
              <a:rPr lang="en-GB" sz="1000" dirty="0">
                <a:solidFill>
                  <a:schemeClr val="bg1">
                    <a:lumMod val="50000"/>
                  </a:schemeClr>
                </a:solidFill>
                <a:latin typeface="Lato" panose="020F0502020204030203" pitchFamily="34" charset="0"/>
                <a:ea typeface="Roboto" pitchFamily="2" charset="0"/>
                <a:cs typeface="Lato" panose="020F0502020204030203" pitchFamily="34" charset="0"/>
              </a:rPr>
              <a:t>/</a:t>
            </a:r>
            <a:r>
              <a:rPr lang="en-GB" sz="1000" dirty="0" err="1">
                <a:solidFill>
                  <a:schemeClr val="bg1">
                    <a:lumMod val="50000"/>
                  </a:schemeClr>
                </a:solidFill>
                <a:latin typeface="Lato" panose="020F0502020204030203" pitchFamily="34" charset="0"/>
                <a:ea typeface="Roboto" pitchFamily="2" charset="0"/>
                <a:cs typeface="Lato" panose="020F0502020204030203" pitchFamily="34" charset="0"/>
              </a:rPr>
              <a:t>Moi</a:t>
            </a:r>
            <a:endParaRPr lang="en-GB" sz="1000" dirty="0">
              <a:solidFill>
                <a:schemeClr val="bg1">
                  <a:lumMod val="50000"/>
                </a:schemeClr>
              </a:solidFill>
              <a:latin typeface="Lato" panose="020F0502020204030203" pitchFamily="34" charset="0"/>
              <a:ea typeface="Roboto" pitchFamily="2" charset="0"/>
              <a:cs typeface="Lato" panose="020F0502020204030203" pitchFamily="34" charset="0"/>
            </a:endParaRPr>
          </a:p>
        </p:txBody>
      </p:sp>
      <p:sp>
        <p:nvSpPr>
          <p:cNvPr id="17" name="TextBox 263"/>
          <p:cNvSpPr txBox="1"/>
          <p:nvPr/>
        </p:nvSpPr>
        <p:spPr>
          <a:xfrm>
            <a:off x="52465" y="4086325"/>
            <a:ext cx="1827112" cy="246221"/>
          </a:xfrm>
          <a:prstGeom prst="rect">
            <a:avLst/>
          </a:prstGeom>
          <a:noFill/>
        </p:spPr>
        <p:txBody>
          <a:bodyPr wrap="square" rtlCol="0">
            <a:spAutoFit/>
          </a:bodyPr>
          <a:lstStyle/>
          <a:p>
            <a:pPr algn="r"/>
            <a:r>
              <a:rPr lang="en-GB" sz="1000" dirty="0" err="1">
                <a:solidFill>
                  <a:schemeClr val="bg1">
                    <a:lumMod val="50000"/>
                  </a:schemeClr>
                </a:solidFill>
                <a:latin typeface="Lato" panose="020F0502020204030203" pitchFamily="34" charset="0"/>
                <a:ea typeface="Roboto" pitchFamily="2" charset="0"/>
                <a:cs typeface="Lato" panose="020F0502020204030203" pitchFamily="34" charset="0"/>
              </a:rPr>
              <a:t>Twitter.com</a:t>
            </a:r>
            <a:r>
              <a:rPr lang="en-GB" sz="1000" dirty="0">
                <a:solidFill>
                  <a:schemeClr val="bg1">
                    <a:lumMod val="50000"/>
                  </a:schemeClr>
                </a:solidFill>
                <a:latin typeface="Lato" panose="020F0502020204030203" pitchFamily="34" charset="0"/>
                <a:ea typeface="Roboto" pitchFamily="2" charset="0"/>
                <a:cs typeface="Lato" panose="020F0502020204030203" pitchFamily="34" charset="0"/>
              </a:rPr>
              <a:t>/</a:t>
            </a:r>
            <a:r>
              <a:rPr lang="en-GB" sz="1000" dirty="0" err="1">
                <a:solidFill>
                  <a:schemeClr val="bg1">
                    <a:lumMod val="50000"/>
                  </a:schemeClr>
                </a:solidFill>
                <a:latin typeface="Lato" panose="020F0502020204030203" pitchFamily="34" charset="0"/>
                <a:ea typeface="Roboto" pitchFamily="2" charset="0"/>
                <a:cs typeface="Lato" panose="020F0502020204030203" pitchFamily="34" charset="0"/>
              </a:rPr>
              <a:t>Moi</a:t>
            </a:r>
            <a:endParaRPr lang="en-GB" sz="1000" dirty="0">
              <a:solidFill>
                <a:schemeClr val="bg1">
                  <a:lumMod val="50000"/>
                </a:schemeClr>
              </a:solidFill>
              <a:latin typeface="Lato" panose="020F0502020204030203" pitchFamily="34" charset="0"/>
              <a:ea typeface="Roboto" pitchFamily="2" charset="0"/>
              <a:cs typeface="Lato" panose="020F0502020204030203" pitchFamily="34" charset="0"/>
            </a:endParaRPr>
          </a:p>
        </p:txBody>
      </p:sp>
      <p:pic>
        <p:nvPicPr>
          <p:cNvPr id="18" name="Picture 56"/>
          <p:cNvPicPr>
            <a:picLocks noChangeAspect="1"/>
          </p:cNvPicPr>
          <p:nvPr/>
        </p:nvPicPr>
        <p:blipFill>
          <a:blip r:embed="rId7" cstate="print">
            <a:lum bright="70000" contrast="-70000"/>
            <a:extLst>
              <a:ext uri="{28A0092B-C50C-407E-A947-70E740481C1C}">
                <a14:useLocalDpi xmlns:a14="http://schemas.microsoft.com/office/drawing/2010/main" val="0"/>
              </a:ext>
            </a:extLst>
          </a:blip>
          <a:stretch>
            <a:fillRect/>
          </a:stretch>
        </p:blipFill>
        <p:spPr>
          <a:xfrm>
            <a:off x="1887729" y="3856205"/>
            <a:ext cx="189045" cy="189045"/>
          </a:xfrm>
          <a:prstGeom prst="rect">
            <a:avLst/>
          </a:prstGeom>
        </p:spPr>
      </p:pic>
      <p:pic>
        <p:nvPicPr>
          <p:cNvPr id="19" name="Picture 57"/>
          <p:cNvPicPr>
            <a:picLocks noChangeAspect="1"/>
          </p:cNvPicPr>
          <p:nvPr/>
        </p:nvPicPr>
        <p:blipFill>
          <a:blip r:embed="rId8" cstate="print">
            <a:lum bright="70000" contrast="-70000"/>
            <a:extLst>
              <a:ext uri="{28A0092B-C50C-407E-A947-70E740481C1C}">
                <a14:useLocalDpi xmlns:a14="http://schemas.microsoft.com/office/drawing/2010/main" val="0"/>
              </a:ext>
            </a:extLst>
          </a:blip>
          <a:stretch>
            <a:fillRect/>
          </a:stretch>
        </p:blipFill>
        <p:spPr>
          <a:xfrm>
            <a:off x="1890996" y="4122761"/>
            <a:ext cx="198421" cy="198421"/>
          </a:xfrm>
          <a:prstGeom prst="rect">
            <a:avLst/>
          </a:prstGeom>
        </p:spPr>
      </p:pic>
      <p:sp>
        <p:nvSpPr>
          <p:cNvPr id="20" name="TextBox 50"/>
          <p:cNvSpPr txBox="1"/>
          <p:nvPr/>
        </p:nvSpPr>
        <p:spPr>
          <a:xfrm>
            <a:off x="245036" y="5889446"/>
            <a:ext cx="905497" cy="246221"/>
          </a:xfrm>
          <a:prstGeom prst="rect">
            <a:avLst/>
          </a:prstGeom>
          <a:noFill/>
        </p:spPr>
        <p:txBody>
          <a:bodyPr wrap="square" rtlCol="0">
            <a:spAutoFit/>
          </a:bodyPr>
          <a:lstStyle/>
          <a:p>
            <a:r>
              <a:rPr lang="en-PH" sz="1000" dirty="0">
                <a:solidFill>
                  <a:schemeClr val="bg1">
                    <a:lumMod val="50000"/>
                  </a:schemeClr>
                </a:solidFill>
                <a:latin typeface="Lato" panose="020F0502020204030203" pitchFamily="34" charset="0"/>
                <a:ea typeface="Roboto" pitchFamily="2" charset="0"/>
                <a:cs typeface="Lato" panose="020F0502020204030203" pitchFamily="34" charset="0"/>
              </a:rPr>
              <a:t>Photoshop</a:t>
            </a:r>
            <a:endParaRPr lang="en-GB" sz="1000" dirty="0">
              <a:solidFill>
                <a:schemeClr val="bg1">
                  <a:lumMod val="50000"/>
                </a:schemeClr>
              </a:solidFill>
              <a:latin typeface="Lato" panose="020F0502020204030203" pitchFamily="34" charset="0"/>
              <a:ea typeface="Roboto" pitchFamily="2" charset="0"/>
              <a:cs typeface="Lato" panose="020F0502020204030203" pitchFamily="34" charset="0"/>
            </a:endParaRPr>
          </a:p>
        </p:txBody>
      </p:sp>
      <p:sp>
        <p:nvSpPr>
          <p:cNvPr id="21" name="TextBox 41"/>
          <p:cNvSpPr txBox="1"/>
          <p:nvPr/>
        </p:nvSpPr>
        <p:spPr>
          <a:xfrm>
            <a:off x="253586" y="5395553"/>
            <a:ext cx="798341" cy="246221"/>
          </a:xfrm>
          <a:prstGeom prst="rect">
            <a:avLst/>
          </a:prstGeom>
          <a:noFill/>
        </p:spPr>
        <p:txBody>
          <a:bodyPr wrap="square" rtlCol="0">
            <a:spAutoFit/>
          </a:bodyPr>
          <a:lstStyle/>
          <a:p>
            <a:r>
              <a:rPr lang="en-PH" sz="1000" dirty="0">
                <a:solidFill>
                  <a:schemeClr val="bg1">
                    <a:lumMod val="50000"/>
                  </a:schemeClr>
                </a:solidFill>
                <a:latin typeface="Lato" panose="020F0502020204030203" pitchFamily="34" charset="0"/>
                <a:ea typeface="Roboto" pitchFamily="2" charset="0"/>
                <a:cs typeface="Lato" panose="020F0502020204030203" pitchFamily="34" charset="0"/>
              </a:rPr>
              <a:t>Illustrator</a:t>
            </a:r>
            <a:endParaRPr lang="en-GB" sz="1000" dirty="0">
              <a:solidFill>
                <a:schemeClr val="bg1">
                  <a:lumMod val="50000"/>
                </a:schemeClr>
              </a:solidFill>
              <a:latin typeface="Lato" panose="020F0502020204030203" pitchFamily="34" charset="0"/>
              <a:ea typeface="Roboto" pitchFamily="2" charset="0"/>
              <a:cs typeface="Lato" panose="020F0502020204030203" pitchFamily="34" charset="0"/>
            </a:endParaRPr>
          </a:p>
        </p:txBody>
      </p:sp>
      <p:sp>
        <p:nvSpPr>
          <p:cNvPr id="22" name="TextBox 49"/>
          <p:cNvSpPr txBox="1"/>
          <p:nvPr/>
        </p:nvSpPr>
        <p:spPr>
          <a:xfrm>
            <a:off x="252741" y="5648541"/>
            <a:ext cx="660229" cy="246221"/>
          </a:xfrm>
          <a:prstGeom prst="rect">
            <a:avLst/>
          </a:prstGeom>
          <a:noFill/>
        </p:spPr>
        <p:txBody>
          <a:bodyPr wrap="square" rtlCol="0">
            <a:spAutoFit/>
          </a:bodyPr>
          <a:lstStyle/>
          <a:p>
            <a:r>
              <a:rPr lang="en-PH" sz="1000" dirty="0" err="1">
                <a:solidFill>
                  <a:schemeClr val="bg1">
                    <a:lumMod val="50000"/>
                  </a:schemeClr>
                </a:solidFill>
                <a:latin typeface="Lato" panose="020F0502020204030203" pitchFamily="34" charset="0"/>
                <a:ea typeface="Roboto" pitchFamily="2" charset="0"/>
                <a:cs typeface="Lato" panose="020F0502020204030203" pitchFamily="34" charset="0"/>
              </a:rPr>
              <a:t>Indesign</a:t>
            </a:r>
            <a:endParaRPr lang="en-GB" sz="1000" dirty="0">
              <a:solidFill>
                <a:schemeClr val="bg1">
                  <a:lumMod val="50000"/>
                </a:schemeClr>
              </a:solidFill>
              <a:latin typeface="Lato" panose="020F0502020204030203" pitchFamily="34" charset="0"/>
              <a:ea typeface="Roboto" pitchFamily="2" charset="0"/>
              <a:cs typeface="Lato" panose="020F0502020204030203" pitchFamily="34" charset="0"/>
            </a:endParaRPr>
          </a:p>
        </p:txBody>
      </p:sp>
      <p:sp>
        <p:nvSpPr>
          <p:cNvPr id="23" name="TextBox 51"/>
          <p:cNvSpPr txBox="1"/>
          <p:nvPr/>
        </p:nvSpPr>
        <p:spPr>
          <a:xfrm>
            <a:off x="276287" y="6120570"/>
            <a:ext cx="868191" cy="246221"/>
          </a:xfrm>
          <a:prstGeom prst="rect">
            <a:avLst/>
          </a:prstGeom>
          <a:noFill/>
        </p:spPr>
        <p:txBody>
          <a:bodyPr wrap="square" rtlCol="0">
            <a:spAutoFit/>
          </a:bodyPr>
          <a:lstStyle/>
          <a:p>
            <a:r>
              <a:rPr lang="en-PH" sz="1000" dirty="0">
                <a:solidFill>
                  <a:schemeClr val="bg1">
                    <a:lumMod val="50000"/>
                  </a:schemeClr>
                </a:solidFill>
                <a:latin typeface="Lato" panose="020F0502020204030203" pitchFamily="34" charset="0"/>
                <a:ea typeface="Roboto" pitchFamily="2" charset="0"/>
                <a:cs typeface="Lato" panose="020F0502020204030203" pitchFamily="34" charset="0"/>
              </a:rPr>
              <a:t>CorelDraw</a:t>
            </a:r>
            <a:endParaRPr lang="en-GB" sz="1000" dirty="0">
              <a:solidFill>
                <a:schemeClr val="bg1">
                  <a:lumMod val="50000"/>
                </a:schemeClr>
              </a:solidFill>
              <a:latin typeface="Lato" panose="020F0502020204030203" pitchFamily="34" charset="0"/>
              <a:ea typeface="Roboto" pitchFamily="2" charset="0"/>
              <a:cs typeface="Lato" panose="020F0502020204030203" pitchFamily="34" charset="0"/>
            </a:endParaRPr>
          </a:p>
        </p:txBody>
      </p:sp>
      <p:sp>
        <p:nvSpPr>
          <p:cNvPr id="24" name="TextBox 67"/>
          <p:cNvSpPr txBox="1"/>
          <p:nvPr/>
        </p:nvSpPr>
        <p:spPr>
          <a:xfrm>
            <a:off x="267630" y="6371121"/>
            <a:ext cx="1023740" cy="246221"/>
          </a:xfrm>
          <a:prstGeom prst="rect">
            <a:avLst/>
          </a:prstGeom>
          <a:noFill/>
        </p:spPr>
        <p:txBody>
          <a:bodyPr wrap="square" rtlCol="0">
            <a:spAutoFit/>
          </a:bodyPr>
          <a:lstStyle/>
          <a:p>
            <a:r>
              <a:rPr lang="en-PH" sz="1000" dirty="0">
                <a:solidFill>
                  <a:schemeClr val="bg1">
                    <a:lumMod val="50000"/>
                  </a:schemeClr>
                </a:solidFill>
                <a:latin typeface="Lato" panose="020F0502020204030203" pitchFamily="34" charset="0"/>
                <a:ea typeface="Roboto" pitchFamily="2" charset="0"/>
                <a:cs typeface="Lato" panose="020F0502020204030203" pitchFamily="34" charset="0"/>
              </a:rPr>
              <a:t>After Effects</a:t>
            </a:r>
            <a:endParaRPr lang="en-GB" sz="1000" dirty="0">
              <a:solidFill>
                <a:schemeClr val="bg1">
                  <a:lumMod val="50000"/>
                </a:schemeClr>
              </a:solidFill>
              <a:latin typeface="Lato" panose="020F0502020204030203" pitchFamily="34" charset="0"/>
              <a:ea typeface="Roboto" pitchFamily="2" charset="0"/>
              <a:cs typeface="Lato" panose="020F0502020204030203" pitchFamily="34" charset="0"/>
            </a:endParaRPr>
          </a:p>
        </p:txBody>
      </p:sp>
      <p:sp>
        <p:nvSpPr>
          <p:cNvPr id="25" name="TextBox 190"/>
          <p:cNvSpPr txBox="1"/>
          <p:nvPr/>
        </p:nvSpPr>
        <p:spPr>
          <a:xfrm>
            <a:off x="288737" y="7887475"/>
            <a:ext cx="905497" cy="246221"/>
          </a:xfrm>
          <a:prstGeom prst="rect">
            <a:avLst/>
          </a:prstGeom>
          <a:noFill/>
        </p:spPr>
        <p:txBody>
          <a:bodyPr wrap="square" rtlCol="0">
            <a:spAutoFit/>
          </a:bodyPr>
          <a:lstStyle/>
          <a:p>
            <a:r>
              <a:rPr lang="en-PH" sz="1000" dirty="0" err="1">
                <a:solidFill>
                  <a:schemeClr val="bg1">
                    <a:lumMod val="50000"/>
                  </a:schemeClr>
                </a:solidFill>
                <a:latin typeface="Lato" panose="020F0502020204030203" pitchFamily="34" charset="0"/>
                <a:ea typeface="Roboto" pitchFamily="2" charset="0"/>
                <a:cs typeface="Lato" panose="020F0502020204030203" pitchFamily="34" charset="0"/>
              </a:rPr>
              <a:t>Italien</a:t>
            </a:r>
            <a:endParaRPr lang="en-GB" sz="1000" dirty="0">
              <a:solidFill>
                <a:schemeClr val="bg1">
                  <a:lumMod val="50000"/>
                </a:schemeClr>
              </a:solidFill>
              <a:latin typeface="Lato" panose="020F0502020204030203" pitchFamily="34" charset="0"/>
              <a:ea typeface="Roboto" pitchFamily="2" charset="0"/>
              <a:cs typeface="Lato" panose="020F0502020204030203" pitchFamily="34" charset="0"/>
            </a:endParaRPr>
          </a:p>
        </p:txBody>
      </p:sp>
      <p:sp>
        <p:nvSpPr>
          <p:cNvPr id="26" name="TextBox 191"/>
          <p:cNvSpPr txBox="1"/>
          <p:nvPr/>
        </p:nvSpPr>
        <p:spPr>
          <a:xfrm>
            <a:off x="288737" y="7419925"/>
            <a:ext cx="798341" cy="246221"/>
          </a:xfrm>
          <a:prstGeom prst="rect">
            <a:avLst/>
          </a:prstGeom>
          <a:noFill/>
        </p:spPr>
        <p:txBody>
          <a:bodyPr wrap="square" rtlCol="0">
            <a:spAutoFit/>
          </a:bodyPr>
          <a:lstStyle/>
          <a:p>
            <a:r>
              <a:rPr lang="en-PH" sz="1000" dirty="0" err="1">
                <a:solidFill>
                  <a:schemeClr val="bg1">
                    <a:lumMod val="50000"/>
                  </a:schemeClr>
                </a:solidFill>
                <a:latin typeface="Lato" panose="020F0502020204030203" pitchFamily="34" charset="0"/>
                <a:ea typeface="Roboto" pitchFamily="2" charset="0"/>
                <a:cs typeface="Lato" panose="020F0502020204030203" pitchFamily="34" charset="0"/>
              </a:rPr>
              <a:t>Anglais</a:t>
            </a:r>
            <a:endParaRPr lang="en-GB" sz="1000" dirty="0">
              <a:solidFill>
                <a:schemeClr val="bg1">
                  <a:lumMod val="50000"/>
                </a:schemeClr>
              </a:solidFill>
              <a:latin typeface="Lato" panose="020F0502020204030203" pitchFamily="34" charset="0"/>
              <a:ea typeface="Roboto" pitchFamily="2" charset="0"/>
              <a:cs typeface="Lato" panose="020F0502020204030203" pitchFamily="34" charset="0"/>
            </a:endParaRPr>
          </a:p>
        </p:txBody>
      </p:sp>
      <p:sp>
        <p:nvSpPr>
          <p:cNvPr id="27" name="TextBox 192"/>
          <p:cNvSpPr txBox="1"/>
          <p:nvPr/>
        </p:nvSpPr>
        <p:spPr>
          <a:xfrm>
            <a:off x="286828" y="7646615"/>
            <a:ext cx="796579" cy="246221"/>
          </a:xfrm>
          <a:prstGeom prst="rect">
            <a:avLst/>
          </a:prstGeom>
          <a:noFill/>
        </p:spPr>
        <p:txBody>
          <a:bodyPr wrap="square" rtlCol="0">
            <a:spAutoFit/>
          </a:bodyPr>
          <a:lstStyle/>
          <a:p>
            <a:r>
              <a:rPr lang="en-PH" sz="1000">
                <a:solidFill>
                  <a:schemeClr val="bg1">
                    <a:lumMod val="50000"/>
                  </a:schemeClr>
                </a:solidFill>
                <a:latin typeface="Lato" panose="020F0502020204030203" pitchFamily="34" charset="0"/>
                <a:ea typeface="Roboto" pitchFamily="2" charset="0"/>
                <a:cs typeface="Lato" panose="020F0502020204030203" pitchFamily="34" charset="0"/>
              </a:rPr>
              <a:t>Allemand</a:t>
            </a:r>
            <a:endParaRPr lang="en-GB" sz="1000" dirty="0">
              <a:solidFill>
                <a:schemeClr val="bg1">
                  <a:lumMod val="50000"/>
                </a:schemeClr>
              </a:solidFill>
              <a:latin typeface="Lato" panose="020F0502020204030203" pitchFamily="34" charset="0"/>
              <a:ea typeface="Roboto" pitchFamily="2" charset="0"/>
              <a:cs typeface="Lato" panose="020F0502020204030203" pitchFamily="34" charset="0"/>
            </a:endParaRPr>
          </a:p>
        </p:txBody>
      </p:sp>
      <p:sp>
        <p:nvSpPr>
          <p:cNvPr id="28" name="TextBox 193"/>
          <p:cNvSpPr txBox="1"/>
          <p:nvPr/>
        </p:nvSpPr>
        <p:spPr>
          <a:xfrm>
            <a:off x="288803" y="8118644"/>
            <a:ext cx="905497" cy="246221"/>
          </a:xfrm>
          <a:prstGeom prst="rect">
            <a:avLst/>
          </a:prstGeom>
          <a:noFill/>
        </p:spPr>
        <p:txBody>
          <a:bodyPr wrap="square" rtlCol="0">
            <a:spAutoFit/>
          </a:bodyPr>
          <a:lstStyle/>
          <a:p>
            <a:r>
              <a:rPr lang="en-PH" sz="1000" dirty="0" err="1">
                <a:solidFill>
                  <a:schemeClr val="bg1">
                    <a:lumMod val="50000"/>
                  </a:schemeClr>
                </a:solidFill>
                <a:latin typeface="Lato" panose="020F0502020204030203" pitchFamily="34" charset="0"/>
                <a:ea typeface="Roboto" pitchFamily="2" charset="0"/>
                <a:cs typeface="Lato" panose="020F0502020204030203" pitchFamily="34" charset="0"/>
              </a:rPr>
              <a:t>Espagnol</a:t>
            </a:r>
            <a:endParaRPr lang="en-GB" sz="1000" dirty="0">
              <a:solidFill>
                <a:schemeClr val="bg1">
                  <a:lumMod val="50000"/>
                </a:schemeClr>
              </a:solidFill>
              <a:latin typeface="Lato" panose="020F0502020204030203" pitchFamily="34" charset="0"/>
              <a:ea typeface="Roboto" pitchFamily="2" charset="0"/>
              <a:cs typeface="Lato" panose="020F0502020204030203" pitchFamily="34" charset="0"/>
            </a:endParaRPr>
          </a:p>
        </p:txBody>
      </p:sp>
      <p:sp>
        <p:nvSpPr>
          <p:cNvPr id="29" name="Rectangle 28"/>
          <p:cNvSpPr/>
          <p:nvPr/>
        </p:nvSpPr>
        <p:spPr>
          <a:xfrm>
            <a:off x="132080" y="4919614"/>
            <a:ext cx="2153920" cy="29059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600" dirty="0">
                <a:solidFill>
                  <a:schemeClr val="bg1"/>
                </a:solidFill>
                <a:ea typeface="Roboto" pitchFamily="2" charset="0"/>
                <a:cs typeface="Lato" panose="020F0502020204030203" pitchFamily="34" charset="0"/>
              </a:rPr>
              <a:t>COMPETENCES</a:t>
            </a:r>
          </a:p>
        </p:txBody>
      </p:sp>
      <p:pic>
        <p:nvPicPr>
          <p:cNvPr id="30" name="Picture 147"/>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001600" y="4938064"/>
            <a:ext cx="246025" cy="246025"/>
          </a:xfrm>
          <a:prstGeom prst="rect">
            <a:avLst/>
          </a:prstGeom>
        </p:spPr>
      </p:pic>
      <p:grpSp>
        <p:nvGrpSpPr>
          <p:cNvPr id="31" name="Group 40"/>
          <p:cNvGrpSpPr/>
          <p:nvPr/>
        </p:nvGrpSpPr>
        <p:grpSpPr>
          <a:xfrm>
            <a:off x="1213422" y="5445286"/>
            <a:ext cx="934691" cy="137854"/>
            <a:chOff x="984250" y="4189049"/>
            <a:chExt cx="934691" cy="179255"/>
          </a:xfrm>
        </p:grpSpPr>
        <p:sp>
          <p:nvSpPr>
            <p:cNvPr id="32" name="Rectangle 31"/>
            <p:cNvSpPr/>
            <p:nvPr/>
          </p:nvSpPr>
          <p:spPr>
            <a:xfrm>
              <a:off x="984250" y="4189049"/>
              <a:ext cx="934691" cy="179255"/>
            </a:xfrm>
            <a:prstGeom prst="rect">
              <a:avLst/>
            </a:prstGeom>
            <a:solidFill>
              <a:srgbClr val="CCE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Rectangle 32"/>
            <p:cNvSpPr/>
            <p:nvPr/>
          </p:nvSpPr>
          <p:spPr>
            <a:xfrm>
              <a:off x="984250" y="4189049"/>
              <a:ext cx="594519" cy="17925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34" name="Group 237"/>
          <p:cNvGrpSpPr/>
          <p:nvPr/>
        </p:nvGrpSpPr>
        <p:grpSpPr>
          <a:xfrm>
            <a:off x="1213422" y="5688367"/>
            <a:ext cx="934691" cy="137854"/>
            <a:chOff x="984250" y="4189049"/>
            <a:chExt cx="934691" cy="179255"/>
          </a:xfrm>
        </p:grpSpPr>
        <p:sp>
          <p:nvSpPr>
            <p:cNvPr id="35" name="Rectangle 34"/>
            <p:cNvSpPr/>
            <p:nvPr/>
          </p:nvSpPr>
          <p:spPr>
            <a:xfrm>
              <a:off x="984250" y="4189049"/>
              <a:ext cx="934691" cy="179255"/>
            </a:xfrm>
            <a:prstGeom prst="rect">
              <a:avLst/>
            </a:prstGeom>
            <a:solidFill>
              <a:srgbClr val="CCE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Rectangle 35"/>
            <p:cNvSpPr/>
            <p:nvPr/>
          </p:nvSpPr>
          <p:spPr>
            <a:xfrm>
              <a:off x="984250" y="4189049"/>
              <a:ext cx="749588" cy="179255"/>
            </a:xfrm>
            <a:prstGeom prst="rect">
              <a:avLst/>
            </a:prstGeom>
            <a:solidFill>
              <a:srgbClr val="F8901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37" name="Group 240"/>
          <p:cNvGrpSpPr/>
          <p:nvPr/>
        </p:nvGrpSpPr>
        <p:grpSpPr>
          <a:xfrm>
            <a:off x="1213422" y="5931448"/>
            <a:ext cx="934691" cy="137854"/>
            <a:chOff x="984250" y="4189049"/>
            <a:chExt cx="934691" cy="179255"/>
          </a:xfrm>
        </p:grpSpPr>
        <p:sp>
          <p:nvSpPr>
            <p:cNvPr id="38" name="Rectangle 37"/>
            <p:cNvSpPr/>
            <p:nvPr/>
          </p:nvSpPr>
          <p:spPr>
            <a:xfrm>
              <a:off x="984250" y="4189049"/>
              <a:ext cx="934691" cy="179255"/>
            </a:xfrm>
            <a:prstGeom prst="rect">
              <a:avLst/>
            </a:prstGeom>
            <a:solidFill>
              <a:srgbClr val="CCE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Rectangle 38"/>
            <p:cNvSpPr/>
            <p:nvPr/>
          </p:nvSpPr>
          <p:spPr>
            <a:xfrm>
              <a:off x="984250" y="4189049"/>
              <a:ext cx="565298" cy="179255"/>
            </a:xfrm>
            <a:prstGeom prst="rect">
              <a:avLst/>
            </a:prstGeom>
            <a:solidFill>
              <a:srgbClr val="33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40" name="Group 243"/>
          <p:cNvGrpSpPr/>
          <p:nvPr/>
        </p:nvGrpSpPr>
        <p:grpSpPr>
          <a:xfrm>
            <a:off x="1213422" y="6174529"/>
            <a:ext cx="934691" cy="137854"/>
            <a:chOff x="984250" y="4189049"/>
            <a:chExt cx="934691" cy="179255"/>
          </a:xfrm>
        </p:grpSpPr>
        <p:sp>
          <p:nvSpPr>
            <p:cNvPr id="41" name="Rectangle 40"/>
            <p:cNvSpPr/>
            <p:nvPr/>
          </p:nvSpPr>
          <p:spPr>
            <a:xfrm>
              <a:off x="984250" y="4189049"/>
              <a:ext cx="934691" cy="179255"/>
            </a:xfrm>
            <a:prstGeom prst="rect">
              <a:avLst/>
            </a:prstGeom>
            <a:solidFill>
              <a:srgbClr val="CCE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Rectangle 41"/>
            <p:cNvSpPr/>
            <p:nvPr/>
          </p:nvSpPr>
          <p:spPr>
            <a:xfrm>
              <a:off x="984250" y="4189049"/>
              <a:ext cx="681444" cy="179255"/>
            </a:xfrm>
            <a:prstGeom prst="rect">
              <a:avLst/>
            </a:prstGeom>
            <a:solidFill>
              <a:srgbClr val="FF5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43" name="Group 246"/>
          <p:cNvGrpSpPr/>
          <p:nvPr/>
        </p:nvGrpSpPr>
        <p:grpSpPr>
          <a:xfrm>
            <a:off x="1213422" y="6417610"/>
            <a:ext cx="934691" cy="137854"/>
            <a:chOff x="984250" y="4189049"/>
            <a:chExt cx="934691" cy="179255"/>
          </a:xfrm>
        </p:grpSpPr>
        <p:sp>
          <p:nvSpPr>
            <p:cNvPr id="44" name="Rectangle 43"/>
            <p:cNvSpPr/>
            <p:nvPr/>
          </p:nvSpPr>
          <p:spPr>
            <a:xfrm>
              <a:off x="984250" y="4189049"/>
              <a:ext cx="934691" cy="179255"/>
            </a:xfrm>
            <a:prstGeom prst="rect">
              <a:avLst/>
            </a:prstGeom>
            <a:solidFill>
              <a:srgbClr val="CCE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Rectangle 44"/>
            <p:cNvSpPr/>
            <p:nvPr/>
          </p:nvSpPr>
          <p:spPr>
            <a:xfrm>
              <a:off x="984250" y="4189049"/>
              <a:ext cx="429558" cy="179255"/>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46" name="Rectangle 45"/>
          <p:cNvSpPr/>
          <p:nvPr/>
        </p:nvSpPr>
        <p:spPr>
          <a:xfrm>
            <a:off x="132080" y="7012339"/>
            <a:ext cx="2152331" cy="29059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600" dirty="0">
                <a:solidFill>
                  <a:schemeClr val="bg1"/>
                </a:solidFill>
                <a:ea typeface="Roboto" pitchFamily="2" charset="0"/>
                <a:cs typeface="Lato" panose="020F0502020204030203" pitchFamily="34" charset="0"/>
              </a:rPr>
              <a:t>LANGUAGES</a:t>
            </a:r>
          </a:p>
        </p:txBody>
      </p:sp>
      <p:pic>
        <p:nvPicPr>
          <p:cNvPr id="47" name="Picture 42"/>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970139" y="7017929"/>
            <a:ext cx="250798" cy="250798"/>
          </a:xfrm>
          <a:prstGeom prst="rect">
            <a:avLst/>
          </a:prstGeom>
        </p:spPr>
      </p:pic>
      <p:grpSp>
        <p:nvGrpSpPr>
          <p:cNvPr id="48" name="Group 250"/>
          <p:cNvGrpSpPr/>
          <p:nvPr/>
        </p:nvGrpSpPr>
        <p:grpSpPr>
          <a:xfrm>
            <a:off x="1213422" y="7443585"/>
            <a:ext cx="934691" cy="137854"/>
            <a:chOff x="984250" y="4189049"/>
            <a:chExt cx="934691" cy="179255"/>
          </a:xfrm>
        </p:grpSpPr>
        <p:sp>
          <p:nvSpPr>
            <p:cNvPr id="49" name="Rectangle 48"/>
            <p:cNvSpPr/>
            <p:nvPr/>
          </p:nvSpPr>
          <p:spPr>
            <a:xfrm>
              <a:off x="984250" y="4189049"/>
              <a:ext cx="934691" cy="179255"/>
            </a:xfrm>
            <a:prstGeom prst="rect">
              <a:avLst/>
            </a:prstGeom>
            <a:solidFill>
              <a:srgbClr val="CCE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 name="Rectangle 49"/>
            <p:cNvSpPr/>
            <p:nvPr/>
          </p:nvSpPr>
          <p:spPr>
            <a:xfrm>
              <a:off x="984250" y="4189049"/>
              <a:ext cx="749588" cy="17925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51" name="Group 253"/>
          <p:cNvGrpSpPr/>
          <p:nvPr/>
        </p:nvGrpSpPr>
        <p:grpSpPr>
          <a:xfrm>
            <a:off x="1213422" y="7686666"/>
            <a:ext cx="934691" cy="137854"/>
            <a:chOff x="984250" y="4189049"/>
            <a:chExt cx="934691" cy="179255"/>
          </a:xfrm>
        </p:grpSpPr>
        <p:sp>
          <p:nvSpPr>
            <p:cNvPr id="52" name="Rectangle 51"/>
            <p:cNvSpPr/>
            <p:nvPr/>
          </p:nvSpPr>
          <p:spPr>
            <a:xfrm>
              <a:off x="984250" y="4189049"/>
              <a:ext cx="934691" cy="179255"/>
            </a:xfrm>
            <a:prstGeom prst="rect">
              <a:avLst/>
            </a:prstGeom>
            <a:solidFill>
              <a:srgbClr val="CCE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3" name="Rectangle 52"/>
            <p:cNvSpPr/>
            <p:nvPr/>
          </p:nvSpPr>
          <p:spPr>
            <a:xfrm>
              <a:off x="984250" y="4189049"/>
              <a:ext cx="565298" cy="179255"/>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54" name="Group 256"/>
          <p:cNvGrpSpPr/>
          <p:nvPr/>
        </p:nvGrpSpPr>
        <p:grpSpPr>
          <a:xfrm>
            <a:off x="1213422" y="7929747"/>
            <a:ext cx="934691" cy="137854"/>
            <a:chOff x="984250" y="4189049"/>
            <a:chExt cx="934691" cy="179255"/>
          </a:xfrm>
        </p:grpSpPr>
        <p:sp>
          <p:nvSpPr>
            <p:cNvPr id="55" name="Rectangle 54"/>
            <p:cNvSpPr/>
            <p:nvPr/>
          </p:nvSpPr>
          <p:spPr>
            <a:xfrm>
              <a:off x="984250" y="4189049"/>
              <a:ext cx="934691" cy="179255"/>
            </a:xfrm>
            <a:prstGeom prst="rect">
              <a:avLst/>
            </a:prstGeom>
            <a:solidFill>
              <a:srgbClr val="CCE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6" name="Rectangle 55"/>
            <p:cNvSpPr/>
            <p:nvPr/>
          </p:nvSpPr>
          <p:spPr>
            <a:xfrm>
              <a:off x="984250" y="4189049"/>
              <a:ext cx="681444" cy="17925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57" name="Group 259"/>
          <p:cNvGrpSpPr/>
          <p:nvPr/>
        </p:nvGrpSpPr>
        <p:grpSpPr>
          <a:xfrm>
            <a:off x="1213422" y="8172828"/>
            <a:ext cx="934691" cy="137854"/>
            <a:chOff x="984250" y="4189049"/>
            <a:chExt cx="934691" cy="179255"/>
          </a:xfrm>
        </p:grpSpPr>
        <p:sp>
          <p:nvSpPr>
            <p:cNvPr id="58" name="Rectangle 57"/>
            <p:cNvSpPr/>
            <p:nvPr/>
          </p:nvSpPr>
          <p:spPr>
            <a:xfrm>
              <a:off x="984250" y="4189049"/>
              <a:ext cx="934691" cy="179255"/>
            </a:xfrm>
            <a:prstGeom prst="rect">
              <a:avLst/>
            </a:prstGeom>
            <a:solidFill>
              <a:srgbClr val="CCE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9" name="Rectangle 58"/>
            <p:cNvSpPr/>
            <p:nvPr/>
          </p:nvSpPr>
          <p:spPr>
            <a:xfrm>
              <a:off x="984250" y="4189049"/>
              <a:ext cx="429558" cy="179255"/>
            </a:xfrm>
            <a:prstGeom prst="rect">
              <a:avLst/>
            </a:prstGeom>
            <a:solidFill>
              <a:srgbClr val="05A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60" name="TextBox 3"/>
          <p:cNvSpPr txBox="1"/>
          <p:nvPr/>
        </p:nvSpPr>
        <p:spPr>
          <a:xfrm>
            <a:off x="2466096" y="281363"/>
            <a:ext cx="4976066" cy="769441"/>
          </a:xfrm>
          <a:prstGeom prst="rect">
            <a:avLst/>
          </a:prstGeom>
          <a:noFill/>
        </p:spPr>
        <p:txBody>
          <a:bodyPr wrap="square" rtlCol="0">
            <a:spAutoFit/>
          </a:bodyPr>
          <a:lstStyle/>
          <a:p>
            <a:r>
              <a:rPr lang="en-GB" sz="4400" b="1" dirty="0">
                <a:solidFill>
                  <a:srgbClr val="F89013"/>
                </a:solidFill>
                <a:cs typeface="Lato Black" panose="020F0A02020204030203" pitchFamily="34" charset="0"/>
              </a:rPr>
              <a:t>LUCIEN </a:t>
            </a:r>
            <a:r>
              <a:rPr lang="en-GB" sz="4400" b="1" dirty="0">
                <a:solidFill>
                  <a:srgbClr val="DC6738"/>
                </a:solidFill>
                <a:cs typeface="Lato Black" panose="020F0A02020204030203" pitchFamily="34" charset="0"/>
              </a:rPr>
              <a:t>DEMANTON</a:t>
            </a:r>
          </a:p>
        </p:txBody>
      </p:sp>
      <p:sp>
        <p:nvSpPr>
          <p:cNvPr id="61" name="TextBox 26"/>
          <p:cNvSpPr txBox="1"/>
          <p:nvPr/>
        </p:nvSpPr>
        <p:spPr>
          <a:xfrm>
            <a:off x="2552076" y="1463784"/>
            <a:ext cx="4766752" cy="846386"/>
          </a:xfrm>
          <a:prstGeom prst="rect">
            <a:avLst/>
          </a:prstGeom>
          <a:noFill/>
        </p:spPr>
        <p:txBody>
          <a:bodyPr wrap="square" lIns="0" tIns="0" rIns="0" bIns="0" rtlCol="0">
            <a:spAutoFit/>
          </a:bodyPr>
          <a:lstStyle/>
          <a:p>
            <a:pPr algn="just" defTabSz="685800">
              <a:defRPr/>
            </a:pPr>
            <a:r>
              <a:rPr lang="fr-FR" sz="1100" dirty="0"/>
              <a:t>Décrivez en quelques lignes vos compétences clés pour le poste et vos objectifs de carrière. Vous pouvez les mettre en forme à l’aide de puces ou les laisser sous forme de texte plein.  Cet espace peut servir de début d’introduction à votre lettre de motivation soyez précis, imaginatif et mettez en valeur votre potentiel professionnel.</a:t>
            </a:r>
          </a:p>
        </p:txBody>
      </p:sp>
      <p:sp>
        <p:nvSpPr>
          <p:cNvPr id="62" name="Rectangle 61"/>
          <p:cNvSpPr/>
          <p:nvPr/>
        </p:nvSpPr>
        <p:spPr>
          <a:xfrm>
            <a:off x="2466096" y="1021824"/>
            <a:ext cx="2909323" cy="369332"/>
          </a:xfrm>
          <a:prstGeom prst="rect">
            <a:avLst/>
          </a:prstGeom>
        </p:spPr>
        <p:txBody>
          <a:bodyPr wrap="none">
            <a:spAutoFit/>
          </a:bodyPr>
          <a:lstStyle/>
          <a:p>
            <a:r>
              <a:rPr lang="en-GB" b="1">
                <a:solidFill>
                  <a:srgbClr val="F89013"/>
                </a:solidFill>
                <a:cs typeface="Lato Black" panose="020F0A02020204030203" pitchFamily="34" charset="0"/>
              </a:rPr>
              <a:t>TITRE DU POSTE RECHERCHE</a:t>
            </a:r>
            <a:endParaRPr lang="fr-FR" dirty="0"/>
          </a:p>
        </p:txBody>
      </p:sp>
      <p:sp>
        <p:nvSpPr>
          <p:cNvPr id="63" name="TextBox 50"/>
          <p:cNvSpPr txBox="1"/>
          <p:nvPr/>
        </p:nvSpPr>
        <p:spPr>
          <a:xfrm>
            <a:off x="249667" y="9628641"/>
            <a:ext cx="905497" cy="246221"/>
          </a:xfrm>
          <a:prstGeom prst="rect">
            <a:avLst/>
          </a:prstGeom>
          <a:noFill/>
        </p:spPr>
        <p:txBody>
          <a:bodyPr wrap="square" rtlCol="0">
            <a:spAutoFit/>
          </a:bodyPr>
          <a:lstStyle/>
          <a:p>
            <a:r>
              <a:rPr lang="en-PH" sz="1000" dirty="0" err="1">
                <a:solidFill>
                  <a:schemeClr val="bg1">
                    <a:lumMod val="50000"/>
                  </a:schemeClr>
                </a:solidFill>
                <a:latin typeface="Lato" panose="020F0502020204030203" pitchFamily="34" charset="0"/>
                <a:ea typeface="Roboto" pitchFamily="2" charset="0"/>
                <a:cs typeface="Lato" panose="020F0502020204030203" pitchFamily="34" charset="0"/>
              </a:rPr>
              <a:t>Organisé</a:t>
            </a:r>
            <a:endParaRPr lang="en-GB" sz="1000" dirty="0">
              <a:solidFill>
                <a:schemeClr val="bg1">
                  <a:lumMod val="50000"/>
                </a:schemeClr>
              </a:solidFill>
              <a:latin typeface="Lato" panose="020F0502020204030203" pitchFamily="34" charset="0"/>
              <a:ea typeface="Roboto" pitchFamily="2" charset="0"/>
              <a:cs typeface="Lato" panose="020F0502020204030203" pitchFamily="34" charset="0"/>
            </a:endParaRPr>
          </a:p>
        </p:txBody>
      </p:sp>
      <p:sp>
        <p:nvSpPr>
          <p:cNvPr id="64" name="TextBox 41"/>
          <p:cNvSpPr txBox="1"/>
          <p:nvPr/>
        </p:nvSpPr>
        <p:spPr>
          <a:xfrm>
            <a:off x="258217" y="9134748"/>
            <a:ext cx="798341" cy="246221"/>
          </a:xfrm>
          <a:prstGeom prst="rect">
            <a:avLst/>
          </a:prstGeom>
          <a:noFill/>
        </p:spPr>
        <p:txBody>
          <a:bodyPr wrap="square" rtlCol="0">
            <a:spAutoFit/>
          </a:bodyPr>
          <a:lstStyle/>
          <a:p>
            <a:r>
              <a:rPr lang="en-PH" sz="1000" dirty="0">
                <a:solidFill>
                  <a:schemeClr val="bg1">
                    <a:lumMod val="50000"/>
                  </a:schemeClr>
                </a:solidFill>
                <a:latin typeface="Lato" panose="020F0502020204030203" pitchFamily="34" charset="0"/>
                <a:ea typeface="Roboto" pitchFamily="2" charset="0"/>
                <a:cs typeface="Lato" panose="020F0502020204030203" pitchFamily="34" charset="0"/>
              </a:rPr>
              <a:t>Leader</a:t>
            </a:r>
            <a:endParaRPr lang="en-GB" sz="1000" dirty="0">
              <a:solidFill>
                <a:schemeClr val="bg1">
                  <a:lumMod val="50000"/>
                </a:schemeClr>
              </a:solidFill>
              <a:latin typeface="Lato" panose="020F0502020204030203" pitchFamily="34" charset="0"/>
              <a:ea typeface="Roboto" pitchFamily="2" charset="0"/>
              <a:cs typeface="Lato" panose="020F0502020204030203" pitchFamily="34" charset="0"/>
            </a:endParaRPr>
          </a:p>
        </p:txBody>
      </p:sp>
      <p:sp>
        <p:nvSpPr>
          <p:cNvPr id="65" name="TextBox 49"/>
          <p:cNvSpPr txBox="1"/>
          <p:nvPr/>
        </p:nvSpPr>
        <p:spPr>
          <a:xfrm>
            <a:off x="257372" y="9387736"/>
            <a:ext cx="660229" cy="246221"/>
          </a:xfrm>
          <a:prstGeom prst="rect">
            <a:avLst/>
          </a:prstGeom>
          <a:noFill/>
        </p:spPr>
        <p:txBody>
          <a:bodyPr wrap="square" rtlCol="0">
            <a:spAutoFit/>
          </a:bodyPr>
          <a:lstStyle/>
          <a:p>
            <a:r>
              <a:rPr lang="en-PH" sz="1000" dirty="0" err="1">
                <a:solidFill>
                  <a:schemeClr val="bg1">
                    <a:lumMod val="50000"/>
                  </a:schemeClr>
                </a:solidFill>
                <a:latin typeface="Lato" panose="020F0502020204030203" pitchFamily="34" charset="0"/>
                <a:ea typeface="Roboto" pitchFamily="2" charset="0"/>
                <a:cs typeface="Lato" panose="020F0502020204030203" pitchFamily="34" charset="0"/>
              </a:rPr>
              <a:t>Créatif</a:t>
            </a:r>
            <a:endParaRPr lang="en-GB" sz="1000" dirty="0">
              <a:solidFill>
                <a:schemeClr val="bg1">
                  <a:lumMod val="50000"/>
                </a:schemeClr>
              </a:solidFill>
              <a:latin typeface="Lato" panose="020F0502020204030203" pitchFamily="34" charset="0"/>
              <a:ea typeface="Roboto" pitchFamily="2" charset="0"/>
              <a:cs typeface="Lato" panose="020F0502020204030203" pitchFamily="34" charset="0"/>
            </a:endParaRPr>
          </a:p>
        </p:txBody>
      </p:sp>
      <p:sp>
        <p:nvSpPr>
          <p:cNvPr id="66" name="TextBox 51"/>
          <p:cNvSpPr txBox="1"/>
          <p:nvPr/>
        </p:nvSpPr>
        <p:spPr>
          <a:xfrm>
            <a:off x="280918" y="9859765"/>
            <a:ext cx="868191" cy="246221"/>
          </a:xfrm>
          <a:prstGeom prst="rect">
            <a:avLst/>
          </a:prstGeom>
          <a:noFill/>
        </p:spPr>
        <p:txBody>
          <a:bodyPr wrap="square" rtlCol="0">
            <a:spAutoFit/>
          </a:bodyPr>
          <a:lstStyle/>
          <a:p>
            <a:r>
              <a:rPr lang="en-PH" sz="1000" dirty="0">
                <a:solidFill>
                  <a:schemeClr val="bg1">
                    <a:lumMod val="50000"/>
                  </a:schemeClr>
                </a:solidFill>
                <a:latin typeface="Lato" panose="020F0502020204030203" pitchFamily="34" charset="0"/>
                <a:ea typeface="Roboto" pitchFamily="2" charset="0"/>
                <a:cs typeface="Lato" panose="020F0502020204030203" pitchFamily="34" charset="0"/>
              </a:rPr>
              <a:t>Manager</a:t>
            </a:r>
            <a:endParaRPr lang="en-GB" sz="1000" dirty="0">
              <a:solidFill>
                <a:schemeClr val="bg1">
                  <a:lumMod val="50000"/>
                </a:schemeClr>
              </a:solidFill>
              <a:latin typeface="Lato" panose="020F0502020204030203" pitchFamily="34" charset="0"/>
              <a:ea typeface="Roboto" pitchFamily="2" charset="0"/>
              <a:cs typeface="Lato" panose="020F0502020204030203" pitchFamily="34" charset="0"/>
            </a:endParaRPr>
          </a:p>
        </p:txBody>
      </p:sp>
      <p:sp>
        <p:nvSpPr>
          <p:cNvPr id="67" name="TextBox 67"/>
          <p:cNvSpPr txBox="1"/>
          <p:nvPr/>
        </p:nvSpPr>
        <p:spPr>
          <a:xfrm>
            <a:off x="272261" y="10110316"/>
            <a:ext cx="1023740" cy="246221"/>
          </a:xfrm>
          <a:prstGeom prst="rect">
            <a:avLst/>
          </a:prstGeom>
          <a:noFill/>
        </p:spPr>
        <p:txBody>
          <a:bodyPr wrap="square" rtlCol="0">
            <a:spAutoFit/>
          </a:bodyPr>
          <a:lstStyle/>
          <a:p>
            <a:r>
              <a:rPr lang="en-PH" sz="1000" dirty="0" err="1">
                <a:solidFill>
                  <a:schemeClr val="bg1">
                    <a:lumMod val="50000"/>
                  </a:schemeClr>
                </a:solidFill>
                <a:latin typeface="Lato" panose="020F0502020204030203" pitchFamily="34" charset="0"/>
                <a:ea typeface="Roboto" pitchFamily="2" charset="0"/>
                <a:cs typeface="Lato" panose="020F0502020204030203" pitchFamily="34" charset="0"/>
              </a:rPr>
              <a:t>Ponctuel</a:t>
            </a:r>
            <a:endParaRPr lang="en-GB" sz="1000" dirty="0">
              <a:solidFill>
                <a:schemeClr val="bg1">
                  <a:lumMod val="50000"/>
                </a:schemeClr>
              </a:solidFill>
              <a:latin typeface="Lato" panose="020F0502020204030203" pitchFamily="34" charset="0"/>
              <a:ea typeface="Roboto" pitchFamily="2" charset="0"/>
              <a:cs typeface="Lato" panose="020F0502020204030203" pitchFamily="34" charset="0"/>
            </a:endParaRPr>
          </a:p>
        </p:txBody>
      </p:sp>
      <p:sp>
        <p:nvSpPr>
          <p:cNvPr id="68" name="Rectangle 67"/>
          <p:cNvSpPr/>
          <p:nvPr/>
        </p:nvSpPr>
        <p:spPr>
          <a:xfrm>
            <a:off x="136711" y="8658809"/>
            <a:ext cx="2153920" cy="29059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600" dirty="0">
                <a:solidFill>
                  <a:schemeClr val="bg1"/>
                </a:solidFill>
                <a:ea typeface="Roboto" pitchFamily="2" charset="0"/>
                <a:cs typeface="Lato" panose="020F0502020204030203" pitchFamily="34" charset="0"/>
              </a:rPr>
              <a:t>PERSONNALITE</a:t>
            </a:r>
          </a:p>
        </p:txBody>
      </p:sp>
      <p:grpSp>
        <p:nvGrpSpPr>
          <p:cNvPr id="70" name="Group 40"/>
          <p:cNvGrpSpPr/>
          <p:nvPr/>
        </p:nvGrpSpPr>
        <p:grpSpPr>
          <a:xfrm>
            <a:off x="1218053" y="9184481"/>
            <a:ext cx="934691" cy="137854"/>
            <a:chOff x="984250" y="4189049"/>
            <a:chExt cx="934691" cy="179255"/>
          </a:xfrm>
        </p:grpSpPr>
        <p:sp>
          <p:nvSpPr>
            <p:cNvPr id="71" name="Rectangle 70"/>
            <p:cNvSpPr/>
            <p:nvPr/>
          </p:nvSpPr>
          <p:spPr>
            <a:xfrm>
              <a:off x="984250" y="4189049"/>
              <a:ext cx="934691" cy="179255"/>
            </a:xfrm>
            <a:prstGeom prst="rect">
              <a:avLst/>
            </a:prstGeom>
            <a:solidFill>
              <a:srgbClr val="CCE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2" name="Rectangle 71"/>
            <p:cNvSpPr/>
            <p:nvPr/>
          </p:nvSpPr>
          <p:spPr>
            <a:xfrm>
              <a:off x="984250" y="4189049"/>
              <a:ext cx="594519" cy="17925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73" name="Group 237"/>
          <p:cNvGrpSpPr/>
          <p:nvPr/>
        </p:nvGrpSpPr>
        <p:grpSpPr>
          <a:xfrm>
            <a:off x="1218053" y="9427562"/>
            <a:ext cx="934691" cy="137854"/>
            <a:chOff x="984250" y="4189049"/>
            <a:chExt cx="934691" cy="179255"/>
          </a:xfrm>
        </p:grpSpPr>
        <p:sp>
          <p:nvSpPr>
            <p:cNvPr id="74" name="Rectangle 73"/>
            <p:cNvSpPr/>
            <p:nvPr/>
          </p:nvSpPr>
          <p:spPr>
            <a:xfrm>
              <a:off x="984250" y="4189049"/>
              <a:ext cx="934691" cy="179255"/>
            </a:xfrm>
            <a:prstGeom prst="rect">
              <a:avLst/>
            </a:prstGeom>
            <a:solidFill>
              <a:srgbClr val="CCE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5" name="Rectangle 74"/>
            <p:cNvSpPr/>
            <p:nvPr/>
          </p:nvSpPr>
          <p:spPr>
            <a:xfrm>
              <a:off x="984250" y="4189049"/>
              <a:ext cx="749588" cy="179255"/>
            </a:xfrm>
            <a:prstGeom prst="rect">
              <a:avLst/>
            </a:prstGeom>
            <a:solidFill>
              <a:srgbClr val="F8901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76" name="Group 240"/>
          <p:cNvGrpSpPr/>
          <p:nvPr/>
        </p:nvGrpSpPr>
        <p:grpSpPr>
          <a:xfrm>
            <a:off x="1218053" y="9670643"/>
            <a:ext cx="934691" cy="137854"/>
            <a:chOff x="984250" y="4189049"/>
            <a:chExt cx="934691" cy="179255"/>
          </a:xfrm>
        </p:grpSpPr>
        <p:sp>
          <p:nvSpPr>
            <p:cNvPr id="77" name="Rectangle 76"/>
            <p:cNvSpPr/>
            <p:nvPr/>
          </p:nvSpPr>
          <p:spPr>
            <a:xfrm>
              <a:off x="984250" y="4189049"/>
              <a:ext cx="934691" cy="179255"/>
            </a:xfrm>
            <a:prstGeom prst="rect">
              <a:avLst/>
            </a:prstGeom>
            <a:solidFill>
              <a:srgbClr val="CCE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8" name="Rectangle 77"/>
            <p:cNvSpPr/>
            <p:nvPr/>
          </p:nvSpPr>
          <p:spPr>
            <a:xfrm>
              <a:off x="984250" y="4189049"/>
              <a:ext cx="565298" cy="179255"/>
            </a:xfrm>
            <a:prstGeom prst="rect">
              <a:avLst/>
            </a:prstGeom>
            <a:solidFill>
              <a:srgbClr val="33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79" name="Group 243"/>
          <p:cNvGrpSpPr/>
          <p:nvPr/>
        </p:nvGrpSpPr>
        <p:grpSpPr>
          <a:xfrm>
            <a:off x="1218053" y="9913724"/>
            <a:ext cx="934691" cy="137854"/>
            <a:chOff x="984250" y="4189049"/>
            <a:chExt cx="934691" cy="179255"/>
          </a:xfrm>
        </p:grpSpPr>
        <p:sp>
          <p:nvSpPr>
            <p:cNvPr id="80" name="Rectangle 79"/>
            <p:cNvSpPr/>
            <p:nvPr/>
          </p:nvSpPr>
          <p:spPr>
            <a:xfrm>
              <a:off x="984250" y="4189049"/>
              <a:ext cx="934691" cy="179255"/>
            </a:xfrm>
            <a:prstGeom prst="rect">
              <a:avLst/>
            </a:prstGeom>
            <a:solidFill>
              <a:srgbClr val="CCE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1" name="Rectangle 80"/>
            <p:cNvSpPr/>
            <p:nvPr/>
          </p:nvSpPr>
          <p:spPr>
            <a:xfrm>
              <a:off x="984250" y="4189049"/>
              <a:ext cx="681444" cy="179255"/>
            </a:xfrm>
            <a:prstGeom prst="rect">
              <a:avLst/>
            </a:prstGeom>
            <a:solidFill>
              <a:srgbClr val="FF5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82" name="Group 246"/>
          <p:cNvGrpSpPr/>
          <p:nvPr/>
        </p:nvGrpSpPr>
        <p:grpSpPr>
          <a:xfrm>
            <a:off x="1218053" y="10156805"/>
            <a:ext cx="934691" cy="137854"/>
            <a:chOff x="984250" y="4189049"/>
            <a:chExt cx="934691" cy="179255"/>
          </a:xfrm>
        </p:grpSpPr>
        <p:sp>
          <p:nvSpPr>
            <p:cNvPr id="83" name="Rectangle 82"/>
            <p:cNvSpPr/>
            <p:nvPr/>
          </p:nvSpPr>
          <p:spPr>
            <a:xfrm>
              <a:off x="984250" y="4189049"/>
              <a:ext cx="934691" cy="179255"/>
            </a:xfrm>
            <a:prstGeom prst="rect">
              <a:avLst/>
            </a:prstGeom>
            <a:solidFill>
              <a:srgbClr val="CCE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4" name="Rectangle 83"/>
            <p:cNvSpPr/>
            <p:nvPr/>
          </p:nvSpPr>
          <p:spPr>
            <a:xfrm>
              <a:off x="984250" y="4189049"/>
              <a:ext cx="429558" cy="179255"/>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pic>
        <p:nvPicPr>
          <p:cNvPr id="85" name="Picture 2"/>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973378" y="8690925"/>
            <a:ext cx="246388" cy="246388"/>
          </a:xfrm>
          <a:prstGeom prst="rect">
            <a:avLst/>
          </a:prstGeom>
        </p:spPr>
      </p:pic>
      <p:sp>
        <p:nvSpPr>
          <p:cNvPr id="86" name="Rectangle 85"/>
          <p:cNvSpPr/>
          <p:nvPr/>
        </p:nvSpPr>
        <p:spPr>
          <a:xfrm>
            <a:off x="2292668" y="2741704"/>
            <a:ext cx="5032692" cy="29059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r>
              <a:rPr lang="en-GB" sz="1600" dirty="0">
                <a:solidFill>
                  <a:schemeClr val="bg1"/>
                </a:solidFill>
                <a:latin typeface="Lato" panose="020F0502020204030203" pitchFamily="34" charset="0"/>
                <a:ea typeface="Roboto" pitchFamily="2" charset="0"/>
                <a:cs typeface="Lato" panose="020F0502020204030203" pitchFamily="34" charset="0"/>
              </a:rPr>
              <a:t>       EXPERIENCE PROFESSIONNELLE</a:t>
            </a:r>
          </a:p>
        </p:txBody>
      </p:sp>
      <p:pic>
        <p:nvPicPr>
          <p:cNvPr id="87" name="Picture 148"/>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2355913" y="2743951"/>
            <a:ext cx="254548" cy="254548"/>
          </a:xfrm>
          <a:prstGeom prst="rect">
            <a:avLst/>
          </a:prstGeom>
        </p:spPr>
      </p:pic>
      <p:sp>
        <p:nvSpPr>
          <p:cNvPr id="88" name="Rectangle 87"/>
          <p:cNvSpPr/>
          <p:nvPr/>
        </p:nvSpPr>
        <p:spPr>
          <a:xfrm>
            <a:off x="2604358" y="3276675"/>
            <a:ext cx="4714469" cy="4255011"/>
          </a:xfrm>
          <a:prstGeom prst="rect">
            <a:avLst/>
          </a:prstGeom>
        </p:spPr>
        <p:txBody>
          <a:bodyPr wrap="square">
            <a:spAutoFit/>
          </a:bodyPr>
          <a:lstStyle/>
          <a:p>
            <a:r>
              <a:rPr lang="en-GB" sz="1100" b="1" dirty="0">
                <a:solidFill>
                  <a:srgbClr val="F89112"/>
                </a:solidFill>
                <a:ea typeface="Times New Roman" charset="0"/>
                <a:cs typeface="Times New Roman" charset="0"/>
              </a:rPr>
              <a:t>2011 </a:t>
            </a:r>
            <a:r>
              <a:rPr lang="mr-IN" sz="1100" b="1" dirty="0">
                <a:solidFill>
                  <a:srgbClr val="F89112"/>
                </a:solidFill>
                <a:ea typeface="Times New Roman" charset="0"/>
                <a:cs typeface="Times New Roman" charset="0"/>
              </a:rPr>
              <a:t>–</a:t>
            </a:r>
            <a:r>
              <a:rPr lang="en-GB" sz="1100" b="1" dirty="0">
                <a:solidFill>
                  <a:srgbClr val="F89112"/>
                </a:solidFill>
                <a:ea typeface="Times New Roman" charset="0"/>
                <a:cs typeface="Times New Roman" charset="0"/>
              </a:rPr>
              <a:t> 2012 </a:t>
            </a:r>
            <a:r>
              <a:rPr lang="en-GB" sz="1100" b="1" dirty="0">
                <a:solidFill>
                  <a:schemeClr val="bg1">
                    <a:lumMod val="65000"/>
                  </a:schemeClr>
                </a:solidFill>
                <a:ea typeface="Times New Roman" charset="0"/>
                <a:cs typeface="Times New Roman" charset="0"/>
              </a:rPr>
              <a:t>|</a:t>
            </a:r>
            <a:r>
              <a:rPr lang="en-GB" sz="1100" b="1" dirty="0">
                <a:solidFill>
                  <a:schemeClr val="tx1">
                    <a:lumMod val="85000"/>
                    <a:lumOff val="15000"/>
                  </a:schemeClr>
                </a:solidFill>
                <a:ea typeface="Times New Roman" charset="0"/>
                <a:cs typeface="Times New Roman" charset="0"/>
              </a:rPr>
              <a:t> </a:t>
            </a:r>
            <a:r>
              <a:rPr lang="en-GB" sz="1100" b="1" dirty="0">
                <a:solidFill>
                  <a:srgbClr val="DC6737"/>
                </a:solidFill>
                <a:ea typeface="Times New Roman" charset="0"/>
                <a:cs typeface="Times New Roman" charset="0"/>
              </a:rPr>
              <a:t>POSTE | ENTREPRISE</a:t>
            </a:r>
          </a:p>
          <a:p>
            <a:pPr>
              <a:spcBef>
                <a:spcPts val="300"/>
              </a:spcBef>
            </a:pPr>
            <a:r>
              <a:rPr lang="fr-FR" sz="1100" dirty="0">
                <a:solidFill>
                  <a:schemeClr val="tx1">
                    <a:lumMod val="50000"/>
                    <a:lumOff val="50000"/>
                  </a:schemeClr>
                </a:solidFill>
                <a:ea typeface="Times New Roman" charset="0"/>
                <a:cs typeface="Times New Roman" charset="0"/>
              </a:rPr>
              <a:t>Décrivez ici les fonctions que vous avez occupées. Décrivez également vos missions, le nombre de personnes que vous avez encadré et si vous le pouvez essayé d’inscrire les résultats que vous avez obtenus, n’hésitez pas à les quantifier.</a:t>
            </a:r>
          </a:p>
          <a:p>
            <a:pPr>
              <a:spcBef>
                <a:spcPts val="300"/>
              </a:spcBef>
            </a:pPr>
            <a:endParaRPr lang="fr-FR" sz="1100" dirty="0">
              <a:solidFill>
                <a:schemeClr val="tx1">
                  <a:lumMod val="50000"/>
                  <a:lumOff val="50000"/>
                </a:schemeClr>
              </a:solidFill>
              <a:ea typeface="Times New Roman" charset="0"/>
              <a:cs typeface="Times New Roman" charset="0"/>
            </a:endParaRPr>
          </a:p>
          <a:p>
            <a:r>
              <a:rPr lang="en-GB" sz="1100" b="1" dirty="0">
                <a:solidFill>
                  <a:srgbClr val="F89112"/>
                </a:solidFill>
                <a:ea typeface="Times New Roman" charset="0"/>
                <a:cs typeface="Times New Roman" charset="0"/>
              </a:rPr>
              <a:t>2011 </a:t>
            </a:r>
            <a:r>
              <a:rPr lang="mr-IN" sz="1100" b="1" dirty="0">
                <a:solidFill>
                  <a:srgbClr val="F89112"/>
                </a:solidFill>
                <a:ea typeface="Times New Roman" charset="0"/>
                <a:cs typeface="Times New Roman" charset="0"/>
              </a:rPr>
              <a:t>–</a:t>
            </a:r>
            <a:r>
              <a:rPr lang="en-GB" sz="1100" b="1" dirty="0">
                <a:solidFill>
                  <a:srgbClr val="F89112"/>
                </a:solidFill>
                <a:ea typeface="Times New Roman" charset="0"/>
                <a:cs typeface="Times New Roman" charset="0"/>
              </a:rPr>
              <a:t> 2012 </a:t>
            </a:r>
            <a:r>
              <a:rPr lang="en-GB" sz="1100" b="1" dirty="0">
                <a:solidFill>
                  <a:schemeClr val="bg1">
                    <a:lumMod val="65000"/>
                  </a:schemeClr>
                </a:solidFill>
                <a:ea typeface="Times New Roman" charset="0"/>
                <a:cs typeface="Times New Roman" charset="0"/>
              </a:rPr>
              <a:t>|</a:t>
            </a:r>
            <a:r>
              <a:rPr lang="en-GB" sz="1100" b="1" dirty="0">
                <a:solidFill>
                  <a:schemeClr val="tx1">
                    <a:lumMod val="85000"/>
                    <a:lumOff val="15000"/>
                  </a:schemeClr>
                </a:solidFill>
                <a:ea typeface="Times New Roman" charset="0"/>
                <a:cs typeface="Times New Roman" charset="0"/>
              </a:rPr>
              <a:t> </a:t>
            </a:r>
            <a:r>
              <a:rPr lang="en-GB" sz="1100" b="1" dirty="0">
                <a:solidFill>
                  <a:srgbClr val="DC6737"/>
                </a:solidFill>
                <a:ea typeface="Times New Roman" charset="0"/>
                <a:cs typeface="Times New Roman" charset="0"/>
              </a:rPr>
              <a:t>POSTE | ENTREPRISE</a:t>
            </a:r>
          </a:p>
          <a:p>
            <a:pPr>
              <a:spcBef>
                <a:spcPts val="300"/>
              </a:spcBef>
            </a:pPr>
            <a:r>
              <a:rPr lang="fr-FR" sz="1100" dirty="0">
                <a:solidFill>
                  <a:schemeClr val="tx1">
                    <a:lumMod val="50000"/>
                    <a:lumOff val="50000"/>
                  </a:schemeClr>
                </a:solidFill>
                <a:ea typeface="Times New Roman" charset="0"/>
                <a:cs typeface="Times New Roman" charset="0"/>
              </a:rPr>
              <a:t>Décrivez ici les fonctions que vous avez occupées. Décrivez également vos missions, le nombre de personnes que vous avez encadré et si vous le pouvez essayé d’inscrire les résultats que vous avez obtenus, n’hésitez pas à les quantifier.</a:t>
            </a:r>
          </a:p>
          <a:p>
            <a:pPr>
              <a:spcBef>
                <a:spcPts val="300"/>
              </a:spcBef>
            </a:pPr>
            <a:endParaRPr lang="fr-FR" sz="1100" dirty="0">
              <a:solidFill>
                <a:schemeClr val="tx1">
                  <a:lumMod val="50000"/>
                  <a:lumOff val="50000"/>
                </a:schemeClr>
              </a:solidFill>
              <a:ea typeface="Times New Roman" charset="0"/>
              <a:cs typeface="Times New Roman" charset="0"/>
            </a:endParaRPr>
          </a:p>
          <a:p>
            <a:r>
              <a:rPr lang="en-GB" sz="1100" b="1" dirty="0">
                <a:solidFill>
                  <a:srgbClr val="F89112"/>
                </a:solidFill>
                <a:ea typeface="Times New Roman" charset="0"/>
                <a:cs typeface="Times New Roman" charset="0"/>
              </a:rPr>
              <a:t>2011 </a:t>
            </a:r>
            <a:r>
              <a:rPr lang="mr-IN" sz="1100" b="1" dirty="0">
                <a:solidFill>
                  <a:srgbClr val="F89112"/>
                </a:solidFill>
                <a:ea typeface="Times New Roman" charset="0"/>
                <a:cs typeface="Times New Roman" charset="0"/>
              </a:rPr>
              <a:t>–</a:t>
            </a:r>
            <a:r>
              <a:rPr lang="en-GB" sz="1100" b="1" dirty="0">
                <a:solidFill>
                  <a:srgbClr val="F89112"/>
                </a:solidFill>
                <a:ea typeface="Times New Roman" charset="0"/>
                <a:cs typeface="Times New Roman" charset="0"/>
              </a:rPr>
              <a:t> 2012 </a:t>
            </a:r>
            <a:r>
              <a:rPr lang="en-GB" sz="1100" b="1" dirty="0">
                <a:solidFill>
                  <a:schemeClr val="bg1">
                    <a:lumMod val="65000"/>
                  </a:schemeClr>
                </a:solidFill>
                <a:ea typeface="Times New Roman" charset="0"/>
                <a:cs typeface="Times New Roman" charset="0"/>
              </a:rPr>
              <a:t>|</a:t>
            </a:r>
            <a:r>
              <a:rPr lang="en-GB" sz="1100" b="1" dirty="0">
                <a:solidFill>
                  <a:schemeClr val="tx1">
                    <a:lumMod val="85000"/>
                    <a:lumOff val="15000"/>
                  </a:schemeClr>
                </a:solidFill>
                <a:ea typeface="Times New Roman" charset="0"/>
                <a:cs typeface="Times New Roman" charset="0"/>
              </a:rPr>
              <a:t> </a:t>
            </a:r>
            <a:r>
              <a:rPr lang="en-GB" sz="1100" b="1" dirty="0">
                <a:solidFill>
                  <a:srgbClr val="DC6737"/>
                </a:solidFill>
                <a:ea typeface="Times New Roman" charset="0"/>
                <a:cs typeface="Times New Roman" charset="0"/>
              </a:rPr>
              <a:t>POSTE | ENTREPRISE</a:t>
            </a:r>
          </a:p>
          <a:p>
            <a:pPr>
              <a:spcBef>
                <a:spcPts val="300"/>
              </a:spcBef>
            </a:pPr>
            <a:r>
              <a:rPr lang="fr-FR" sz="1100" dirty="0">
                <a:solidFill>
                  <a:schemeClr val="tx1">
                    <a:lumMod val="50000"/>
                    <a:lumOff val="50000"/>
                  </a:schemeClr>
                </a:solidFill>
                <a:ea typeface="Times New Roman" charset="0"/>
                <a:cs typeface="Times New Roman" charset="0"/>
              </a:rPr>
              <a:t>Décrivez ici les fonctions que vous avez occupées. Décrivez également vos missions, le nombre de personnes que vous avez encadré et si vous le pouvez essayé d’inscrire les résultats que vous avez obtenus, n’hésitez pas à les quantifier.</a:t>
            </a:r>
          </a:p>
          <a:p>
            <a:pPr>
              <a:spcBef>
                <a:spcPts val="300"/>
              </a:spcBef>
            </a:pPr>
            <a:endParaRPr lang="fr-FR" sz="1100" dirty="0">
              <a:solidFill>
                <a:schemeClr val="tx1">
                  <a:lumMod val="50000"/>
                  <a:lumOff val="50000"/>
                </a:schemeClr>
              </a:solidFill>
              <a:ea typeface="Times New Roman" charset="0"/>
              <a:cs typeface="Times New Roman" charset="0"/>
            </a:endParaRPr>
          </a:p>
          <a:p>
            <a:r>
              <a:rPr lang="en-GB" sz="1100" b="1" dirty="0">
                <a:solidFill>
                  <a:srgbClr val="F89112"/>
                </a:solidFill>
                <a:ea typeface="Times New Roman" charset="0"/>
                <a:cs typeface="Times New Roman" charset="0"/>
              </a:rPr>
              <a:t>2011 </a:t>
            </a:r>
            <a:r>
              <a:rPr lang="mr-IN" sz="1100" b="1" dirty="0">
                <a:solidFill>
                  <a:srgbClr val="F89112"/>
                </a:solidFill>
                <a:ea typeface="Times New Roman" charset="0"/>
                <a:cs typeface="Times New Roman" charset="0"/>
              </a:rPr>
              <a:t>–</a:t>
            </a:r>
            <a:r>
              <a:rPr lang="en-GB" sz="1100" b="1" dirty="0">
                <a:solidFill>
                  <a:srgbClr val="F89112"/>
                </a:solidFill>
                <a:ea typeface="Times New Roman" charset="0"/>
                <a:cs typeface="Times New Roman" charset="0"/>
              </a:rPr>
              <a:t> 2012 </a:t>
            </a:r>
            <a:r>
              <a:rPr lang="en-GB" sz="1100" b="1" dirty="0">
                <a:solidFill>
                  <a:schemeClr val="bg1">
                    <a:lumMod val="65000"/>
                  </a:schemeClr>
                </a:solidFill>
                <a:ea typeface="Times New Roman" charset="0"/>
                <a:cs typeface="Times New Roman" charset="0"/>
              </a:rPr>
              <a:t>|</a:t>
            </a:r>
            <a:r>
              <a:rPr lang="en-GB" sz="1100" b="1" dirty="0">
                <a:solidFill>
                  <a:schemeClr val="tx1">
                    <a:lumMod val="85000"/>
                    <a:lumOff val="15000"/>
                  </a:schemeClr>
                </a:solidFill>
                <a:ea typeface="Times New Roman" charset="0"/>
                <a:cs typeface="Times New Roman" charset="0"/>
              </a:rPr>
              <a:t> </a:t>
            </a:r>
            <a:r>
              <a:rPr lang="en-GB" sz="1100" b="1" dirty="0">
                <a:solidFill>
                  <a:srgbClr val="DC6737"/>
                </a:solidFill>
                <a:ea typeface="Times New Roman" charset="0"/>
                <a:cs typeface="Times New Roman" charset="0"/>
              </a:rPr>
              <a:t>POSTE | ENTREPRISE</a:t>
            </a:r>
          </a:p>
          <a:p>
            <a:pPr>
              <a:spcBef>
                <a:spcPts val="300"/>
              </a:spcBef>
            </a:pPr>
            <a:r>
              <a:rPr lang="fr-FR" sz="1100" dirty="0">
                <a:solidFill>
                  <a:schemeClr val="tx1">
                    <a:lumMod val="50000"/>
                    <a:lumOff val="50000"/>
                  </a:schemeClr>
                </a:solidFill>
                <a:ea typeface="Times New Roman" charset="0"/>
                <a:cs typeface="Times New Roman" charset="0"/>
              </a:rPr>
              <a:t>Décrivez ici les fonctions que vous avez occupées. Décrivez également vos missions, le nombre de personnes que vous avez encadré et si vous le pouvez essayé d’inscrire les résultats que vous avez obtenus, n’hésitez pas à les quantifier.</a:t>
            </a:r>
          </a:p>
        </p:txBody>
      </p:sp>
      <p:sp>
        <p:nvSpPr>
          <p:cNvPr id="89" name="Rectangle 88"/>
          <p:cNvSpPr/>
          <p:nvPr/>
        </p:nvSpPr>
        <p:spPr>
          <a:xfrm>
            <a:off x="2610900" y="8395147"/>
            <a:ext cx="4714460" cy="1446550"/>
          </a:xfrm>
          <a:prstGeom prst="rect">
            <a:avLst/>
          </a:prstGeom>
        </p:spPr>
        <p:txBody>
          <a:bodyPr wrap="square">
            <a:spAutoFit/>
          </a:bodyPr>
          <a:lstStyle/>
          <a:p>
            <a:pPr defTabSz="685800">
              <a:defRPr/>
            </a:pPr>
            <a:r>
              <a:rPr lang="fr-FR" sz="1100" b="1" dirty="0">
                <a:solidFill>
                  <a:schemeClr val="tx1">
                    <a:lumMod val="85000"/>
                    <a:lumOff val="15000"/>
                  </a:schemeClr>
                </a:solidFill>
              </a:rPr>
              <a:t>2012 </a:t>
            </a:r>
            <a:r>
              <a:rPr lang="mr-IN" sz="1100" b="1" dirty="0">
                <a:solidFill>
                  <a:srgbClr val="BFBFBF"/>
                </a:solidFill>
              </a:rPr>
              <a:t>–</a:t>
            </a:r>
            <a:r>
              <a:rPr lang="fr-FR" sz="1100" b="1" dirty="0">
                <a:solidFill>
                  <a:srgbClr val="BFBFBF"/>
                </a:solidFill>
              </a:rPr>
              <a:t> </a:t>
            </a:r>
            <a:r>
              <a:rPr lang="fr-FR" sz="1100" b="1" dirty="0">
                <a:solidFill>
                  <a:srgbClr val="DC6737"/>
                </a:solidFill>
              </a:rPr>
              <a:t>DIPLÔME</a:t>
            </a:r>
            <a:r>
              <a:rPr lang="fr-FR" sz="1100" b="1" dirty="0">
                <a:solidFill>
                  <a:srgbClr val="33CCCC"/>
                </a:solidFill>
              </a:rPr>
              <a:t> </a:t>
            </a:r>
            <a:r>
              <a:rPr lang="fr-FR" sz="1100" b="1" dirty="0">
                <a:solidFill>
                  <a:srgbClr val="BFBFBF"/>
                </a:solidFill>
              </a:rPr>
              <a:t>–</a:t>
            </a:r>
            <a:r>
              <a:rPr lang="fr-FR" sz="1100" b="1" dirty="0">
                <a:solidFill>
                  <a:srgbClr val="33CCCC"/>
                </a:solidFill>
              </a:rPr>
              <a:t> </a:t>
            </a:r>
            <a:r>
              <a:rPr lang="fr-FR" sz="1100" b="1" dirty="0">
                <a:solidFill>
                  <a:srgbClr val="F89112"/>
                </a:solidFill>
              </a:rPr>
              <a:t>UNIVERSITÉ</a:t>
            </a:r>
          </a:p>
          <a:p>
            <a:pPr defTabSz="685800">
              <a:defRPr/>
            </a:pPr>
            <a:r>
              <a:rPr lang="fr-FR" sz="1100" dirty="0">
                <a:solidFill>
                  <a:schemeClr val="tx1">
                    <a:lumMod val="50000"/>
                    <a:lumOff val="50000"/>
                  </a:schemeClr>
                </a:solidFill>
              </a:rPr>
              <a:t>Décrivez en une ligne les objectifs et les spécialités de cette formation.</a:t>
            </a:r>
          </a:p>
          <a:p>
            <a:pPr defTabSz="685800">
              <a:defRPr/>
            </a:pPr>
            <a:endParaRPr lang="fr-FR" sz="1100" dirty="0">
              <a:solidFill>
                <a:schemeClr val="tx1">
                  <a:lumMod val="50000"/>
                  <a:lumOff val="50000"/>
                </a:schemeClr>
              </a:solidFill>
            </a:endParaRPr>
          </a:p>
          <a:p>
            <a:pPr defTabSz="685800">
              <a:defRPr/>
            </a:pPr>
            <a:r>
              <a:rPr lang="fr-FR" sz="1100" b="1" dirty="0">
                <a:solidFill>
                  <a:schemeClr val="tx1">
                    <a:lumMod val="85000"/>
                    <a:lumOff val="15000"/>
                  </a:schemeClr>
                </a:solidFill>
              </a:rPr>
              <a:t>2012 </a:t>
            </a:r>
            <a:r>
              <a:rPr lang="mr-IN" sz="1100" b="1" dirty="0">
                <a:solidFill>
                  <a:srgbClr val="BFBFBF"/>
                </a:solidFill>
              </a:rPr>
              <a:t>–</a:t>
            </a:r>
            <a:r>
              <a:rPr lang="fr-FR" sz="1100" b="1" dirty="0">
                <a:solidFill>
                  <a:srgbClr val="BFBFBF"/>
                </a:solidFill>
              </a:rPr>
              <a:t> </a:t>
            </a:r>
            <a:r>
              <a:rPr lang="fr-FR" sz="1100" b="1" dirty="0">
                <a:solidFill>
                  <a:srgbClr val="DC6737"/>
                </a:solidFill>
              </a:rPr>
              <a:t>DIPLÔME</a:t>
            </a:r>
            <a:r>
              <a:rPr lang="fr-FR" sz="1100" b="1" dirty="0">
                <a:solidFill>
                  <a:srgbClr val="33CCCC"/>
                </a:solidFill>
              </a:rPr>
              <a:t> </a:t>
            </a:r>
            <a:r>
              <a:rPr lang="fr-FR" sz="1100" b="1" dirty="0">
                <a:solidFill>
                  <a:srgbClr val="BFBFBF"/>
                </a:solidFill>
              </a:rPr>
              <a:t>–</a:t>
            </a:r>
            <a:r>
              <a:rPr lang="fr-FR" sz="1100" b="1" dirty="0">
                <a:solidFill>
                  <a:srgbClr val="33CCCC"/>
                </a:solidFill>
              </a:rPr>
              <a:t> </a:t>
            </a:r>
            <a:r>
              <a:rPr lang="fr-FR" sz="1100" b="1" dirty="0">
                <a:solidFill>
                  <a:srgbClr val="F89112"/>
                </a:solidFill>
              </a:rPr>
              <a:t>UNIVERSITÉ</a:t>
            </a:r>
          </a:p>
          <a:p>
            <a:pPr defTabSz="685800">
              <a:defRPr/>
            </a:pPr>
            <a:r>
              <a:rPr lang="fr-FR" sz="1100" dirty="0">
                <a:solidFill>
                  <a:schemeClr val="tx1">
                    <a:lumMod val="50000"/>
                    <a:lumOff val="50000"/>
                  </a:schemeClr>
                </a:solidFill>
              </a:rPr>
              <a:t>Décrivez en une ligne les objectifs et les spécialités de cette formation.</a:t>
            </a:r>
          </a:p>
          <a:p>
            <a:pPr defTabSz="685800">
              <a:defRPr/>
            </a:pPr>
            <a:endParaRPr lang="fr-FR" sz="1100" dirty="0">
              <a:solidFill>
                <a:schemeClr val="tx1">
                  <a:lumMod val="50000"/>
                  <a:lumOff val="50000"/>
                </a:schemeClr>
              </a:solidFill>
            </a:endParaRPr>
          </a:p>
          <a:p>
            <a:pPr defTabSz="685800">
              <a:defRPr/>
            </a:pPr>
            <a:r>
              <a:rPr lang="fr-FR" sz="1100" b="1" dirty="0">
                <a:solidFill>
                  <a:schemeClr val="tx1">
                    <a:lumMod val="85000"/>
                    <a:lumOff val="15000"/>
                  </a:schemeClr>
                </a:solidFill>
              </a:rPr>
              <a:t>2012 </a:t>
            </a:r>
            <a:r>
              <a:rPr lang="mr-IN" sz="1100" b="1" dirty="0">
                <a:solidFill>
                  <a:srgbClr val="BFBFBF"/>
                </a:solidFill>
              </a:rPr>
              <a:t>–</a:t>
            </a:r>
            <a:r>
              <a:rPr lang="fr-FR" sz="1100" b="1" dirty="0">
                <a:solidFill>
                  <a:srgbClr val="BFBFBF"/>
                </a:solidFill>
              </a:rPr>
              <a:t> </a:t>
            </a:r>
            <a:r>
              <a:rPr lang="fr-FR" sz="1100" b="1" dirty="0">
                <a:solidFill>
                  <a:srgbClr val="DC6737"/>
                </a:solidFill>
              </a:rPr>
              <a:t>DIPLÔME</a:t>
            </a:r>
            <a:r>
              <a:rPr lang="fr-FR" sz="1100" b="1" dirty="0">
                <a:solidFill>
                  <a:srgbClr val="33CCCC"/>
                </a:solidFill>
              </a:rPr>
              <a:t> </a:t>
            </a:r>
            <a:r>
              <a:rPr lang="fr-FR" sz="1100" b="1" dirty="0">
                <a:solidFill>
                  <a:srgbClr val="BFBFBF"/>
                </a:solidFill>
              </a:rPr>
              <a:t>–</a:t>
            </a:r>
            <a:r>
              <a:rPr lang="fr-FR" sz="1100" b="1" dirty="0">
                <a:solidFill>
                  <a:srgbClr val="33CCCC"/>
                </a:solidFill>
              </a:rPr>
              <a:t> </a:t>
            </a:r>
            <a:r>
              <a:rPr lang="fr-FR" sz="1100" b="1" dirty="0">
                <a:solidFill>
                  <a:srgbClr val="F89112"/>
                </a:solidFill>
              </a:rPr>
              <a:t>UNIVERSITÉ</a:t>
            </a:r>
          </a:p>
          <a:p>
            <a:pPr defTabSz="685800">
              <a:defRPr/>
            </a:pPr>
            <a:r>
              <a:rPr lang="fr-FR" sz="1100" dirty="0">
                <a:solidFill>
                  <a:schemeClr val="tx1">
                    <a:lumMod val="50000"/>
                    <a:lumOff val="50000"/>
                  </a:schemeClr>
                </a:solidFill>
              </a:rPr>
              <a:t>Décrivez en une ligne les objectifs et les spécialités de cette formation.</a:t>
            </a:r>
            <a:endParaRPr lang="fr-FR" sz="1100" dirty="0"/>
          </a:p>
        </p:txBody>
      </p:sp>
      <p:sp>
        <p:nvSpPr>
          <p:cNvPr id="90" name="Rectangle 89"/>
          <p:cNvSpPr/>
          <p:nvPr/>
        </p:nvSpPr>
        <p:spPr>
          <a:xfrm>
            <a:off x="2279332" y="7922303"/>
            <a:ext cx="5046027" cy="29059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r>
              <a:rPr lang="en-GB" sz="1600" dirty="0">
                <a:solidFill>
                  <a:schemeClr val="bg1"/>
                </a:solidFill>
                <a:latin typeface="Lato" panose="020F0502020204030203" pitchFamily="34" charset="0"/>
                <a:ea typeface="Roboto" pitchFamily="2" charset="0"/>
                <a:cs typeface="Lato" panose="020F0502020204030203" pitchFamily="34" charset="0"/>
              </a:rPr>
              <a:t>	 FORMATION</a:t>
            </a:r>
          </a:p>
        </p:txBody>
      </p:sp>
      <p:pic>
        <p:nvPicPr>
          <p:cNvPr id="91" name="Picture 149"/>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2339499" y="7922303"/>
            <a:ext cx="291344" cy="291344"/>
          </a:xfrm>
          <a:prstGeom prst="rect">
            <a:avLst/>
          </a:prstGeom>
        </p:spPr>
      </p:pic>
    </p:spTree>
    <p:extLst>
      <p:ext uri="{BB962C8B-B14F-4D97-AF65-F5344CB8AC3E}">
        <p14:creationId xmlns:p14="http://schemas.microsoft.com/office/powerpoint/2010/main" val="9188116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43409A-4799-FA42-9F31-505AABB8CCA0}"/>
              </a:ext>
            </a:extLst>
          </p:cNvPr>
          <p:cNvSpPr>
            <a:spLocks noGrp="1"/>
          </p:cNvSpPr>
          <p:nvPr>
            <p:ph idx="1"/>
          </p:nvPr>
        </p:nvSpPr>
        <p:spPr>
          <a:xfrm>
            <a:off x="448927" y="645966"/>
            <a:ext cx="6661822" cy="9360267"/>
          </a:xfrm>
        </p:spPr>
        <p:txBody>
          <a:bodyPr>
            <a:normAutofit fontScale="47500" lnSpcReduction="20000"/>
          </a:bodyPr>
          <a:lstStyle/>
          <a:p>
            <a:pPr marL="0" indent="0">
              <a:buNone/>
            </a:pPr>
            <a:r>
              <a:rPr lang="fr-FR" b="1" dirty="0"/>
              <a:t>Cher(e) Candidat(e)</a:t>
            </a:r>
          </a:p>
          <a:p>
            <a:pPr marL="0" indent="0">
              <a:buNone/>
            </a:pPr>
            <a:endParaRPr lang="fr-FR" b="1" dirty="0"/>
          </a:p>
          <a:p>
            <a:pPr marL="0" indent="0">
              <a:buNone/>
            </a:pPr>
            <a:r>
              <a:rPr lang="fr-FR" b="1" dirty="0"/>
              <a:t>Merci d'avoir téléchargé ce modèle sur notre site. Nous espérons qu'il vous aidera à mettre en valeur votre CV.</a:t>
            </a:r>
          </a:p>
          <a:p>
            <a:pPr marL="0" indent="0">
              <a:buNone/>
            </a:pPr>
            <a:endParaRPr lang="fr-FR" b="1" dirty="0"/>
          </a:p>
          <a:p>
            <a:pPr marL="0" indent="0">
              <a:buNone/>
            </a:pPr>
            <a:r>
              <a:rPr lang="fr-FR" dirty="0"/>
              <a:t>---------------------------------------------------------------------------------------</a:t>
            </a:r>
          </a:p>
          <a:p>
            <a:pPr marL="0" indent="0">
              <a:buNone/>
            </a:pPr>
            <a:endParaRPr lang="fr-FR" dirty="0"/>
          </a:p>
          <a:p>
            <a:pPr marL="0" indent="0">
              <a:buNone/>
            </a:pPr>
            <a:r>
              <a:rPr lang="fr-FR" dirty="0"/>
              <a:t>Besoin de conseils pour rédiger votre CV ou vous préparer pour l’entretien d’embauche ? Consultez nos articles :</a:t>
            </a:r>
          </a:p>
          <a:p>
            <a:pPr marL="0" indent="0">
              <a:buNone/>
            </a:pPr>
            <a:endParaRPr lang="fr-FR" dirty="0"/>
          </a:p>
          <a:p>
            <a:pPr marL="0" indent="0">
              <a:buNone/>
            </a:pPr>
            <a:r>
              <a:rPr lang="fr-FR" dirty="0"/>
              <a:t>- </a:t>
            </a:r>
            <a:r>
              <a:rPr lang="fr-FR" dirty="0">
                <a:hlinkClick r:id="rId2"/>
              </a:rPr>
              <a:t>Le titre du CV : guide pratique + 30 exemples</a:t>
            </a:r>
            <a:endParaRPr lang="fr-FR" dirty="0"/>
          </a:p>
          <a:p>
            <a:pPr marL="0" indent="0">
              <a:buNone/>
            </a:pPr>
            <a:r>
              <a:rPr lang="fr-FR" dirty="0"/>
              <a:t>- </a:t>
            </a:r>
            <a:r>
              <a:rPr lang="fr-FR" dirty="0">
                <a:hlinkClick r:id="rId3"/>
              </a:rPr>
              <a:t>Comment mettre en valeur son expérience professionnelle ?</a:t>
            </a:r>
            <a:endParaRPr lang="fr-FR" dirty="0"/>
          </a:p>
          <a:p>
            <a:pPr marL="0" indent="0">
              <a:buNone/>
            </a:pPr>
            <a:r>
              <a:rPr lang="fr-FR" dirty="0"/>
              <a:t>- </a:t>
            </a:r>
            <a:r>
              <a:rPr lang="fr-FR" dirty="0">
                <a:hlinkClick r:id="rId4"/>
              </a:rPr>
              <a:t>Rédiger une accroche de CV percutante + 9 exemples</a:t>
            </a:r>
            <a:endParaRPr lang="fr-FR" dirty="0"/>
          </a:p>
          <a:p>
            <a:pPr marL="0" indent="0">
              <a:buNone/>
            </a:pPr>
            <a:r>
              <a:rPr lang="fr-FR" dirty="0"/>
              <a:t>- </a:t>
            </a:r>
            <a:r>
              <a:rPr lang="fr-FR" dirty="0">
                <a:hlinkClick r:id="rId5"/>
              </a:rPr>
              <a:t>Les 7 points clés d'un CV réussi</a:t>
            </a:r>
            <a:endParaRPr lang="fr-FR" dirty="0"/>
          </a:p>
          <a:p>
            <a:pPr marL="0" indent="0">
              <a:buNone/>
            </a:pPr>
            <a:r>
              <a:rPr lang="fr-FR" dirty="0"/>
              <a:t>- Personnalisez votre CV avec </a:t>
            </a:r>
            <a:r>
              <a:rPr lang="fr-FR" dirty="0">
                <a:hlinkClick r:id="rId6"/>
              </a:rPr>
              <a:t>des icônes gratuites</a:t>
            </a:r>
            <a:endParaRPr lang="fr-FR" dirty="0"/>
          </a:p>
          <a:p>
            <a:pPr marL="0" indent="0">
              <a:buNone/>
            </a:pPr>
            <a:r>
              <a:rPr lang="fr-FR" dirty="0"/>
              <a:t>- Bien </a:t>
            </a:r>
            <a:r>
              <a:rPr lang="fr-FR" dirty="0">
                <a:hlinkClick r:id="rId7"/>
              </a:rPr>
              <a:t>préparer son entretien </a:t>
            </a:r>
            <a:endParaRPr lang="fr-FR" dirty="0"/>
          </a:p>
          <a:p>
            <a:pPr marL="0" indent="0">
              <a:buNone/>
            </a:pPr>
            <a:endParaRPr lang="fr-FR" dirty="0"/>
          </a:p>
          <a:p>
            <a:pPr marL="0" indent="0">
              <a:buNone/>
            </a:pPr>
            <a:r>
              <a:rPr lang="fr-FR" dirty="0"/>
              <a:t>Nous proposons également plusieurs centaines d'exemples de lettres de motivation classées par métier et des modèles pour les mettre en forme.</a:t>
            </a:r>
          </a:p>
          <a:p>
            <a:pPr marL="0" indent="0">
              <a:buNone/>
            </a:pPr>
            <a:endParaRPr lang="fr-FR" dirty="0"/>
          </a:p>
          <a:p>
            <a:pPr marL="0" indent="0">
              <a:buNone/>
            </a:pPr>
            <a:r>
              <a:rPr lang="fr-FR" dirty="0"/>
              <a:t>- </a:t>
            </a:r>
            <a:r>
              <a:rPr lang="fr-FR" dirty="0">
                <a:hlinkClick r:id="rId8"/>
              </a:rPr>
              <a:t>1200 exemples de lettres de motivation </a:t>
            </a:r>
            <a:endParaRPr lang="fr-FR" dirty="0"/>
          </a:p>
          <a:p>
            <a:pPr marL="0" indent="0">
              <a:buNone/>
            </a:pPr>
            <a:r>
              <a:rPr lang="fr-FR" dirty="0"/>
              <a:t>- </a:t>
            </a:r>
            <a:r>
              <a:rPr lang="fr-FR" dirty="0">
                <a:hlinkClick r:id="rId9"/>
              </a:rPr>
              <a:t>Les modèles de </a:t>
            </a:r>
            <a:r>
              <a:rPr lang="fr-FR" dirty="0">
                <a:hlinkClick r:id="rId10"/>
              </a:rPr>
              <a:t>courrier</a:t>
            </a:r>
            <a:endParaRPr lang="fr-FR" dirty="0"/>
          </a:p>
          <a:p>
            <a:pPr marL="0" indent="0">
              <a:buNone/>
            </a:pPr>
            <a:r>
              <a:rPr lang="fr-FR" dirty="0"/>
              <a:t>- Tous nos conseils </a:t>
            </a:r>
            <a:r>
              <a:rPr lang="fr-FR" dirty="0">
                <a:hlinkClick r:id="rId11"/>
              </a:rPr>
              <a:t>pour rédiger une lettre efficace </a:t>
            </a:r>
            <a:endParaRPr lang="fr-FR" dirty="0"/>
          </a:p>
          <a:p>
            <a:pPr marL="0" indent="0">
              <a:buNone/>
            </a:pPr>
            <a:endParaRPr lang="fr-FR" dirty="0"/>
          </a:p>
          <a:p>
            <a:pPr marL="0" indent="0">
              <a:buNone/>
            </a:pPr>
            <a:endParaRPr lang="fr-FR" dirty="0"/>
          </a:p>
          <a:p>
            <a:pPr marL="0" indent="0">
              <a:buNone/>
            </a:pPr>
            <a:r>
              <a:rPr lang="fr-FR" dirty="0"/>
              <a:t>Nous vous souhaitons bonne chance dans vos recherches et vos entretiens </a:t>
            </a:r>
            <a:r>
              <a:rPr lang="fr-FR" dirty="0">
                <a:sym typeface="Wingdings" pitchFamily="2" charset="2"/>
              </a:rPr>
              <a:t> </a:t>
            </a:r>
            <a:endParaRPr lang="fr-FR" dirty="0"/>
          </a:p>
          <a:p>
            <a:pPr marL="0" indent="0">
              <a:buNone/>
            </a:pPr>
            <a:endParaRPr lang="fr-FR" dirty="0"/>
          </a:p>
          <a:p>
            <a:pPr marL="0" indent="0">
              <a:buNone/>
            </a:pPr>
            <a:endParaRPr lang="fr-FR" dirty="0"/>
          </a:p>
          <a:p>
            <a:pPr marL="0" indent="0">
              <a:buNone/>
            </a:pPr>
            <a:r>
              <a:rPr lang="fr-FR" dirty="0"/>
              <a:t>Enfin, rappelez-vous qu'une bonne candidature est une candidature personnalisée ! Prenez donc le temps de la rédiger avec soin car elle décrit votre parcours professionnel et votre personnalité. </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lgn="ctr">
              <a:buNone/>
            </a:pPr>
            <a:r>
              <a:rPr lang="fr-FR" dirty="0">
                <a:solidFill>
                  <a:schemeClr val="tx1">
                    <a:lumMod val="50000"/>
                    <a:lumOff val="50000"/>
                  </a:schemeClr>
                </a:solidFill>
              </a:rPr>
              <a:t>----------------</a:t>
            </a:r>
          </a:p>
          <a:p>
            <a:pPr marL="0" indent="0">
              <a:buNone/>
            </a:pPr>
            <a:r>
              <a:rPr lang="fr-FR" sz="2100" dirty="0">
                <a:solidFill>
                  <a:schemeClr val="tx1">
                    <a:lumMod val="50000"/>
                    <a:lumOff val="50000"/>
                  </a:schemeClr>
                </a:solidFill>
              </a:rPr>
              <a:t>Copyright : Les contenus diffusés sur notre site (modèles de CV, modèles de lettre, articles ...) sont la propriété de creeruncv.com. Leur utilisation est limitée à un usage strictement personnel. Il est interdit de les diffuser ou redistribuer sans notre accord. Contenus déposés dans 180 pays devant huissier. Reproduction strictement interdite, même partielle. Limité à un usage strictement personnel. </a:t>
            </a:r>
            <a:br>
              <a:rPr lang="fr-FR" sz="2100" dirty="0">
                <a:solidFill>
                  <a:schemeClr val="tx1">
                    <a:lumMod val="50000"/>
                    <a:lumOff val="50000"/>
                  </a:schemeClr>
                </a:solidFill>
              </a:rPr>
            </a:br>
            <a:r>
              <a:rPr lang="fr-FR" sz="2100" dirty="0" err="1">
                <a:solidFill>
                  <a:schemeClr val="tx1">
                    <a:lumMod val="50000"/>
                    <a:lumOff val="50000"/>
                  </a:schemeClr>
                </a:solidFill>
              </a:rPr>
              <a:t>Disclaimer</a:t>
            </a:r>
            <a:r>
              <a:rPr lang="fr-FR" sz="2100" dirty="0">
                <a:solidFill>
                  <a:schemeClr val="tx1">
                    <a:lumMod val="50000"/>
                    <a:lumOff val="50000"/>
                  </a:schemeClr>
                </a:solidFill>
              </a:rPr>
              <a:t> : Les modèles disponibles sur notre site fournis "en l'état" et sans garantie.</a:t>
            </a:r>
          </a:p>
          <a:p>
            <a:pPr marL="0" indent="0">
              <a:buNone/>
            </a:pPr>
            <a:endParaRPr lang="fr-FR" sz="2447" dirty="0">
              <a:solidFill>
                <a:schemeClr val="tx1">
                  <a:lumMod val="50000"/>
                  <a:lumOff val="50000"/>
                </a:schemeClr>
              </a:solidFill>
            </a:endParaRPr>
          </a:p>
          <a:p>
            <a:pPr marL="0" indent="0" algn="ctr">
              <a:buNone/>
            </a:pPr>
            <a:r>
              <a:rPr lang="fr-FR" sz="2447" dirty="0" err="1"/>
              <a:t>Créeruncv.com</a:t>
            </a:r>
            <a:r>
              <a:rPr lang="fr-FR" sz="2447" dirty="0"/>
              <a:t> est un site gratuit. </a:t>
            </a:r>
          </a:p>
        </p:txBody>
      </p:sp>
    </p:spTree>
    <p:extLst>
      <p:ext uri="{BB962C8B-B14F-4D97-AF65-F5344CB8AC3E}">
        <p14:creationId xmlns:p14="http://schemas.microsoft.com/office/powerpoint/2010/main" val="3491495427"/>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33</TotalTime>
  <Words>649</Words>
  <Application>Microsoft Macintosh PowerPoint</Application>
  <PresentationFormat>Personnalisé</PresentationFormat>
  <Paragraphs>86</Paragraphs>
  <Slides>2</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vt:i4>
      </vt:variant>
    </vt:vector>
  </HeadingPairs>
  <TitlesOfParts>
    <vt:vector size="7" baseType="lpstr">
      <vt:lpstr>Arial</vt:lpstr>
      <vt:lpstr>Calibri</vt:lpstr>
      <vt:lpstr>Calibri Light</vt:lpstr>
      <vt:lpstr>Lato</vt:lpstr>
      <vt:lpstr>Thème Office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16</cp:revision>
  <dcterms:created xsi:type="dcterms:W3CDTF">2017-11-17T10:01:22Z</dcterms:created>
  <dcterms:modified xsi:type="dcterms:W3CDTF">2022-08-02T22:34:42Z</dcterms:modified>
</cp:coreProperties>
</file>