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65"/>
    <p:restoredTop sz="96327"/>
  </p:normalViewPr>
  <p:slideViewPr>
    <p:cSldViewPr snapToGrid="0" snapToObjects="1" showGuides="1">
      <p:cViewPr varScale="1">
        <p:scale>
          <a:sx n="165" d="100"/>
          <a:sy n="165" d="100"/>
        </p:scale>
        <p:origin x="4888" y="21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27/06/2023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27/06/2023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27/06/2023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27/06/2023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27/06/2023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27/06/2023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27/06/2023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27/06/2023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27/06/2023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27/06/2023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27/06/2023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27/06/2023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a:off x="4306941" y="6"/>
            <a:ext cx="2552700" cy="9905994"/>
          </a:xfrm>
          <a:prstGeom prst="rect">
            <a:avLst/>
          </a:prstGeom>
          <a:solidFill>
            <a:schemeClr val="bg1">
              <a:lumMod val="50000"/>
              <a:alpha val="9019"/>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82302" y="821649"/>
            <a:ext cx="4201184"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b="1" i="0" dirty="0">
                <a:solidFill>
                  <a:srgbClr val="000000"/>
                </a:solidFill>
                <a:effectLst/>
                <a:latin typeface="Calibri" panose="020F0502020204030204" pitchFamily="34" charset="0"/>
              </a:rPr>
              <a:t>Agent de nettoyage expérimenté</a:t>
            </a:r>
            <a:endParaRPr lang="fr-FR" dirty="0"/>
          </a:p>
        </p:txBody>
      </p:sp>
      <p:sp>
        <p:nvSpPr>
          <p:cNvPr id="63" name="Google Shape;61;p14">
            <a:extLst>
              <a:ext uri="{FF2B5EF4-FFF2-40B4-BE49-F238E27FC236}">
                <a16:creationId xmlns:a16="http://schemas.microsoft.com/office/drawing/2014/main" id="{4291EC86-6739-24A3-D0C6-49F4137ADE81}"/>
              </a:ext>
            </a:extLst>
          </p:cNvPr>
          <p:cNvSpPr/>
          <p:nvPr/>
        </p:nvSpPr>
        <p:spPr>
          <a:xfrm>
            <a:off x="236649" y="586133"/>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119365" y="1774569"/>
            <a:ext cx="3954801" cy="903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b="0" i="0" dirty="0">
                <a:solidFill>
                  <a:srgbClr val="000000"/>
                </a:solidFill>
                <a:effectLst/>
                <a:latin typeface="Calibri" panose="020F0502020204030204" pitchFamily="34" charset="0"/>
              </a:rPr>
              <a:t>Avec 15 ans d'expérience dans l'industrie de la propreté, je suis experte en techniques de nettoyage et d'entretien des espaces. Rigoureuse, autonome et ayant le souci du détail, j'assure la propreté des locaux et la satisfaction des clients avec professionnalisme et discrétion.</a:t>
            </a:r>
            <a:endParaRPr kumimoji="0" lang="fr-FR" altLang="fr-FR" sz="1100" b="0" u="none" strike="noStrike" cap="none" normalizeH="0" baseline="0" dirty="0">
              <a:ln>
                <a:noFill/>
              </a:ln>
              <a:solidFill>
                <a:schemeClr val="tx1"/>
              </a:solidFill>
              <a:effectLst/>
              <a:latin typeface="Arial" panose="020B0604020202020204" pitchFamily="34" charset="0"/>
            </a:endParaRP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97232" y="1410081"/>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114157" y="2824558"/>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110637" y="3309626"/>
            <a:ext cx="4056237" cy="2461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1100" b="1" i="0" dirty="0">
                <a:effectLst/>
              </a:rPr>
              <a:t>Agent de Nettoyage</a:t>
            </a:r>
            <a:r>
              <a:rPr lang="fr-FR" sz="1100" b="0" i="0" dirty="0">
                <a:effectLst/>
              </a:rPr>
              <a:t>, Entreprise Nettoyage Efficace, Paris | 2012 - Présent</a:t>
            </a:r>
          </a:p>
          <a:p>
            <a:pPr marL="285750" indent="-285750">
              <a:buFont typeface="Arial" panose="020B0604020202020204" pitchFamily="34" charset="0"/>
              <a:buChar char="•"/>
            </a:pPr>
            <a:r>
              <a:rPr lang="fr-FR" sz="1100" b="0" i="0" dirty="0">
                <a:effectLst/>
              </a:rPr>
              <a:t>Entretien de bureaux, espaces communs et sanitaires pour plusieurs clients professionnels</a:t>
            </a:r>
          </a:p>
          <a:p>
            <a:pPr marL="285750" indent="-285750">
              <a:buFont typeface="Arial" panose="020B0604020202020204" pitchFamily="34" charset="0"/>
              <a:buChar char="•"/>
            </a:pPr>
            <a:r>
              <a:rPr lang="fr-FR" sz="1100" b="0" i="0" dirty="0">
                <a:effectLst/>
              </a:rPr>
              <a:t>Mise en œuvre de protocoles de nettoyage spécifiques en fonction des exigences des clients</a:t>
            </a:r>
          </a:p>
          <a:p>
            <a:pPr marL="285750" indent="-285750">
              <a:buFont typeface="Arial" panose="020B0604020202020204" pitchFamily="34" charset="0"/>
              <a:buChar char="•"/>
            </a:pPr>
            <a:r>
              <a:rPr lang="fr-FR" sz="1100" b="0" i="0" dirty="0">
                <a:effectLst/>
              </a:rPr>
              <a:t>Utilisation de produits de nettoyage écologiques pour réduire l'impact environnemental</a:t>
            </a:r>
          </a:p>
          <a:p>
            <a:pPr marL="285750" indent="-285750">
              <a:buFont typeface="Arial" panose="020B0604020202020204" pitchFamily="34" charset="0"/>
              <a:buChar char="•"/>
            </a:pPr>
            <a:r>
              <a:rPr lang="fr-FR" sz="1100" b="0" i="0" dirty="0">
                <a:effectLst/>
              </a:rPr>
              <a:t>Responsable de l'entretien de l'équipement de nettoyage</a:t>
            </a:r>
          </a:p>
          <a:p>
            <a:pPr algn="l"/>
            <a:endParaRPr lang="fr-FR" sz="1100" b="1" i="0" dirty="0">
              <a:effectLst/>
            </a:endParaRPr>
          </a:p>
          <a:p>
            <a:pPr algn="l"/>
            <a:r>
              <a:rPr lang="fr-FR" sz="1100" b="1" i="0" dirty="0">
                <a:effectLst/>
              </a:rPr>
              <a:t>Agent de Nettoyage</a:t>
            </a:r>
            <a:r>
              <a:rPr lang="fr-FR" sz="1100" b="0" i="0" dirty="0">
                <a:effectLst/>
              </a:rPr>
              <a:t>, Société Propreté Parfaite, Paris | 2008 - 2012</a:t>
            </a:r>
          </a:p>
          <a:p>
            <a:pPr marL="285750" indent="-285750">
              <a:buFont typeface="Arial" panose="020B0604020202020204" pitchFamily="34" charset="0"/>
              <a:buChar char="•"/>
            </a:pPr>
            <a:r>
              <a:rPr lang="fr-FR" sz="1100" b="0" i="0" dirty="0">
                <a:effectLst/>
              </a:rPr>
              <a:t>Nettoyage de différents types de surfaces, y compris les sols, les murs et les vitres</a:t>
            </a:r>
          </a:p>
          <a:p>
            <a:pPr marL="285750" indent="-285750">
              <a:buFont typeface="Arial" panose="020B0604020202020204" pitchFamily="34" charset="0"/>
              <a:buChar char="•"/>
            </a:pPr>
            <a:r>
              <a:rPr lang="fr-FR" sz="1100" b="0" i="0" dirty="0">
                <a:effectLst/>
              </a:rPr>
              <a:t>Maintien d'un environnement propre et sûr pour les occupants de l'immeuble</a:t>
            </a:r>
          </a:p>
          <a:p>
            <a:pPr marL="285750" indent="-285750">
              <a:buFont typeface="Arial" panose="020B0604020202020204" pitchFamily="34" charset="0"/>
              <a:buChar char="•"/>
            </a:pPr>
            <a:r>
              <a:rPr lang="fr-FR" sz="1100" b="0" i="0" dirty="0">
                <a:effectLst/>
              </a:rPr>
              <a:t>Réalisation de travaux de nettoyage en profondeur pour les nouveaux clients</a:t>
            </a:r>
          </a:p>
          <a:p>
            <a:endParaRPr lang="fr-FR" sz="1100" dirty="0"/>
          </a:p>
          <a:p>
            <a:r>
              <a:rPr lang="fr-FR" sz="1100" b="1" i="0" dirty="0">
                <a:effectLst/>
              </a:rPr>
              <a:t>Agent d'Entretien</a:t>
            </a:r>
            <a:r>
              <a:rPr lang="fr-FR" sz="1100" b="0" i="0" dirty="0">
                <a:effectLst/>
              </a:rPr>
              <a:t>, Compagnie Nettoyage Impeccable, Paris | 2005 - 2008</a:t>
            </a:r>
          </a:p>
          <a:p>
            <a:pPr marL="285750" indent="-285750">
              <a:buFont typeface="Arial" panose="020B0604020202020204" pitchFamily="34" charset="0"/>
              <a:buChar char="•"/>
            </a:pPr>
            <a:r>
              <a:rPr lang="fr-FR" sz="1100" b="0" i="0" dirty="0">
                <a:effectLst/>
              </a:rPr>
              <a:t>Maintien de la propreté des chambres d'hôtel, y compris le changement de linge de lit et le nettoyage des sanitaires</a:t>
            </a:r>
          </a:p>
          <a:p>
            <a:pPr marL="285750" indent="-285750">
              <a:buFont typeface="Arial" panose="020B0604020202020204" pitchFamily="34" charset="0"/>
              <a:buChar char="•"/>
            </a:pPr>
            <a:r>
              <a:rPr lang="fr-FR" sz="1100" b="0" i="0" dirty="0">
                <a:effectLst/>
              </a:rPr>
              <a:t>Fourniture d'un service de blanchisserie pour les clients de l'hôtel</a:t>
            </a:r>
          </a:p>
          <a:p>
            <a:pPr marL="285750" indent="-285750">
              <a:buFont typeface="Arial" panose="020B0604020202020204" pitchFamily="34" charset="0"/>
              <a:buChar char="•"/>
            </a:pPr>
            <a:r>
              <a:rPr lang="fr-FR" sz="1100" b="0" i="0" dirty="0">
                <a:effectLst/>
              </a:rPr>
              <a:t>Collaboration avec l'équipe de réception pour assurer la satisfaction des clients</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144516" y="1741466"/>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148697" y="3190144"/>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4696692" y="3257949"/>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4450688" y="3862592"/>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64859" y="3294915"/>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83178" y="3621961"/>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87112" y="4150420"/>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4333096" y="2832803"/>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119365" y="8043118"/>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174331" y="8532564"/>
            <a:ext cx="3936508" cy="1045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Maîtrise des techniques de nettoyage et d'entretien</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Connaissance des produits de nettoyage et de leurs usages appropriés</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Utilisation d'équipements de nettoyage spécialisés</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Respect des normes de santé et de sécurité</a:t>
            </a:r>
          </a:p>
          <a:p>
            <a:pPr marL="171450" indent="-171450" algn="l">
              <a:buFont typeface="Arial" panose="020B0604020202020204" pitchFamily="34" charset="0"/>
              <a:buChar char="•"/>
            </a:pPr>
            <a:endParaRPr lang="fr-FR" sz="1100" b="0" i="0" dirty="0">
              <a:solidFill>
                <a:srgbClr val="000000"/>
              </a:solidFill>
              <a:effectLst/>
              <a:latin typeface="Calibri" panose="020F0502020204030204" pitchFamily="34" charset="0"/>
            </a:endParaRP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4411145" y="6665079"/>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4381507" y="7170088"/>
            <a:ext cx="2341562" cy="1130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Souci du détail</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Fiabilité</a:t>
            </a:r>
            <a:endParaRPr lang="fr-FR" sz="1100" dirty="0">
              <a:solidFill>
                <a:srgbClr val="000000"/>
              </a:solidFill>
              <a:latin typeface="Calibri" panose="020F0502020204030204" pitchFamily="34" charset="0"/>
            </a:endParaRP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Autonomie</a:t>
            </a:r>
            <a:endParaRPr lang="fr-FR" sz="1100" dirty="0">
              <a:solidFill>
                <a:srgbClr val="000000"/>
              </a:solidFill>
              <a:latin typeface="Calibri" panose="020F0502020204030204" pitchFamily="34" charset="0"/>
            </a:endParaRP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Discrétion</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4364325" y="8180851"/>
            <a:ext cx="31750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4397025" y="8522132"/>
            <a:ext cx="2277634" cy="0"/>
          </a:xfrm>
          <a:prstGeom prst="line">
            <a:avLst/>
          </a:prstGeom>
          <a:ln/>
        </p:spPr>
        <p:style>
          <a:lnRef idx="2">
            <a:schemeClr val="dk1"/>
          </a:lnRef>
          <a:fillRef idx="0">
            <a:schemeClr val="dk1"/>
          </a:fillRef>
          <a:effectRef idx="1">
            <a:schemeClr val="dk1"/>
          </a:effectRef>
          <a:fontRef idx="minor">
            <a:schemeClr val="tx1"/>
          </a:fontRef>
        </p:style>
      </p:cxn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cxnSp>
        <p:nvCxnSpPr>
          <p:cNvPr id="3" name="Conector recto 36">
            <a:extLst>
              <a:ext uri="{FF2B5EF4-FFF2-40B4-BE49-F238E27FC236}">
                <a16:creationId xmlns:a16="http://schemas.microsoft.com/office/drawing/2014/main" id="{D69FD046-5797-81EA-5302-D96DB89761DA}"/>
              </a:ext>
            </a:extLst>
          </p:cNvPr>
          <p:cNvCxnSpPr>
            <a:cxnSpLocks/>
          </p:cNvCxnSpPr>
          <p:nvPr/>
        </p:nvCxnSpPr>
        <p:spPr>
          <a:xfrm>
            <a:off x="4418684" y="3178399"/>
            <a:ext cx="2255975" cy="0"/>
          </a:xfrm>
          <a:prstGeom prst="line">
            <a:avLst/>
          </a:prstGeom>
          <a:ln/>
        </p:spPr>
        <p:style>
          <a:lnRef idx="2">
            <a:schemeClr val="dk1"/>
          </a:lnRef>
          <a:fillRef idx="0">
            <a:schemeClr val="dk1"/>
          </a:fillRef>
          <a:effectRef idx="1">
            <a:schemeClr val="dk1"/>
          </a:effectRef>
          <a:fontRef idx="minor">
            <a:schemeClr val="tx1"/>
          </a:fontRef>
        </p:style>
      </p:cxnSp>
      <p:cxnSp>
        <p:nvCxnSpPr>
          <p:cNvPr id="5" name="Conector recto 36">
            <a:extLst>
              <a:ext uri="{FF2B5EF4-FFF2-40B4-BE49-F238E27FC236}">
                <a16:creationId xmlns:a16="http://schemas.microsoft.com/office/drawing/2014/main" id="{255F5C53-8D54-DD6D-24CB-6125E2CAE08E}"/>
              </a:ext>
            </a:extLst>
          </p:cNvPr>
          <p:cNvCxnSpPr>
            <a:cxnSpLocks/>
          </p:cNvCxnSpPr>
          <p:nvPr/>
        </p:nvCxnSpPr>
        <p:spPr>
          <a:xfrm>
            <a:off x="209401" y="8397055"/>
            <a:ext cx="3958040" cy="0"/>
          </a:xfrm>
          <a:prstGeom prst="line">
            <a:avLst/>
          </a:prstGeom>
          <a:ln/>
        </p:spPr>
        <p:style>
          <a:lnRef idx="2">
            <a:schemeClr val="dk1"/>
          </a:lnRef>
          <a:fillRef idx="0">
            <a:schemeClr val="dk1"/>
          </a:fillRef>
          <a:effectRef idx="1">
            <a:schemeClr val="dk1"/>
          </a:effectRef>
          <a:fontRef idx="minor">
            <a:schemeClr val="tx1"/>
          </a:fontRef>
        </p:style>
      </p:cxnSp>
      <p:cxnSp>
        <p:nvCxnSpPr>
          <p:cNvPr id="6" name="Conector recto 36">
            <a:extLst>
              <a:ext uri="{FF2B5EF4-FFF2-40B4-BE49-F238E27FC236}">
                <a16:creationId xmlns:a16="http://schemas.microsoft.com/office/drawing/2014/main" id="{295D4B8E-170D-C0AC-CFDF-DF59F8740F04}"/>
              </a:ext>
            </a:extLst>
          </p:cNvPr>
          <p:cNvCxnSpPr>
            <a:cxnSpLocks/>
          </p:cNvCxnSpPr>
          <p:nvPr/>
        </p:nvCxnSpPr>
        <p:spPr>
          <a:xfrm>
            <a:off x="4467094" y="7029054"/>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4" name="ZoneTexte 3">
            <a:extLst>
              <a:ext uri="{FF2B5EF4-FFF2-40B4-BE49-F238E27FC236}">
                <a16:creationId xmlns:a16="http://schemas.microsoft.com/office/drawing/2014/main" id="{EC434EA1-BBEB-F341-E243-762F9020BF0A}"/>
              </a:ext>
            </a:extLst>
          </p:cNvPr>
          <p:cNvSpPr txBox="1"/>
          <p:nvPr/>
        </p:nvSpPr>
        <p:spPr>
          <a:xfrm>
            <a:off x="4345011" y="8605833"/>
            <a:ext cx="2317732" cy="577081"/>
          </a:xfrm>
          <a:prstGeom prst="rect">
            <a:avLst/>
          </a:prstGeom>
          <a:noFill/>
        </p:spPr>
        <p:txBody>
          <a:bodyPr wrap="square">
            <a:spAutoFit/>
          </a:bodyPr>
          <a:lstStyle/>
          <a:p>
            <a:pPr marL="171450" indent="-171450">
              <a:buFont typeface="Arial" panose="020B0604020202020204" pitchFamily="34" charset="0"/>
              <a:buChar char="•"/>
            </a:pPr>
            <a:r>
              <a:rPr lang="fr-FR" sz="1050" b="1" i="0" dirty="0">
                <a:solidFill>
                  <a:srgbClr val="000000"/>
                </a:solidFill>
                <a:effectLst/>
                <a:latin typeface="Calibri" panose="020F0502020204030204" pitchFamily="34" charset="0"/>
              </a:rPr>
              <a:t>Certificat professionnel d'agent de propreté et d'hygiène</a:t>
            </a:r>
            <a:r>
              <a:rPr lang="fr-FR" sz="1050" b="0" i="0" dirty="0">
                <a:solidFill>
                  <a:srgbClr val="000000"/>
                </a:solidFill>
                <a:effectLst/>
                <a:latin typeface="Calibri" panose="020F0502020204030204" pitchFamily="34" charset="0"/>
              </a:rPr>
              <a:t> - CFA Propreté INHNI, Paris, 2005</a:t>
            </a:r>
            <a:endParaRPr lang="fr-FR" sz="1050" dirty="0"/>
          </a:p>
        </p:txBody>
      </p:sp>
      <p:sp>
        <p:nvSpPr>
          <p:cNvPr id="13" name="Triangle 12">
            <a:extLst>
              <a:ext uri="{FF2B5EF4-FFF2-40B4-BE49-F238E27FC236}">
                <a16:creationId xmlns:a16="http://schemas.microsoft.com/office/drawing/2014/main" id="{B059FED2-D3C1-FA81-CA40-201FCC0E24D0}"/>
              </a:ext>
            </a:extLst>
          </p:cNvPr>
          <p:cNvSpPr/>
          <p:nvPr/>
        </p:nvSpPr>
        <p:spPr>
          <a:xfrm flipV="1">
            <a:off x="1581571" y="3610"/>
            <a:ext cx="3629058" cy="716277"/>
          </a:xfrm>
          <a:prstGeom prst="triangle">
            <a:avLst>
              <a:gd name="adj" fmla="val 75016"/>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Triangle 13">
            <a:extLst>
              <a:ext uri="{FF2B5EF4-FFF2-40B4-BE49-F238E27FC236}">
                <a16:creationId xmlns:a16="http://schemas.microsoft.com/office/drawing/2014/main" id="{5B81FADE-C08A-9057-2588-ECBC7E55E913}"/>
              </a:ext>
            </a:extLst>
          </p:cNvPr>
          <p:cNvSpPr/>
          <p:nvPr/>
        </p:nvSpPr>
        <p:spPr>
          <a:xfrm rot="1801801">
            <a:off x="4420871" y="-452389"/>
            <a:ext cx="2974491" cy="1282785"/>
          </a:xfrm>
          <a:prstGeom prst="triangle">
            <a:avLst>
              <a:gd name="adj" fmla="val 75016"/>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Zone de texte 1">
            <a:extLst>
              <a:ext uri="{FF2B5EF4-FFF2-40B4-BE49-F238E27FC236}">
                <a16:creationId xmlns:a16="http://schemas.microsoft.com/office/drawing/2014/main" id="{8B6BBFEE-3136-78BD-A46B-831018C18DBD}"/>
              </a:ext>
            </a:extLst>
          </p:cNvPr>
          <p:cNvSpPr txBox="1">
            <a:spLocks noChangeArrowheads="1"/>
          </p:cNvSpPr>
          <p:nvPr/>
        </p:nvSpPr>
        <p:spPr bwMode="auto">
          <a:xfrm>
            <a:off x="129201" y="92791"/>
            <a:ext cx="3741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defTabSz="914400" eaLnBrk="0" fontAlgn="base" hangingPunct="0">
              <a:spcBef>
                <a:spcPct val="0"/>
              </a:spcBef>
              <a:spcAft>
                <a:spcPct val="0"/>
              </a:spcAft>
            </a:pPr>
            <a:r>
              <a:rPr lang="fr-FR" sz="2800" dirty="0"/>
              <a:t>Jean</a:t>
            </a:r>
            <a:r>
              <a:rPr lang="fr-FR" sz="2800" b="1" dirty="0"/>
              <a:t> NETTOYEUR</a:t>
            </a:r>
            <a:endParaRPr kumimoji="0" lang="fr-FR" altLang="fr-FR" sz="1800" b="1" i="0" u="none" strike="noStrike" cap="none" normalizeH="0" baseline="0" dirty="0">
              <a:ln>
                <a:noFill/>
              </a:ln>
              <a:solidFill>
                <a:schemeClr val="tx1"/>
              </a:solidFill>
              <a:effectLst/>
              <a:latin typeface="Arial" panose="020B0604020202020204" pitchFamily="34" charset="0"/>
            </a:endParaRPr>
          </a:p>
        </p:txBody>
      </p:sp>
      <p:sp>
        <p:nvSpPr>
          <p:cNvPr id="9" name="Zone de texte 28">
            <a:extLst>
              <a:ext uri="{FF2B5EF4-FFF2-40B4-BE49-F238E27FC236}">
                <a16:creationId xmlns:a16="http://schemas.microsoft.com/office/drawing/2014/main" id="{D0453B97-E4CA-86AE-5CA7-D081E4320CBC}"/>
              </a:ext>
            </a:extLst>
          </p:cNvPr>
          <p:cNvSpPr txBox="1">
            <a:spLocks noChangeArrowheads="1"/>
          </p:cNvSpPr>
          <p:nvPr/>
        </p:nvSpPr>
        <p:spPr bwMode="auto">
          <a:xfrm>
            <a:off x="4417564" y="4585004"/>
            <a:ext cx="31750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2" name="Conector recto 36">
            <a:extLst>
              <a:ext uri="{FF2B5EF4-FFF2-40B4-BE49-F238E27FC236}">
                <a16:creationId xmlns:a16="http://schemas.microsoft.com/office/drawing/2014/main" id="{DC5BAE91-5FCE-AE97-BC40-F9A4ED08A047}"/>
              </a:ext>
            </a:extLst>
          </p:cNvPr>
          <p:cNvCxnSpPr>
            <a:cxnSpLocks/>
          </p:cNvCxnSpPr>
          <p:nvPr/>
        </p:nvCxnSpPr>
        <p:spPr>
          <a:xfrm>
            <a:off x="4450264" y="4926285"/>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15" name="Zone de texte 22">
            <a:extLst>
              <a:ext uri="{FF2B5EF4-FFF2-40B4-BE49-F238E27FC236}">
                <a16:creationId xmlns:a16="http://schemas.microsoft.com/office/drawing/2014/main" id="{FAB9537B-15CC-6B95-FEA9-4144BC07DD34}"/>
              </a:ext>
            </a:extLst>
          </p:cNvPr>
          <p:cNvSpPr txBox="1">
            <a:spLocks noChangeArrowheads="1"/>
          </p:cNvSpPr>
          <p:nvPr/>
        </p:nvSpPr>
        <p:spPr bwMode="auto">
          <a:xfrm>
            <a:off x="4356927" y="5050291"/>
            <a:ext cx="2341563" cy="1473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Randonnée en montagne pour maintenir une bonne forme physique</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Bénévolat pour des opérations de nettoyage de quartier</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Jardinage pour la détente et le contact avec la nature</a:t>
            </a:r>
          </a:p>
        </p:txBody>
      </p:sp>
      <p:pic>
        <p:nvPicPr>
          <p:cNvPr id="17" name="Image 16" descr="Une image contenant personne, Visage humain, bâtiment, sourire&#10;&#10;Description générée automatiquement">
            <a:extLst>
              <a:ext uri="{FF2B5EF4-FFF2-40B4-BE49-F238E27FC236}">
                <a16:creationId xmlns:a16="http://schemas.microsoft.com/office/drawing/2014/main" id="{B209FA3E-8CE4-B6A0-DD5F-02B42CB3B255}"/>
              </a:ext>
            </a:extLst>
          </p:cNvPr>
          <p:cNvPicPr>
            <a:picLocks noChangeAspect="1"/>
          </p:cNvPicPr>
          <p:nvPr/>
        </p:nvPicPr>
        <p:blipFill rotWithShape="1">
          <a:blip r:embed="rId7"/>
          <a:srcRect l="29674" r="4741"/>
          <a:stretch/>
        </p:blipFill>
        <p:spPr>
          <a:xfrm>
            <a:off x="4417564" y="586133"/>
            <a:ext cx="2156257" cy="2194359"/>
          </a:xfrm>
          <a:prstGeom prst="ellipse">
            <a:avLst/>
          </a:prstGeom>
        </p:spPr>
      </p:pic>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847</TotalTime>
  <Words>329</Words>
  <Application>Microsoft Macintosh PowerPoint</Application>
  <PresentationFormat>Format A4 (210 x 297 mm)</PresentationFormat>
  <Paragraphs>43</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46</cp:revision>
  <cp:lastPrinted>2022-05-25T13:38:42Z</cp:lastPrinted>
  <dcterms:created xsi:type="dcterms:W3CDTF">2022-05-25T13:38:28Z</dcterms:created>
  <dcterms:modified xsi:type="dcterms:W3CDTF">2023-06-27T11:16:04Z</dcterms:modified>
</cp:coreProperties>
</file>