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7"/>
    <p:restoredTop sz="96327"/>
  </p:normalViewPr>
  <p:slideViewPr>
    <p:cSldViewPr snapToGrid="0" snapToObjects="1" showGuides="1">
      <p:cViewPr>
        <p:scale>
          <a:sx n="160" d="100"/>
          <a:sy n="160" d="100"/>
        </p:scale>
        <p:origin x="1808" y="-42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24/03/2023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24/03/2023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24/03/2023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1">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err="1"/>
              <a:t>Achibald</a:t>
            </a:r>
            <a:r>
              <a:rPr lang="fr-FR" sz="2800" dirty="0"/>
              <a:t> </a:t>
            </a:r>
            <a:r>
              <a:rPr lang="fr-FR" sz="2800" b="1" dirty="0"/>
              <a:t>DESIGN</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19113" y="799255"/>
            <a:ext cx="4047431"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Architecte expérimenté spécialisé en projets écologiques et durables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5812" y="1874721"/>
            <a:ext cx="4090820" cy="1183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Architecte créatif et passionné avec plus de 7 ans d'expérience dans la conception et la réalisation de projets écologiques et durables. Compétent en gestion de projet, logiciels BIM et CAO, et communication avec les clients et les parties prenantes. Recherche un poste d'architecte senior pour contribuer à des projets innovants et avoir un impact positif sur l'environnement.</a:t>
            </a: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9113" y="151023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65903" y="3047692"/>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4557" y="3493847"/>
            <a:ext cx="4180946" cy="3049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Architecte - Green Building </a:t>
            </a:r>
            <a:r>
              <a:rPr lang="fr-FR" sz="1000" b="1" dirty="0" err="1"/>
              <a:t>Architects</a:t>
            </a:r>
            <a:r>
              <a:rPr lang="fr-FR" sz="1000" b="1" dirty="0"/>
              <a:t>, Paris (2018 - présent)</a:t>
            </a:r>
          </a:p>
          <a:p>
            <a:endParaRPr lang="fr-FR" sz="1000" b="1" dirty="0"/>
          </a:p>
          <a:p>
            <a:pPr marL="171450" indent="-171450">
              <a:buFont typeface="Arial" panose="020B0604020202020204" pitchFamily="34" charset="0"/>
              <a:buChar char="•"/>
            </a:pPr>
            <a:r>
              <a:rPr lang="fr-FR" sz="1000" dirty="0"/>
              <a:t>Conception et réalisation de projets écologiques et durables pour des clients résidentiels, commerciaux et institutionnels</a:t>
            </a:r>
          </a:p>
          <a:p>
            <a:pPr marL="171450" indent="-171450">
              <a:buFont typeface="Arial" panose="020B0604020202020204" pitchFamily="34" charset="0"/>
              <a:buChar char="•"/>
            </a:pPr>
            <a:r>
              <a:rPr lang="fr-FR" sz="1000" dirty="0"/>
              <a:t>Gestion de projet, incluant la coordination des équipes, la planification des échéanciers et le suivi des budgets</a:t>
            </a:r>
          </a:p>
          <a:p>
            <a:pPr marL="171450" indent="-171450">
              <a:buFont typeface="Arial" panose="020B0604020202020204" pitchFamily="34" charset="0"/>
              <a:buChar char="•"/>
            </a:pPr>
            <a:r>
              <a:rPr lang="fr-FR" sz="1000" dirty="0"/>
              <a:t>Préparation de documents techniques et de permis de construire</a:t>
            </a:r>
          </a:p>
          <a:p>
            <a:pPr marL="171450" indent="-171450">
              <a:buFont typeface="Arial" panose="020B0604020202020204" pitchFamily="34" charset="0"/>
              <a:buChar char="•"/>
            </a:pPr>
            <a:r>
              <a:rPr lang="fr-FR" sz="1000" dirty="0"/>
              <a:t>Communication avec les clients, les entrepreneurs et les parties prenantes pour assurer la qualité et la conformité des projets</a:t>
            </a:r>
          </a:p>
          <a:p>
            <a:endParaRPr lang="fr-FR" sz="1000" dirty="0"/>
          </a:p>
          <a:p>
            <a:r>
              <a:rPr lang="fr-FR" sz="1000" b="1" dirty="0"/>
              <a:t>Architecte junior - ABC Architecture, Paris (2016 - 2018)</a:t>
            </a:r>
          </a:p>
          <a:p>
            <a:endParaRPr lang="fr-FR" sz="1000" dirty="0"/>
          </a:p>
          <a:p>
            <a:pPr marL="171450" indent="-171450">
              <a:buFont typeface="Arial" panose="020B0604020202020204" pitchFamily="34" charset="0"/>
              <a:buChar char="•"/>
            </a:pPr>
            <a:r>
              <a:rPr lang="fr-FR" sz="1000" dirty="0"/>
              <a:t>Participation à la conception et à la modélisation 3D de projets résidentiels et commerciaux</a:t>
            </a:r>
          </a:p>
          <a:p>
            <a:pPr marL="171450" indent="-171450">
              <a:buFont typeface="Arial" panose="020B0604020202020204" pitchFamily="34" charset="0"/>
              <a:buChar char="•"/>
            </a:pPr>
            <a:r>
              <a:rPr lang="fr-FR" sz="1000" dirty="0"/>
              <a:t>Collaboration avec les équipes de projet pour préparer des plans, des coupes et des élévations</a:t>
            </a:r>
          </a:p>
          <a:p>
            <a:pPr marL="171450" indent="-171450">
              <a:buFont typeface="Arial" panose="020B0604020202020204" pitchFamily="34" charset="0"/>
              <a:buChar char="•"/>
            </a:pPr>
            <a:r>
              <a:rPr lang="fr-FR" sz="1000" dirty="0"/>
              <a:t>Assistance dans la préparation de la documentation technique et des dossiers de permis de construire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6397" y="18416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0443" y="34041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732807"/>
            <a:ext cx="2016816"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337450"/>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76977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309681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62527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3182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0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1" y="4391169"/>
            <a:ext cx="2281080" cy="224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Conception architecturale écologique et durable</a:t>
            </a:r>
          </a:p>
          <a:p>
            <a:pPr marL="171450" indent="-171450">
              <a:buFont typeface="Arial" panose="020B0604020202020204" pitchFamily="34" charset="0"/>
              <a:buChar char="•"/>
            </a:pPr>
            <a:r>
              <a:rPr lang="fr-FR" sz="1050" dirty="0"/>
              <a:t>Gestion de projet et coordination d'équipes</a:t>
            </a:r>
          </a:p>
          <a:p>
            <a:pPr marL="171450" indent="-171450">
              <a:buFont typeface="Arial" panose="020B0604020202020204" pitchFamily="34" charset="0"/>
              <a:buChar char="•"/>
            </a:pPr>
            <a:r>
              <a:rPr lang="fr-FR" sz="1050" dirty="0"/>
              <a:t>Maîtrise des logiciels BIM (Revit, ArchiCAD) et CAO (AutoCAD, </a:t>
            </a:r>
            <a:r>
              <a:rPr lang="fr-FR" sz="1050" dirty="0" err="1"/>
              <a:t>Vectorworks</a:t>
            </a:r>
            <a:r>
              <a:rPr lang="fr-FR" sz="1050" dirty="0"/>
              <a:t>)</a:t>
            </a:r>
          </a:p>
          <a:p>
            <a:pPr marL="171450" indent="-171450">
              <a:buFont typeface="Arial" panose="020B0604020202020204" pitchFamily="34" charset="0"/>
              <a:buChar char="•"/>
            </a:pPr>
            <a:r>
              <a:rPr lang="fr-FR" sz="1050" dirty="0"/>
              <a:t>Modélisation 3D et rendu (SketchUp, Rhino, 3ds Max, </a:t>
            </a:r>
            <a:r>
              <a:rPr lang="fr-FR" sz="1050" dirty="0" err="1"/>
              <a:t>Lumion</a:t>
            </a:r>
            <a:r>
              <a:rPr lang="fr-FR" sz="1050" dirty="0"/>
              <a:t>)</a:t>
            </a:r>
          </a:p>
          <a:p>
            <a:pPr marL="171450" indent="-171450">
              <a:buFont typeface="Arial" panose="020B0604020202020204" pitchFamily="34" charset="0"/>
              <a:buChar char="•"/>
            </a:pPr>
            <a:r>
              <a:rPr lang="fr-FR" sz="1050" dirty="0"/>
              <a:t>Suite bureautique (Microsoft Office, Google Workspace)</a:t>
            </a:r>
          </a:p>
          <a:p>
            <a:pPr marL="171450" indent="-171450">
              <a:buFont typeface="Arial" panose="020B0604020202020204" pitchFamily="34" charset="0"/>
              <a:buChar char="•"/>
            </a:pPr>
            <a:r>
              <a:rPr lang="fr-FR" sz="1050" dirty="0"/>
              <a:t>Communication efficace et travail d'équipe</a:t>
            </a:r>
          </a:p>
          <a:p>
            <a:pPr marL="171450" indent="-171450">
              <a:buFont typeface="Arial" panose="020B0604020202020204" pitchFamily="34" charset="0"/>
              <a:buChar char="•"/>
            </a:pPr>
            <a:r>
              <a:rPr lang="fr-FR" sz="1050" dirty="0"/>
              <a:t>Très bonne connaissance des réglementations et des normes de construction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5600" y="7454164"/>
            <a:ext cx="2341562" cy="475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26277" y="7825174"/>
            <a:ext cx="2124562" cy="1869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Excellente communication et capacité à expliquer des concepts techniques</a:t>
            </a:r>
          </a:p>
          <a:p>
            <a:pPr marL="171450" indent="-171450">
              <a:buFont typeface="Arial" panose="020B0604020202020204" pitchFamily="34" charset="0"/>
              <a:buChar char="•"/>
            </a:pPr>
            <a:r>
              <a:rPr lang="fr-FR" sz="1050" dirty="0"/>
              <a:t>Bonne créativité</a:t>
            </a:r>
          </a:p>
          <a:p>
            <a:pPr marL="171450" indent="-171450">
              <a:buFont typeface="Arial" panose="020B0604020202020204" pitchFamily="34" charset="0"/>
              <a:buChar char="•"/>
            </a:pPr>
            <a:r>
              <a:rPr lang="fr-FR" sz="1050" dirty="0"/>
              <a:t>Travail en équipe et collaboration</a:t>
            </a:r>
          </a:p>
          <a:p>
            <a:pPr marL="171450" indent="-171450">
              <a:buFont typeface="Arial" panose="020B0604020202020204" pitchFamily="34" charset="0"/>
              <a:buChar char="•"/>
            </a:pPr>
            <a:r>
              <a:rPr lang="fr-FR" sz="1050" dirty="0"/>
              <a:t>Adaptabilité et apprentissage rapide</a:t>
            </a:r>
          </a:p>
          <a:p>
            <a:pPr marL="171450" indent="-171450">
              <a:buFont typeface="Arial" panose="020B0604020202020204" pitchFamily="34" charset="0"/>
              <a:buChar char="•"/>
            </a:pPr>
            <a:r>
              <a:rPr lang="fr-FR" sz="1050" dirty="0"/>
              <a:t>Gestion du temps et des priorités</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129201" y="828318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149271" y="8808581"/>
            <a:ext cx="2697296" cy="63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Français : langue maternelle</a:t>
            </a:r>
          </a:p>
          <a:p>
            <a:pPr marL="171450" indent="-171450">
              <a:buFont typeface="Arial" panose="020B0604020202020204" pitchFamily="34" charset="0"/>
              <a:buChar char="•"/>
            </a:pPr>
            <a:r>
              <a:rPr lang="fr-FR" sz="1050" dirty="0">
                <a:latin typeface="+mn-lt"/>
              </a:rPr>
              <a:t>Anglais : courant (TOEIC 940/990)</a:t>
            </a:r>
          </a:p>
          <a:p>
            <a:pPr marL="171450" indent="-171450">
              <a:buFont typeface="Arial" panose="020B0604020202020204" pitchFamily="34" charset="0"/>
              <a:buChar char="•"/>
            </a:pPr>
            <a:r>
              <a:rPr lang="fr-FR" sz="1050" dirty="0">
                <a:latin typeface="+mn-lt"/>
              </a:rPr>
              <a:t>Espagnol : niveau intermédiaire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2546" y="6542689"/>
            <a:ext cx="330909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et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 de texte 25">
            <a:extLst>
              <a:ext uri="{FF2B5EF4-FFF2-40B4-BE49-F238E27FC236}">
                <a16:creationId xmlns:a16="http://schemas.microsoft.com/office/drawing/2014/main" id="{F0D45754-49DD-3B7A-C972-D9E87CF691B6}"/>
              </a:ext>
            </a:extLst>
          </p:cNvPr>
          <p:cNvSpPr txBox="1">
            <a:spLocks noChangeArrowheads="1"/>
          </p:cNvSpPr>
          <p:nvPr/>
        </p:nvSpPr>
        <p:spPr bwMode="auto">
          <a:xfrm>
            <a:off x="85812" y="7053891"/>
            <a:ext cx="4150726" cy="1161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Diplôme d'État d'Architecte (DEA), École Nationale Supérieure d'Architecture de Paris-La Villette, 2015</a:t>
            </a:r>
          </a:p>
          <a:p>
            <a:pPr marL="171450" indent="-171450">
              <a:buFont typeface="Arial" panose="020B0604020202020204" pitchFamily="34" charset="0"/>
              <a:buChar char="•"/>
            </a:pPr>
            <a:r>
              <a:rPr lang="fr-FR" sz="1050" dirty="0"/>
              <a:t>Master en Architecture et Développement Durable, École Nationale Supérieure d'Architecture de Paris-La Villette, 2016</a:t>
            </a:r>
          </a:p>
          <a:p>
            <a:pPr marL="171450" indent="-171450">
              <a:buFont typeface="Arial" panose="020B0604020202020204" pitchFamily="34" charset="0"/>
              <a:buChar char="•"/>
            </a:pPr>
            <a:r>
              <a:rPr lang="fr-FR" sz="1050" dirty="0"/>
              <a:t>Certificat en Conception Assistée par Ordinateur (CAO) et logiciels BIM (Revit, AutoCAD), Centre de Formation Professionnelle, 2014</a:t>
            </a:r>
          </a:p>
        </p:txBody>
      </p:sp>
      <p:cxnSp>
        <p:nvCxnSpPr>
          <p:cNvPr id="7" name="Conector recto 36">
            <a:extLst>
              <a:ext uri="{FF2B5EF4-FFF2-40B4-BE49-F238E27FC236}">
                <a16:creationId xmlns:a16="http://schemas.microsoft.com/office/drawing/2014/main" id="{CAE9BB30-5B99-E875-F5C4-4F7D3359B6A9}"/>
              </a:ext>
            </a:extLst>
          </p:cNvPr>
          <p:cNvCxnSpPr>
            <a:cxnSpLocks/>
          </p:cNvCxnSpPr>
          <p:nvPr/>
        </p:nvCxnSpPr>
        <p:spPr>
          <a:xfrm>
            <a:off x="149271" y="6877651"/>
            <a:ext cx="3976863" cy="0"/>
          </a:xfrm>
          <a:prstGeom prst="line">
            <a:avLst/>
          </a:prstGeom>
          <a:ln/>
        </p:spPr>
        <p:style>
          <a:lnRef idx="2">
            <a:schemeClr val="dk1"/>
          </a:lnRef>
          <a:fillRef idx="0">
            <a:schemeClr val="dk1"/>
          </a:fillRef>
          <a:effectRef idx="1">
            <a:schemeClr val="dk1"/>
          </a:effectRef>
          <a:fontRef idx="minor">
            <a:schemeClr val="tx1"/>
          </a:fontRef>
        </p:style>
      </p:cxnSp>
      <p:cxnSp>
        <p:nvCxnSpPr>
          <p:cNvPr id="2" name="Conector recto 36">
            <a:extLst>
              <a:ext uri="{FF2B5EF4-FFF2-40B4-BE49-F238E27FC236}">
                <a16:creationId xmlns:a16="http://schemas.microsoft.com/office/drawing/2014/main" id="{C6527E71-A507-6DEC-5B07-BCE11BFA2806}"/>
              </a:ext>
            </a:extLst>
          </p:cNvPr>
          <p:cNvCxnSpPr>
            <a:cxnSpLocks/>
          </p:cNvCxnSpPr>
          <p:nvPr/>
        </p:nvCxnSpPr>
        <p:spPr>
          <a:xfrm>
            <a:off x="166397" y="8670813"/>
            <a:ext cx="4010235" cy="0"/>
          </a:xfrm>
          <a:prstGeom prst="line">
            <a:avLst/>
          </a:prstGeom>
          <a:ln/>
        </p:spPr>
        <p:style>
          <a:lnRef idx="2">
            <a:schemeClr val="dk1"/>
          </a:lnRef>
          <a:fillRef idx="0">
            <a:schemeClr val="dk1"/>
          </a:fillRef>
          <a:effectRef idx="1">
            <a:schemeClr val="dk1"/>
          </a:effectRef>
          <a:fontRef idx="minor">
            <a:schemeClr val="tx1"/>
          </a:fontRef>
        </p:style>
      </p:cxnSp>
      <p:pic>
        <p:nvPicPr>
          <p:cNvPr id="5" name="Image 4" descr="Une image contenant personne, mur, intérieur, sourire&#10;&#10;Description générée automatiquement">
            <a:extLst>
              <a:ext uri="{FF2B5EF4-FFF2-40B4-BE49-F238E27FC236}">
                <a16:creationId xmlns:a16="http://schemas.microsoft.com/office/drawing/2014/main" id="{BD41A158-EF3A-45A0-93DE-F0269593AE81}"/>
              </a:ext>
            </a:extLst>
          </p:cNvPr>
          <p:cNvPicPr>
            <a:picLocks noChangeAspect="1"/>
          </p:cNvPicPr>
          <p:nvPr/>
        </p:nvPicPr>
        <p:blipFill rotWithShape="1">
          <a:blip r:embed="rId7"/>
          <a:srcRect l="33742"/>
          <a:stretch/>
        </p:blipFill>
        <p:spPr>
          <a:xfrm>
            <a:off x="4626832" y="208836"/>
            <a:ext cx="1954300" cy="1968673"/>
          </a:xfrm>
          <a:prstGeom prst="ellipse">
            <a:avLst/>
          </a:prstGeom>
          <a:ln w="50800">
            <a:solidFill>
              <a:schemeClr val="accent2"/>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1740</TotalTime>
  <Words>685</Words>
  <Application>Microsoft Macintosh PowerPoint</Application>
  <PresentationFormat>Format A4 (210 x 297 mm)</PresentationFormat>
  <Paragraphs>68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45</cp:revision>
  <cp:lastPrinted>2022-05-25T13:38:42Z</cp:lastPrinted>
  <dcterms:created xsi:type="dcterms:W3CDTF">2022-05-25T13:38:28Z</dcterms:created>
  <dcterms:modified xsi:type="dcterms:W3CDTF">2023-03-24T11:41:46Z</dcterms:modified>
</cp:coreProperties>
</file>