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8"/>
    <p:restoredTop sz="96327"/>
  </p:normalViewPr>
  <p:slideViewPr>
    <p:cSldViewPr snapToGrid="0" snapToObjects="1" showGuides="1">
      <p:cViewPr varScale="1">
        <p:scale>
          <a:sx n="223" d="100"/>
          <a:sy n="223" d="100"/>
        </p:scale>
        <p:origin x="6920"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3176" y="0"/>
            <a:ext cx="2431225" cy="9906000"/>
          </a:xfrm>
          <a:prstGeom prst="rect">
            <a:avLst/>
          </a:prstGeom>
          <a:solidFill>
            <a:schemeClr val="accent2">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508076" y="0"/>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Lucien CUISTO</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516941" y="688964"/>
            <a:ext cx="4115325"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Chef de cuisine passionné avec 12 ans d'expérience dans la restauration haut de gamme</a:t>
            </a:r>
            <a:endParaRPr lang="fr-FR" sz="1400" dirty="0"/>
          </a:p>
        </p:txBody>
      </p:sp>
      <p:sp>
        <p:nvSpPr>
          <p:cNvPr id="8" name="Google Shape;61;p14">
            <a:extLst>
              <a:ext uri="{FF2B5EF4-FFF2-40B4-BE49-F238E27FC236}">
                <a16:creationId xmlns:a16="http://schemas.microsoft.com/office/drawing/2014/main" id="{8FE50E40-D2C0-7736-3371-99996FB4742D}"/>
              </a:ext>
            </a:extLst>
          </p:cNvPr>
          <p:cNvSpPr/>
          <p:nvPr/>
        </p:nvSpPr>
        <p:spPr>
          <a:xfrm>
            <a:off x="2579885" y="489994"/>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517091" y="1890083"/>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Professionnel de la cuisine créatif et expérimenté avec une forte passion pour la création de plats mémorables. Expérience avérée dans la gestion de la cuisine, le développement de menus et la direction d'équipes. Souci du détail, excellentes compétences en gestion et dévouement à la satisfaction du client.</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498855" y="144717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516941" y="298786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516941" y="3445069"/>
            <a:ext cx="4142290" cy="19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Chef de cuisine</a:t>
            </a:r>
            <a:r>
              <a:rPr lang="fr-FR" sz="1050" dirty="0"/>
              <a:t>, Restaurant Les Papillons, Paris (2015 - Présent)</a:t>
            </a:r>
          </a:p>
          <a:p>
            <a:endParaRPr lang="fr-FR" sz="1050" dirty="0"/>
          </a:p>
          <a:p>
            <a:pPr marL="171450" indent="-171450">
              <a:buFont typeface="Arial" panose="020B0604020202020204" pitchFamily="34" charset="0"/>
              <a:buChar char="•"/>
            </a:pPr>
            <a:r>
              <a:rPr lang="fr-FR" sz="1050" dirty="0"/>
              <a:t>Supervision d'une équipe de 15 cuisiniers dans la préparation de plats gastronomiques français.</a:t>
            </a:r>
          </a:p>
          <a:p>
            <a:pPr marL="171450" indent="-171450">
              <a:buFont typeface="Arial" panose="020B0604020202020204" pitchFamily="34" charset="0"/>
              <a:buChar char="•"/>
            </a:pPr>
            <a:r>
              <a:rPr lang="fr-FR" sz="1050" dirty="0"/>
              <a:t>Création de menus saisonniers, en mettant l'accent sur l'utilisation de produits locaux frais.</a:t>
            </a:r>
          </a:p>
          <a:p>
            <a:pPr marL="171450" indent="-171450">
              <a:buFont typeface="Arial" panose="020B0604020202020204" pitchFamily="34" charset="0"/>
              <a:buChar char="•"/>
            </a:pPr>
            <a:r>
              <a:rPr lang="fr-FR" sz="1050" dirty="0"/>
              <a:t>Gestion des relations avec les fournisseurs pour assurer la qualité des ingrédients utilisés.</a:t>
            </a:r>
          </a:p>
          <a:p>
            <a:pPr marL="171450" indent="-171450">
              <a:buFont typeface="Arial" panose="020B0604020202020204" pitchFamily="34" charset="0"/>
              <a:buChar char="•"/>
            </a:pPr>
            <a:r>
              <a:rPr lang="fr-FR" sz="1050" dirty="0"/>
              <a:t>Mise en œuvre de normes de santé et de sécurité, aboutissant à une évaluation de 5 étoiles en matière d'hygiène alimentaire pendant 8 années consécutives.</a:t>
            </a:r>
          </a:p>
          <a:p>
            <a:pPr marL="171450" indent="-171450">
              <a:buFont typeface="Arial" panose="020B0604020202020204" pitchFamily="34" charset="0"/>
              <a:buChar char="•"/>
            </a:pPr>
            <a:r>
              <a:rPr lang="fr-FR" sz="1050" dirty="0"/>
              <a:t>Formation des nouveaux membres de l'équipe pour garantir le respect des normes élevées de l'établissement.</a:t>
            </a:r>
          </a:p>
          <a:p>
            <a:pPr marL="171450" indent="-171450">
              <a:buFont typeface="Arial" panose="020B0604020202020204" pitchFamily="34" charset="0"/>
              <a:buChar char="•"/>
            </a:pPr>
            <a:r>
              <a:rPr lang="fr-FR" sz="1050" dirty="0"/>
              <a:t>Réduction des coûts de la cuisine de 20% grâce à une meilleure gestion des stocks et des déchets.</a:t>
            </a:r>
          </a:p>
          <a:p>
            <a:pPr marL="171450" indent="-171450">
              <a:buFont typeface="Arial" panose="020B0604020202020204" pitchFamily="34" charset="0"/>
              <a:buChar char="•"/>
            </a:pPr>
            <a:r>
              <a:rPr lang="fr-FR" sz="1050" dirty="0"/>
              <a:t>Mise en place de démonstrations culinaires pour renforcer l'engagement des clients et augmenter les ventes de plats à la carte.</a:t>
            </a:r>
          </a:p>
          <a:p>
            <a:pPr marL="171450" indent="-171450">
              <a:buFont typeface="Arial" panose="020B0604020202020204" pitchFamily="34" charset="0"/>
              <a:buChar char="•"/>
            </a:pPr>
            <a:r>
              <a:rPr lang="fr-FR" sz="1050" dirty="0"/>
              <a:t>Récompensé par le titre de "Meilleur Chef de Cuisine" de Paris en 2021.</a:t>
            </a:r>
          </a:p>
          <a:p>
            <a:endParaRPr lang="fr-FR" sz="1050" b="1" dirty="0"/>
          </a:p>
          <a:p>
            <a:r>
              <a:rPr lang="fr-FR" sz="1050" b="1" dirty="0"/>
              <a:t>Sous-chef</a:t>
            </a:r>
            <a:r>
              <a:rPr lang="fr-FR" sz="1050" dirty="0"/>
              <a:t>, Restaurant La Fleur, Lyon (2008 - 2015)</a:t>
            </a:r>
          </a:p>
          <a:p>
            <a:endParaRPr lang="fr-FR" sz="1050" dirty="0"/>
          </a:p>
          <a:p>
            <a:pPr marL="171450" indent="-171450">
              <a:buFont typeface="Arial" panose="020B0604020202020204" pitchFamily="34" charset="0"/>
              <a:buChar char="•"/>
            </a:pPr>
            <a:r>
              <a:rPr lang="fr-FR" sz="1050" dirty="0"/>
              <a:t>Participation à la préparation des plats</a:t>
            </a:r>
          </a:p>
          <a:p>
            <a:pPr marL="171450" indent="-171450">
              <a:buFont typeface="Arial" panose="020B0604020202020204" pitchFamily="34" charset="0"/>
              <a:buChar char="•"/>
            </a:pPr>
            <a:r>
              <a:rPr lang="fr-FR" sz="1050" dirty="0"/>
              <a:t>Assistance à la gestion de la cuisine</a:t>
            </a:r>
          </a:p>
          <a:p>
            <a:pPr marL="171450" indent="-171450">
              <a:buFont typeface="Arial" panose="020B0604020202020204" pitchFamily="34" charset="0"/>
              <a:buChar char="•"/>
            </a:pPr>
            <a:r>
              <a:rPr lang="fr-FR" sz="1050" dirty="0"/>
              <a:t>Formation de nouveaux cuisiniers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595014" y="182479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72859" y="332851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97723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57711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305328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33745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86504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64453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82546" y="4299196"/>
            <a:ext cx="214433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63829" y="4759343"/>
            <a:ext cx="2112046" cy="134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Leadership</a:t>
            </a:r>
          </a:p>
          <a:p>
            <a:pPr marL="171450" indent="-171450">
              <a:buFont typeface="Arial" panose="020B0604020202020204" pitchFamily="34" charset="0"/>
              <a:buChar char="•"/>
            </a:pPr>
            <a:r>
              <a:rPr lang="fr-FR" sz="1050" dirty="0"/>
              <a:t>Passion pour la cuisine</a:t>
            </a:r>
          </a:p>
          <a:p>
            <a:pPr marL="171450" indent="-171450">
              <a:buFont typeface="Arial" panose="020B0604020202020204" pitchFamily="34" charset="0"/>
              <a:buChar char="•"/>
            </a:pPr>
            <a:r>
              <a:rPr lang="fr-FR" sz="1050" dirty="0"/>
              <a:t>Créativité et sens de l'innovation</a:t>
            </a:r>
          </a:p>
          <a:p>
            <a:pPr marL="171450" indent="-171450">
              <a:buFont typeface="Arial" panose="020B0604020202020204" pitchFamily="34" charset="0"/>
              <a:buChar char="•"/>
            </a:pPr>
            <a:r>
              <a:rPr lang="fr-FR" sz="1050" dirty="0"/>
              <a:t>Résistance au stress</a:t>
            </a:r>
          </a:p>
          <a:p>
            <a:pPr marL="171450" indent="-171450">
              <a:buFont typeface="Arial" panose="020B0604020202020204" pitchFamily="34" charset="0"/>
              <a:buChar char="•"/>
            </a:pPr>
            <a:r>
              <a:rPr lang="fr-FR" sz="1050" dirty="0"/>
              <a:t>Capacité à travailler sous pression</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79885" y="7612833"/>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2533512" y="9000632"/>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574018" y="933559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2533512" y="9457312"/>
            <a:ext cx="4069488" cy="572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b="1" dirty="0"/>
              <a:t>Diplôme de cuisine</a:t>
            </a:r>
            <a:r>
              <a:rPr lang="fr-FR" sz="1000" dirty="0"/>
              <a:t>, Institut Paul Bocuse, Lyon (2008)</a:t>
            </a:r>
          </a:p>
          <a:p>
            <a:pPr marL="171450" indent="-171450">
              <a:buFont typeface="Arial" panose="020B0604020202020204" pitchFamily="34" charset="0"/>
              <a:buChar char="•"/>
            </a:pPr>
            <a:r>
              <a:rPr lang="fr-FR" sz="1000" b="1" dirty="0"/>
              <a:t>Baccalauréat professionnel Restauration</a:t>
            </a:r>
            <a:r>
              <a:rPr lang="fr-FR" sz="1000" dirty="0"/>
              <a:t>, Lycée Hôtelier, Paris (2006)</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361783" y="23658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18968" y="6132874"/>
            <a:ext cx="222042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31373" y="6542311"/>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Français : langue maternelle</a:t>
            </a:r>
          </a:p>
          <a:p>
            <a:pPr marL="171450" indent="-171450">
              <a:buFont typeface="Arial" panose="020B0604020202020204" pitchFamily="34" charset="0"/>
              <a:buChar char="•"/>
            </a:pPr>
            <a:r>
              <a:rPr lang="fr-FR" sz="1050" dirty="0">
                <a:latin typeface="+mn-lt"/>
              </a:rPr>
              <a:t>Anglais : C1 (Cadre Européen Commun de Référence)</a:t>
            </a:r>
          </a:p>
          <a:p>
            <a:pPr marL="171450" indent="-171450">
              <a:buFont typeface="Arial" panose="020B0604020202020204" pitchFamily="34" charset="0"/>
              <a:buChar char="•"/>
            </a:pPr>
            <a:r>
              <a:rPr lang="fr-FR" sz="1050" dirty="0">
                <a:latin typeface="+mn-lt"/>
              </a:rPr>
              <a:t>Italien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589106" y="8088621"/>
            <a:ext cx="4051046" cy="7902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050" dirty="0"/>
              <a:t>Gestion d'équipe</a:t>
            </a:r>
          </a:p>
          <a:p>
            <a:pPr marL="171450" indent="-171450">
              <a:buFont typeface="Arial" panose="020B0604020202020204" pitchFamily="34" charset="0"/>
              <a:buChar char="•"/>
            </a:pPr>
            <a:r>
              <a:rPr lang="fr-FR" sz="1050" dirty="0"/>
              <a:t>Création de menus innovants</a:t>
            </a:r>
          </a:p>
          <a:p>
            <a:pPr marL="171450" indent="-171450">
              <a:buFont typeface="Arial" panose="020B0604020202020204" pitchFamily="34" charset="0"/>
              <a:buChar char="•"/>
            </a:pPr>
            <a:r>
              <a:rPr lang="fr-FR" sz="1050" dirty="0"/>
              <a:t>Maîtrise des techniques culinaires</a:t>
            </a:r>
          </a:p>
          <a:p>
            <a:pPr marL="171450" indent="-171450">
              <a:buFont typeface="Arial" panose="020B0604020202020204" pitchFamily="34" charset="0"/>
              <a:buChar char="•"/>
            </a:pPr>
            <a:r>
              <a:rPr lang="fr-FR" sz="1050" dirty="0"/>
              <a:t>Connaissance des normes de sécurité alimentaire</a:t>
            </a:r>
          </a:p>
          <a:p>
            <a:pPr marL="171450" indent="-171450">
              <a:buFont typeface="Arial" panose="020B0604020202020204" pitchFamily="34" charset="0"/>
              <a:buChar char="•"/>
            </a:pPr>
            <a:r>
              <a:rPr lang="fr-FR" sz="1050" dirty="0"/>
              <a:t>Gestion des coûts et du budget</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38483" y="799473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61661" y="756976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131373" y="7947739"/>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Dégustation de vins</a:t>
            </a:r>
          </a:p>
          <a:p>
            <a:pPr marL="171450" indent="-171450">
              <a:buFont typeface="Arial" panose="020B0604020202020204" pitchFamily="34" charset="0"/>
              <a:buChar char="•"/>
            </a:pPr>
            <a:r>
              <a:rPr lang="fr-FR" sz="1050" dirty="0">
                <a:latin typeface="+mn-lt"/>
              </a:rPr>
              <a:t>Cuisine expérimentale</a:t>
            </a:r>
          </a:p>
          <a:p>
            <a:pPr marL="171450" indent="-171450">
              <a:buFont typeface="Arial" panose="020B0604020202020204" pitchFamily="34" charset="0"/>
              <a:buChar char="•"/>
            </a:pPr>
            <a:r>
              <a:rPr lang="fr-FR" sz="1050" dirty="0">
                <a:latin typeface="+mn-lt"/>
              </a:rPr>
              <a:t>Voyages culinaires</a:t>
            </a:r>
          </a:p>
        </p:txBody>
      </p:sp>
      <p:pic>
        <p:nvPicPr>
          <p:cNvPr id="23" name="Image 22" descr="Une image contenant Visage humain, personne, mur, homme&#10;&#10;Description générée automatiquement">
            <a:extLst>
              <a:ext uri="{FF2B5EF4-FFF2-40B4-BE49-F238E27FC236}">
                <a16:creationId xmlns:a16="http://schemas.microsoft.com/office/drawing/2014/main" id="{3444BF62-2227-E234-B6E0-0908B978E965}"/>
              </a:ext>
            </a:extLst>
          </p:cNvPr>
          <p:cNvPicPr>
            <a:picLocks noChangeAspect="1"/>
          </p:cNvPicPr>
          <p:nvPr/>
        </p:nvPicPr>
        <p:blipFill rotWithShape="1">
          <a:blip r:embed="rId7"/>
          <a:srcRect l="23043" r="10730"/>
          <a:stretch/>
        </p:blipFill>
        <p:spPr>
          <a:xfrm>
            <a:off x="232758" y="245250"/>
            <a:ext cx="2010561" cy="2026313"/>
          </a:xfrm>
          <a:prstGeom prst="ellipse">
            <a:avLst/>
          </a:prstGeom>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TotalTime>
  <Words>670</Words>
  <Application>Microsoft Macintosh PowerPoint</Application>
  <PresentationFormat>Format A4 (210 x 297 mm)</PresentationFormat>
  <Paragraphs>89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127</cp:revision>
  <cp:lastPrinted>2022-05-25T13:38:42Z</cp:lastPrinted>
  <dcterms:created xsi:type="dcterms:W3CDTF">2022-05-25T13:38:28Z</dcterms:created>
  <dcterms:modified xsi:type="dcterms:W3CDTF">2023-05-30T15:44:43Z</dcterms:modified>
</cp:coreProperties>
</file>