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75" r:id="rId2"/>
    <p:sldId id="259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143" userDrawn="1">
          <p15:clr>
            <a:srgbClr val="A4A3A4"/>
          </p15:clr>
        </p15:guide>
        <p15:guide id="3" pos="164" userDrawn="1">
          <p15:clr>
            <a:srgbClr val="A4A3A4"/>
          </p15:clr>
        </p15:guide>
        <p15:guide id="4" orient="horz" pos="6046" userDrawn="1">
          <p15:clr>
            <a:srgbClr val="A4A3A4"/>
          </p15:clr>
        </p15:guide>
        <p15:guide id="5" pos="4110" userDrawn="1">
          <p15:clr>
            <a:srgbClr val="A4A3A4"/>
          </p15:clr>
        </p15:guide>
        <p15:guide id="6" pos="2160" userDrawn="1">
          <p15:clr>
            <a:srgbClr val="A4A3A4"/>
          </p15:clr>
        </p15:guide>
        <p15:guide id="7" orient="horz" pos="1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ED4A4"/>
    <a:srgbClr val="32ABDA"/>
    <a:srgbClr val="FDEBEC"/>
    <a:srgbClr val="2F3B7D"/>
    <a:srgbClr val="FFD966"/>
    <a:srgbClr val="9F7955"/>
    <a:srgbClr val="00B0F0"/>
    <a:srgbClr val="355CB2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0" autoAdjust="0"/>
    <p:restoredTop sz="95597" autoAdjust="0"/>
  </p:normalViewPr>
  <p:slideViewPr>
    <p:cSldViewPr snapToGrid="0" snapToObjects="1">
      <p:cViewPr>
        <p:scale>
          <a:sx n="131" d="100"/>
          <a:sy n="131" d="100"/>
        </p:scale>
        <p:origin x="1624" y="1096"/>
      </p:cViewPr>
      <p:guideLst>
        <p:guide orient="horz" pos="3143"/>
        <p:guide pos="164"/>
        <p:guide orient="horz" pos="6046"/>
        <p:guide pos="4110"/>
        <p:guide pos="2160"/>
        <p:guide orient="horz" pos="1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61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4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05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1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26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77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60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58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35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46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34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11CC-7445-5145-852D-B0038F480269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19D5-86AC-E041-92CF-3E3920E39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1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557AE4C-F98B-CF05-E1D5-959459533DA4}"/>
              </a:ext>
            </a:extLst>
          </p:cNvPr>
          <p:cNvSpPr/>
          <p:nvPr/>
        </p:nvSpPr>
        <p:spPr>
          <a:xfrm>
            <a:off x="0" y="2459864"/>
            <a:ext cx="6858000" cy="13679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3" name="Прямоугольник 462"/>
          <p:cNvSpPr/>
          <p:nvPr/>
        </p:nvSpPr>
        <p:spPr>
          <a:xfrm>
            <a:off x="4180114" y="9801855"/>
            <a:ext cx="3102601" cy="219770"/>
          </a:xfrm>
          <a:prstGeom prst="rect">
            <a:avLst/>
          </a:prstGeom>
          <a:noFill/>
          <a:ln w="28575">
            <a:solidFill>
              <a:srgbClr val="F9D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414" y="362760"/>
            <a:ext cx="1391376" cy="1596307"/>
          </a:xfrm>
          <a:prstGeom prst="rect">
            <a:avLst/>
          </a:prstGeom>
          <a:noFill/>
          <a:ln w="28575">
            <a:solidFill>
              <a:srgbClr val="F9D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8252" y="363086"/>
            <a:ext cx="248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2E2A"/>
                </a:solidFill>
                <a:ea typeface="Cambria" panose="02040503050406030204" pitchFamily="18" charset="0"/>
                <a:cs typeface="Open Sans" panose="020B0606030504020204" pitchFamily="34" charset="0"/>
              </a:rPr>
              <a:t>Ted CUISTO</a:t>
            </a:r>
            <a:endParaRPr lang="uk-UA" sz="2400" b="1" dirty="0">
              <a:solidFill>
                <a:srgbClr val="2F2E2A"/>
              </a:solidFill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8252" y="786677"/>
            <a:ext cx="2772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9D241"/>
                </a:solidFill>
                <a:ea typeface="Cambria" panose="02040503050406030204" pitchFamily="18" charset="0"/>
                <a:cs typeface="Open Sans" panose="020B0606030504020204" pitchFamily="34" charset="0"/>
              </a:rPr>
              <a:t>Commis</a:t>
            </a:r>
            <a:r>
              <a:rPr lang="en-US" sz="1600" b="1" dirty="0">
                <a:solidFill>
                  <a:srgbClr val="F9D241"/>
                </a:solidFill>
                <a:ea typeface="Cambria" panose="02040503050406030204" pitchFamily="18" charset="0"/>
                <a:cs typeface="Open Sans" panose="020B0606030504020204" pitchFamily="34" charset="0"/>
              </a:rPr>
              <a:t> de Cuisine </a:t>
            </a:r>
            <a:r>
              <a:rPr lang="en-US" sz="1600" b="1" dirty="0" err="1">
                <a:solidFill>
                  <a:srgbClr val="F9D241"/>
                </a:solidFill>
                <a:ea typeface="Cambria" panose="02040503050406030204" pitchFamily="18" charset="0"/>
                <a:cs typeface="Open Sans" panose="020B0606030504020204" pitchFamily="34" charset="0"/>
              </a:rPr>
              <a:t>passionné</a:t>
            </a:r>
            <a:endParaRPr lang="en-US" sz="1600" b="1" dirty="0">
              <a:solidFill>
                <a:srgbClr val="F9D241"/>
              </a:solidFill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03515" y="4045923"/>
            <a:ext cx="4092652" cy="3479942"/>
            <a:chOff x="234466" y="2949733"/>
            <a:chExt cx="6434010" cy="2437609"/>
          </a:xfrm>
        </p:grpSpPr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id="{9843F1DE-6301-2549-A35C-31316D3D8E7B}"/>
                </a:ext>
              </a:extLst>
            </p:cNvPr>
            <p:cNvSpPr txBox="1"/>
            <p:nvPr/>
          </p:nvSpPr>
          <p:spPr>
            <a:xfrm>
              <a:off x="234466" y="2949733"/>
              <a:ext cx="47178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9D241"/>
                  </a:solidFill>
                  <a:ea typeface="Cambria" panose="02040503050406030204" pitchFamily="18" charset="0"/>
                  <a:cs typeface="Open Sans" panose="020B0606030504020204" pitchFamily="34" charset="0"/>
                </a:rPr>
                <a:t>EXPERIENCE PROFESSIONNELLE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8455" y="3188329"/>
              <a:ext cx="6400021" cy="2199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2019-2021 - Commis de cuisine Restaurant La Bonne Table, Ville</a:t>
              </a:r>
              <a:br>
                <a:rPr lang="fr-FR" sz="1100" b="1" dirty="0"/>
              </a:br>
              <a:endParaRPr lang="fr-FR" sz="11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/>
                <a:t>Préparation des ingrédients et réalisation de tâches culinaires simples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/>
                <a:t>Aide à la préparation des plats sous la supervision du chef de partie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/>
                <a:t>Nettoyage et rangement de la cuisine, respect des normes d'hygiène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/>
                <a:t>Participation à la gestion des stocks et contrôle des denrées alimentaires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r-FR" sz="1100" dirty="0"/>
            </a:p>
            <a:p>
              <a:r>
                <a:rPr lang="fr-FR" sz="1100" b="1" dirty="0"/>
                <a:t>2018-2019 - Commis de cuisine en restauration rapide Fast Food Le Goût Express, Ville</a:t>
              </a:r>
              <a:br>
                <a:rPr lang="fr-FR" sz="1100" b="1" dirty="0"/>
              </a:br>
              <a:endParaRPr lang="fr-FR" sz="11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/>
                <a:t>Préparation des ingrédients et des plats à emporter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/>
                <a:t>Respect des règles d'hygiène et de sécurité alimentaire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/>
                <a:t>Gestion du rythme soutenu de la restauration rapide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/>
                <a:t>Aide à la gestion des stocks et approvisionnement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03515" y="7798794"/>
            <a:ext cx="4214777" cy="1263036"/>
            <a:chOff x="248007" y="5263496"/>
            <a:chExt cx="3187009" cy="1219078"/>
          </a:xfrm>
        </p:grpSpPr>
        <p:sp>
          <p:nvSpPr>
            <p:cNvPr id="17" name="TextBox 30">
              <a:extLst>
                <a:ext uri="{FF2B5EF4-FFF2-40B4-BE49-F238E27FC236}">
                  <a16:creationId xmlns:a16="http://schemas.microsoft.com/office/drawing/2014/main" id="{9843F1DE-6301-2549-A35C-31316D3D8E7B}"/>
                </a:ext>
              </a:extLst>
            </p:cNvPr>
            <p:cNvSpPr txBox="1"/>
            <p:nvPr/>
          </p:nvSpPr>
          <p:spPr>
            <a:xfrm>
              <a:off x="248007" y="5263496"/>
              <a:ext cx="2085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9D241"/>
                  </a:solidFill>
                  <a:ea typeface="Cambria" panose="02040503050406030204" pitchFamily="18" charset="0"/>
                  <a:cs typeface="Open Sans" panose="020B0606030504020204" pitchFamily="34" charset="0"/>
                </a:rPr>
                <a:t>FORMATION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8007" y="5582328"/>
              <a:ext cx="3187009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/>
                <a:t>2017-2018 - CAP Cuisine Lycée Hôtelier de Ville</a:t>
              </a:r>
              <a:br>
                <a:rPr lang="fr-FR" sz="1050" b="1" dirty="0"/>
              </a:br>
              <a:endParaRPr lang="fr-FR" sz="105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/>
                <a:t>Apprentissage des techniques culinaires et des normes d'hygiène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/>
                <a:t>Réalisation de plats et de menus variés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/>
                <a:t>Stage pratique en restauration traditionnelle</a:t>
              </a:r>
            </a:p>
          </p:txBody>
        </p:sp>
      </p:grp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4518491" y="3827833"/>
            <a:ext cx="0" cy="5393988"/>
          </a:xfrm>
          <a:prstGeom prst="line">
            <a:avLst/>
          </a:prstGeom>
          <a:ln w="19050">
            <a:solidFill>
              <a:srgbClr val="F9D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325135" y="2628734"/>
            <a:ext cx="6285049" cy="895411"/>
            <a:chOff x="225424" y="2001634"/>
            <a:chExt cx="6432447" cy="895411"/>
          </a:xfrm>
        </p:grpSpPr>
        <p:sp>
          <p:nvSpPr>
            <p:cNvPr id="304" name="TextBox 30">
              <a:extLst>
                <a:ext uri="{FF2B5EF4-FFF2-40B4-BE49-F238E27FC236}">
                  <a16:creationId xmlns:a16="http://schemas.microsoft.com/office/drawing/2014/main" id="{9843F1DE-6301-2549-A35C-31316D3D8E7B}"/>
                </a:ext>
              </a:extLst>
            </p:cNvPr>
            <p:cNvSpPr txBox="1"/>
            <p:nvPr/>
          </p:nvSpPr>
          <p:spPr>
            <a:xfrm>
              <a:off x="225424" y="2001634"/>
              <a:ext cx="2085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  <a:ea typeface="Cambria" panose="02040503050406030204" pitchFamily="18" charset="0"/>
                  <a:cs typeface="Open Sans" panose="020B0606030504020204" pitchFamily="34" charset="0"/>
                </a:rPr>
                <a:t>A PROPOS DE MOI</a:t>
              </a:r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225424" y="2296881"/>
              <a:ext cx="643244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Commis de cuisine dynamique et passionné avec 3 ans d'expérience dans différents établissements. Maîtrise des techniques culinaires de base et des normes d'hygiène et de sécurité alimentaire. Motivé et rigoureux, je suis à la recherche d'un nouveau défi pour développer mes compétences et contribuer au succès de l'équipe.</a:t>
              </a:r>
            </a:p>
          </p:txBody>
        </p:sp>
      </p:grpSp>
      <p:sp>
        <p:nvSpPr>
          <p:cNvPr id="459" name="TextBox 31">
            <a:extLst>
              <a:ext uri="{FF2B5EF4-FFF2-40B4-BE49-F238E27FC236}">
                <a16:creationId xmlns:a16="http://schemas.microsoft.com/office/drawing/2014/main" id="{568762EE-EC20-274D-BE57-79F72BA202A0}"/>
              </a:ext>
            </a:extLst>
          </p:cNvPr>
          <p:cNvSpPr txBox="1"/>
          <p:nvPr/>
        </p:nvSpPr>
        <p:spPr>
          <a:xfrm>
            <a:off x="2175970" y="1197846"/>
            <a:ext cx="15566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a typeface="Cambria" panose="02040503050406030204" pitchFamily="18" charset="0"/>
                <a:cs typeface="Open Sans" panose="020B0606030504020204" pitchFamily="34" charset="0"/>
              </a:rPr>
              <a:t>Ad : 17 rue de la </a:t>
            </a:r>
            <a:r>
              <a:rPr lang="en-US" sz="1100" dirty="0" err="1">
                <a:ea typeface="Cambria" panose="02040503050406030204" pitchFamily="18" charset="0"/>
                <a:cs typeface="Open Sans" panose="020B0606030504020204" pitchFamily="34" charset="0"/>
              </a:rPr>
              <a:t>Réussite</a:t>
            </a:r>
            <a:r>
              <a:rPr lang="en-US" sz="1100" dirty="0">
                <a:ea typeface="Cambria" panose="02040503050406030204" pitchFamily="18" charset="0"/>
                <a:cs typeface="Open Sans" panose="020B0606030504020204" pitchFamily="34" charset="0"/>
              </a:rPr>
              <a:t> 75012 Paris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a typeface="Cambria" panose="02040503050406030204" pitchFamily="18" charset="0"/>
                <a:cs typeface="Open Sans" panose="020B0606030504020204" pitchFamily="34" charset="0"/>
              </a:rPr>
              <a:t>Tel  : 000 111 333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a typeface="Cambria" panose="02040503050406030204" pitchFamily="18" charset="0"/>
                <a:cs typeface="Open Sans" panose="020B0606030504020204" pitchFamily="34" charset="0"/>
              </a:rPr>
              <a:t>Mail : </a:t>
            </a:r>
            <a:r>
              <a:rPr lang="en-US" sz="1100" dirty="0" err="1">
                <a:ea typeface="Cambria" panose="02040503050406030204" pitchFamily="18" charset="0"/>
                <a:cs typeface="Open Sans" panose="020B0606030504020204" pitchFamily="34" charset="0"/>
              </a:rPr>
              <a:t>example@email.com</a:t>
            </a:r>
            <a:endParaRPr lang="en-US" sz="1100" dirty="0"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462" name="Прямоугольник 461"/>
          <p:cNvSpPr/>
          <p:nvPr/>
        </p:nvSpPr>
        <p:spPr>
          <a:xfrm>
            <a:off x="6155521" y="200894"/>
            <a:ext cx="1677570" cy="1758173"/>
          </a:xfrm>
          <a:prstGeom prst="rect">
            <a:avLst/>
          </a:prstGeom>
          <a:noFill/>
          <a:ln w="28575">
            <a:solidFill>
              <a:srgbClr val="F9D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464" name="Прямоугольник 463"/>
          <p:cNvSpPr/>
          <p:nvPr/>
        </p:nvSpPr>
        <p:spPr>
          <a:xfrm>
            <a:off x="5464419" y="-228600"/>
            <a:ext cx="1677570" cy="1758173"/>
          </a:xfrm>
          <a:prstGeom prst="rect">
            <a:avLst/>
          </a:prstGeom>
          <a:noFill/>
          <a:ln w="28575">
            <a:solidFill>
              <a:srgbClr val="F9D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87452" y="6821728"/>
            <a:ext cx="1905935" cy="1093610"/>
            <a:chOff x="3712359" y="7383124"/>
            <a:chExt cx="2852228" cy="752898"/>
          </a:xfrm>
        </p:grpSpPr>
        <p:sp>
          <p:nvSpPr>
            <p:cNvPr id="422" name="TextBox 30">
              <a:extLst>
                <a:ext uri="{FF2B5EF4-FFF2-40B4-BE49-F238E27FC236}">
                  <a16:creationId xmlns:a16="http://schemas.microsoft.com/office/drawing/2014/main" id="{9843F1DE-6301-2549-A35C-31316D3D8E7B}"/>
                </a:ext>
              </a:extLst>
            </p:cNvPr>
            <p:cNvSpPr txBox="1"/>
            <p:nvPr/>
          </p:nvSpPr>
          <p:spPr>
            <a:xfrm>
              <a:off x="3712359" y="7383124"/>
              <a:ext cx="2085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9D241"/>
                  </a:solidFill>
                  <a:ea typeface="Cambria" panose="02040503050406030204" pitchFamily="18" charset="0"/>
                  <a:cs typeface="Open Sans" panose="020B0606030504020204" pitchFamily="34" charset="0"/>
                </a:rPr>
                <a:t>LANGUES</a:t>
              </a: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748751" y="7614156"/>
              <a:ext cx="2815836" cy="52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/>
                <a:t>Français : langue maternelle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50" dirty="0"/>
                <a:t>Anglais : niveau intermédiaire (B1)</a:t>
              </a:r>
            </a:p>
            <a:p>
              <a:pPr>
                <a:lnSpc>
                  <a:spcPct val="120000"/>
                </a:lnSpc>
              </a:pPr>
              <a:endParaRPr lang="uk-UA" sz="1050" dirty="0">
                <a:ea typeface="Cambria" panose="02040503050406030204" pitchFamily="18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64424" y="229414"/>
            <a:ext cx="1475995" cy="1609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6">
            <a:extLst>
              <a:ext uri="{FF2B5EF4-FFF2-40B4-BE49-F238E27FC236}">
                <a16:creationId xmlns:a16="http://schemas.microsoft.com/office/drawing/2014/main" id="{6E540BB2-1EAA-2C4B-6670-C96764B4F22B}"/>
              </a:ext>
            </a:extLst>
          </p:cNvPr>
          <p:cNvGrpSpPr/>
          <p:nvPr/>
        </p:nvGrpSpPr>
        <p:grpSpPr>
          <a:xfrm>
            <a:off x="4709843" y="4054703"/>
            <a:ext cx="1881620" cy="2442941"/>
            <a:chOff x="225421" y="2001634"/>
            <a:chExt cx="6432447" cy="562167"/>
          </a:xfrm>
        </p:grpSpPr>
        <p:sp>
          <p:nvSpPr>
            <p:cNvPr id="29" name="TextBox 30">
              <a:extLst>
                <a:ext uri="{FF2B5EF4-FFF2-40B4-BE49-F238E27FC236}">
                  <a16:creationId xmlns:a16="http://schemas.microsoft.com/office/drawing/2014/main" id="{DC44CB32-ECD4-7A5C-264A-C4D983D96E5F}"/>
                </a:ext>
              </a:extLst>
            </p:cNvPr>
            <p:cNvSpPr txBox="1"/>
            <p:nvPr/>
          </p:nvSpPr>
          <p:spPr>
            <a:xfrm>
              <a:off x="225424" y="2001634"/>
              <a:ext cx="58092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9D241"/>
                  </a:solidFill>
                  <a:ea typeface="Cambria" panose="02040503050406030204" pitchFamily="18" charset="0"/>
                  <a:cs typeface="Open Sans" panose="020B0606030504020204" pitchFamily="34" charset="0"/>
                </a:rPr>
                <a:t>COMPETENCES</a:t>
              </a:r>
            </a:p>
          </p:txBody>
        </p:sp>
        <p:sp>
          <p:nvSpPr>
            <p:cNvPr id="30" name="TextBox 304">
              <a:extLst>
                <a:ext uri="{FF2B5EF4-FFF2-40B4-BE49-F238E27FC236}">
                  <a16:creationId xmlns:a16="http://schemas.microsoft.com/office/drawing/2014/main" id="{F2DB2EC7-3BD9-FFB2-5FC4-0A1697295A41}"/>
                </a:ext>
              </a:extLst>
            </p:cNvPr>
            <p:cNvSpPr txBox="1"/>
            <p:nvPr/>
          </p:nvSpPr>
          <p:spPr>
            <a:xfrm>
              <a:off x="225421" y="2075107"/>
              <a:ext cx="6432447" cy="488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fr-FR" sz="1100" dirty="0"/>
                <a:t>Maîtrise des techniques culinaires de base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fr-FR" sz="1100" dirty="0"/>
                <a:t>Connaissance des normes d'hygiène et de sécurité alimentaire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fr-FR" sz="1100" dirty="0"/>
                <a:t>Capacité à travailler en équipe et sous pression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fr-FR" sz="1100" dirty="0"/>
                <a:t>Sens de l'organisation et de la rigueur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fr-FR" sz="1100" dirty="0"/>
                <a:t>Bonne gestion des stocks et des denrées alimentaires</a:t>
              </a:r>
            </a:p>
          </p:txBody>
        </p:sp>
      </p:grpSp>
      <p:grpSp>
        <p:nvGrpSpPr>
          <p:cNvPr id="32" name="Группа 26">
            <a:extLst>
              <a:ext uri="{FF2B5EF4-FFF2-40B4-BE49-F238E27FC236}">
                <a16:creationId xmlns:a16="http://schemas.microsoft.com/office/drawing/2014/main" id="{A33572FD-0EAE-C1B2-9AD2-FD0ED9BDDB83}"/>
              </a:ext>
            </a:extLst>
          </p:cNvPr>
          <p:cNvGrpSpPr/>
          <p:nvPr/>
        </p:nvGrpSpPr>
        <p:grpSpPr>
          <a:xfrm>
            <a:off x="4703626" y="8063259"/>
            <a:ext cx="1881620" cy="1427280"/>
            <a:chOff x="225421" y="2001634"/>
            <a:chExt cx="6432447" cy="328444"/>
          </a:xfrm>
        </p:grpSpPr>
        <p:sp>
          <p:nvSpPr>
            <p:cNvPr id="33" name="TextBox 30">
              <a:extLst>
                <a:ext uri="{FF2B5EF4-FFF2-40B4-BE49-F238E27FC236}">
                  <a16:creationId xmlns:a16="http://schemas.microsoft.com/office/drawing/2014/main" id="{14AE51AA-34DA-3018-71CA-1D5D2865BF25}"/>
                </a:ext>
              </a:extLst>
            </p:cNvPr>
            <p:cNvSpPr txBox="1"/>
            <p:nvPr/>
          </p:nvSpPr>
          <p:spPr>
            <a:xfrm>
              <a:off x="225424" y="2001634"/>
              <a:ext cx="5809269" cy="70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9D241"/>
                  </a:solidFill>
                  <a:ea typeface="Cambria" panose="02040503050406030204" pitchFamily="18" charset="0"/>
                  <a:cs typeface="Open Sans" panose="020B0606030504020204" pitchFamily="34" charset="0"/>
                </a:rPr>
                <a:t>HOBBIES</a:t>
              </a:r>
            </a:p>
          </p:txBody>
        </p:sp>
        <p:sp>
          <p:nvSpPr>
            <p:cNvPr id="34" name="TextBox 304">
              <a:extLst>
                <a:ext uri="{FF2B5EF4-FFF2-40B4-BE49-F238E27FC236}">
                  <a16:creationId xmlns:a16="http://schemas.microsoft.com/office/drawing/2014/main" id="{BA3924EE-1057-84B6-313A-6D3E9469643F}"/>
                </a:ext>
              </a:extLst>
            </p:cNvPr>
            <p:cNvSpPr txBox="1"/>
            <p:nvPr/>
          </p:nvSpPr>
          <p:spPr>
            <a:xfrm>
              <a:off x="225421" y="2075107"/>
              <a:ext cx="6432447" cy="254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/>
                <a:t>Gastronomie : passion pour la cuisine et découverte de nouvelles recettes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/>
                <a:t>Sports : course à pied, vélo, natation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62DA686E-C593-D318-9EDB-1333971CA934}"/>
              </a:ext>
            </a:extLst>
          </p:cNvPr>
          <p:cNvSpPr txBox="1"/>
          <p:nvPr/>
        </p:nvSpPr>
        <p:spPr>
          <a:xfrm>
            <a:off x="3903693" y="1467561"/>
            <a:ext cx="1695560" cy="8277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ea typeface="Cambria" panose="02040503050406030204" pitchFamily="18" charset="0"/>
                <a:cs typeface="Open Sans" panose="020B0606030504020204" pitchFamily="34" charset="0"/>
              </a:rPr>
              <a:t>facebook.com</a:t>
            </a:r>
            <a:r>
              <a:rPr lang="en-US" sz="1100" dirty="0">
                <a:ea typeface="Cambria" panose="02040503050406030204" pitchFamily="18" charset="0"/>
                <a:cs typeface="Open Sans" panose="020B0606030504020204" pitchFamily="34" charset="0"/>
              </a:rPr>
              <a:t>/</a:t>
            </a:r>
            <a:r>
              <a:rPr lang="en-US" sz="1100" dirty="0" err="1">
                <a:ea typeface="Cambria" panose="02040503050406030204" pitchFamily="18" charset="0"/>
                <a:cs typeface="Open Sans" panose="020B0606030504020204" pitchFamily="34" charset="0"/>
              </a:rPr>
              <a:t>alexdd</a:t>
            </a:r>
            <a:endParaRPr lang="en-US" sz="1100" dirty="0">
              <a:ea typeface="Cambria" panose="02040503050406030204" pitchFamily="18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ea typeface="Cambria" panose="02040503050406030204" pitchFamily="18" charset="0"/>
                <a:cs typeface="Open Sans" panose="020B0606030504020204" pitchFamily="34" charset="0"/>
              </a:rPr>
              <a:t>twitter.com</a:t>
            </a:r>
            <a:r>
              <a:rPr lang="en-US" sz="1100" dirty="0">
                <a:ea typeface="Cambria" panose="02040503050406030204" pitchFamily="18" charset="0"/>
                <a:cs typeface="Open Sans" panose="020B0606030504020204" pitchFamily="34" charset="0"/>
              </a:rPr>
              <a:t>/add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ea typeface="Cambria" panose="02040503050406030204" pitchFamily="18" charset="0"/>
                <a:cs typeface="Open Sans" panose="020B0606030504020204" pitchFamily="34" charset="0"/>
              </a:rPr>
              <a:t>linkedin.com</a:t>
            </a:r>
            <a:r>
              <a:rPr lang="en-US" sz="1100" dirty="0">
                <a:ea typeface="Cambria" panose="02040503050406030204" pitchFamily="18" charset="0"/>
                <a:cs typeface="Open Sans" panose="020B0606030504020204" pitchFamily="34" charset="0"/>
              </a:rPr>
              <a:t>/add</a:t>
            </a:r>
          </a:p>
        </p:txBody>
      </p:sp>
      <p:pic>
        <p:nvPicPr>
          <p:cNvPr id="39" name="Image 38" descr="Une image contenant Visage humain, habits, personne, Front&#10;&#10;Description générée automatiquement">
            <a:extLst>
              <a:ext uri="{FF2B5EF4-FFF2-40B4-BE49-F238E27FC236}">
                <a16:creationId xmlns:a16="http://schemas.microsoft.com/office/drawing/2014/main" id="{40A7407E-76B8-51EE-F7E0-DBDE1F7EB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78" y="178184"/>
            <a:ext cx="1605006" cy="17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7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76" y="778216"/>
            <a:ext cx="5917452" cy="831438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18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1865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86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18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174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174" dirty="0" err="1"/>
              <a:t>Créeruncv.com</a:t>
            </a:r>
            <a:r>
              <a:rPr lang="fr-FR" sz="2174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28275581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sz="2800" b="1" dirty="0" smtClean="0">
            <a:solidFill>
              <a:srgbClr val="EAECD4"/>
            </a:solidFill>
            <a:latin typeface="Arial Black" panose="020B0A04020102020204" pitchFamily="34" charset="0"/>
            <a:ea typeface="Open Sans Semibold" panose="020B0706030804020204" pitchFamily="34" charset="0"/>
            <a:cs typeface="Open Sans Semibold" panose="020B07060308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3965</TotalTime>
  <Words>587</Words>
  <Application>Microsoft Macintosh PowerPoint</Application>
  <PresentationFormat>Format A4 (210 x 297 mm)</PresentationFormat>
  <Paragraphs>77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Calibri</vt:lpstr>
      <vt:lpstr>Wingdings</vt:lpstr>
      <vt:lpstr>Calibri Light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443</cp:revision>
  <dcterms:created xsi:type="dcterms:W3CDTF">2019-07-01T12:35:06Z</dcterms:created>
  <dcterms:modified xsi:type="dcterms:W3CDTF">2023-05-16T09:56:21Z</dcterms:modified>
</cp:coreProperties>
</file>