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74" r:id="rId2"/>
    <p:sldId id="259" r:id="rId3"/>
  </p:sldIdLst>
  <p:sldSz cx="6858000" cy="9906000" type="A4"/>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4BE"/>
    <a:srgbClr val="1D275F"/>
    <a:srgbClr val="792045"/>
    <a:srgbClr val="792047"/>
    <a:srgbClr val="1C8180"/>
    <a:srgbClr val="DFB792"/>
    <a:srgbClr val="FFD966"/>
    <a:srgbClr val="FEB73A"/>
    <a:srgbClr val="FF6E40"/>
    <a:srgbClr val="1D3C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89" autoAdjust="0"/>
    <p:restoredTop sz="95597" autoAdjust="0"/>
  </p:normalViewPr>
  <p:slideViewPr>
    <p:cSldViewPr snapToGrid="0" snapToObjects="1">
      <p:cViewPr varScale="1">
        <p:scale>
          <a:sx n="89" d="100"/>
          <a:sy n="89" d="100"/>
        </p:scale>
        <p:origin x="3912" y="176"/>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16/05/2023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16/05/2023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16/05/2023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16/05/2023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16/05/2023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16/05/2023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16/05/2023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16/05/2023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16/05/2023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16/05/2023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16/05/2023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16/05/2023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14378" y="0"/>
            <a:ext cx="2231092" cy="990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 name="Группа 1"/>
          <p:cNvGrpSpPr/>
          <p:nvPr/>
        </p:nvGrpSpPr>
        <p:grpSpPr>
          <a:xfrm>
            <a:off x="107357" y="2252836"/>
            <a:ext cx="1987622" cy="1089728"/>
            <a:chOff x="107357" y="2440670"/>
            <a:chExt cx="1987622" cy="1089728"/>
          </a:xfrm>
        </p:grpSpPr>
        <p:sp>
          <p:nvSpPr>
            <p:cNvPr id="7" name="TextBox 30">
              <a:extLst>
                <a:ext uri="{FF2B5EF4-FFF2-40B4-BE49-F238E27FC236}">
                  <a16:creationId xmlns:a16="http://schemas.microsoft.com/office/drawing/2014/main" id="{9843F1DE-6301-2549-A35C-31316D3D8E7B}"/>
                </a:ext>
              </a:extLst>
            </p:cNvPr>
            <p:cNvSpPr txBox="1"/>
            <p:nvPr/>
          </p:nvSpPr>
          <p:spPr>
            <a:xfrm>
              <a:off x="204257" y="2440670"/>
              <a:ext cx="1793822" cy="253916"/>
            </a:xfrm>
            <a:prstGeom prst="rect">
              <a:avLst/>
            </a:prstGeom>
            <a:noFill/>
          </p:spPr>
          <p:txBody>
            <a:bodyPr wrap="square" rtlCol="0">
              <a:spAutoFit/>
            </a:bodyPr>
            <a:lstStyle/>
            <a:p>
              <a:pPr algn="ctr"/>
              <a:r>
                <a:rPr lang="en-US" sz="1050" b="1" dirty="0">
                  <a:ea typeface="Open Sans" panose="020B0606030504020204" pitchFamily="34" charset="0"/>
                  <a:cs typeface="Open Sans" panose="020B0606030504020204" pitchFamily="34" charset="0"/>
                </a:rPr>
                <a:t>CONTACT</a:t>
              </a:r>
            </a:p>
          </p:txBody>
        </p:sp>
        <p:sp>
          <p:nvSpPr>
            <p:cNvPr id="8" name="TextBox 32">
              <a:extLst>
                <a:ext uri="{FF2B5EF4-FFF2-40B4-BE49-F238E27FC236}">
                  <a16:creationId xmlns:a16="http://schemas.microsoft.com/office/drawing/2014/main" id="{0CE2CA73-EFA9-DC4B-8DB0-45D6559402D1}"/>
                </a:ext>
              </a:extLst>
            </p:cNvPr>
            <p:cNvSpPr txBox="1"/>
            <p:nvPr/>
          </p:nvSpPr>
          <p:spPr>
            <a:xfrm>
              <a:off x="145113" y="3284177"/>
              <a:ext cx="1912111" cy="246221"/>
            </a:xfrm>
            <a:prstGeom prst="rect">
              <a:avLst/>
            </a:prstGeom>
            <a:noFill/>
          </p:spPr>
          <p:txBody>
            <a:bodyPr wrap="square" rtlCol="0">
              <a:spAutoFit/>
            </a:bodyPr>
            <a:lstStyle/>
            <a:p>
              <a:pPr algn="ctr"/>
              <a:endParaRPr lang="en-US" sz="1000" dirty="0">
                <a:ea typeface="Open Sans" panose="020B0606030504020204" pitchFamily="34" charset="0"/>
                <a:cs typeface="Open Sans" panose="020B0606030504020204" pitchFamily="34" charset="0"/>
              </a:endParaRPr>
            </a:p>
          </p:txBody>
        </p:sp>
        <p:sp>
          <p:nvSpPr>
            <p:cNvPr id="9" name="TextBox 31">
              <a:extLst>
                <a:ext uri="{FF2B5EF4-FFF2-40B4-BE49-F238E27FC236}">
                  <a16:creationId xmlns:a16="http://schemas.microsoft.com/office/drawing/2014/main" id="{568762EE-EC20-274D-BE57-79F72BA202A0}"/>
                </a:ext>
              </a:extLst>
            </p:cNvPr>
            <p:cNvSpPr txBox="1"/>
            <p:nvPr/>
          </p:nvSpPr>
          <p:spPr>
            <a:xfrm>
              <a:off x="107357" y="3026449"/>
              <a:ext cx="1987622" cy="246221"/>
            </a:xfrm>
            <a:prstGeom prst="rect">
              <a:avLst/>
            </a:prstGeom>
            <a:noFill/>
          </p:spPr>
          <p:txBody>
            <a:bodyPr wrap="square" rtlCol="0">
              <a:spAutoFit/>
            </a:bodyPr>
            <a:lstStyle/>
            <a:p>
              <a:pPr algn="ctr"/>
              <a:endParaRPr lang="en-US" sz="1000" dirty="0">
                <a:ea typeface="Open Sans" panose="020B0606030504020204" pitchFamily="34" charset="0"/>
                <a:cs typeface="Open Sans" panose="020B0606030504020204" pitchFamily="34" charset="0"/>
              </a:endParaRPr>
            </a:p>
          </p:txBody>
        </p:sp>
        <p:sp>
          <p:nvSpPr>
            <p:cNvPr id="12" name="TextBox 11"/>
            <p:cNvSpPr txBox="1"/>
            <p:nvPr/>
          </p:nvSpPr>
          <p:spPr>
            <a:xfrm>
              <a:off x="183722" y="2643963"/>
              <a:ext cx="1834893" cy="861774"/>
            </a:xfrm>
            <a:prstGeom prst="rect">
              <a:avLst/>
            </a:prstGeom>
            <a:noFill/>
          </p:spPr>
          <p:txBody>
            <a:bodyPr wrap="square" rtlCol="0">
              <a:spAutoFit/>
            </a:bodyPr>
            <a:lstStyle/>
            <a:p>
              <a:pPr algn="ctr"/>
              <a:r>
                <a:rPr lang="en-US" sz="1000" dirty="0">
                  <a:ea typeface="Open Sans" panose="020B0606030504020204" pitchFamily="34" charset="0"/>
                  <a:cs typeface="Open Sans" panose="020B0606030504020204" pitchFamily="34" charset="0"/>
                </a:rPr>
                <a:t>mob : 01 02 03 04 05</a:t>
              </a:r>
            </a:p>
            <a:p>
              <a:pPr algn="ctr"/>
              <a:r>
                <a:rPr lang="en-US" sz="1000" dirty="0">
                  <a:ea typeface="Open Sans" panose="020B0606030504020204" pitchFamily="34" charset="0"/>
                  <a:cs typeface="Open Sans" panose="020B0606030504020204" pitchFamily="34" charset="0"/>
                </a:rPr>
                <a:t>example@email.com</a:t>
              </a:r>
            </a:p>
            <a:p>
              <a:pPr algn="ctr"/>
              <a:r>
                <a:rPr lang="en-US" sz="1000" dirty="0" err="1">
                  <a:ea typeface="Open Sans" panose="020B0606030504020204" pitchFamily="34" charset="0"/>
                  <a:cs typeface="Open Sans" panose="020B0606030504020204" pitchFamily="34" charset="0"/>
                </a:rPr>
                <a:t>facebook.com</a:t>
              </a:r>
              <a:r>
                <a:rPr lang="en-US" sz="1000" dirty="0">
                  <a:ea typeface="Open Sans" panose="020B0606030504020204" pitchFamily="34" charset="0"/>
                  <a:cs typeface="Open Sans" panose="020B0606030504020204" pitchFamily="34" charset="0"/>
                </a:rPr>
                <a:t>/</a:t>
              </a:r>
              <a:r>
                <a:rPr lang="en-US" sz="1000" dirty="0" err="1">
                  <a:ea typeface="Open Sans" panose="020B0606030504020204" pitchFamily="34" charset="0"/>
                  <a:cs typeface="Open Sans" panose="020B0606030504020204" pitchFamily="34" charset="0"/>
                </a:rPr>
                <a:t>natha</a:t>
              </a:r>
              <a:endParaRPr lang="en-US" sz="1000" dirty="0">
                <a:ea typeface="Open Sans" panose="020B0606030504020204" pitchFamily="34" charset="0"/>
                <a:cs typeface="Open Sans" panose="020B0606030504020204" pitchFamily="34" charset="0"/>
              </a:endParaRPr>
            </a:p>
            <a:p>
              <a:pPr algn="ctr"/>
              <a:r>
                <a:rPr lang="en-US" sz="1000" dirty="0" err="1">
                  <a:ea typeface="Open Sans" panose="020B0606030504020204" pitchFamily="34" charset="0"/>
                  <a:cs typeface="Open Sans" panose="020B0606030504020204" pitchFamily="34" charset="0"/>
                </a:rPr>
                <a:t>twitter.com</a:t>
              </a:r>
              <a:r>
                <a:rPr lang="en-US" sz="1000" dirty="0">
                  <a:ea typeface="Open Sans" panose="020B0606030504020204" pitchFamily="34" charset="0"/>
                  <a:cs typeface="Open Sans" panose="020B0606030504020204" pitchFamily="34" charset="0"/>
                </a:rPr>
                <a:t>/ </a:t>
              </a:r>
              <a:r>
                <a:rPr lang="en-US" sz="1000" dirty="0" err="1">
                  <a:ea typeface="Open Sans" panose="020B0606030504020204" pitchFamily="34" charset="0"/>
                  <a:cs typeface="Open Sans" panose="020B0606030504020204" pitchFamily="34" charset="0"/>
                </a:rPr>
                <a:t>natha</a:t>
              </a:r>
              <a:endParaRPr lang="en-US" sz="1000" dirty="0">
                <a:ea typeface="Open Sans" panose="020B0606030504020204" pitchFamily="34" charset="0"/>
                <a:cs typeface="Open Sans" panose="020B0606030504020204" pitchFamily="34" charset="0"/>
              </a:endParaRPr>
            </a:p>
            <a:p>
              <a:pPr algn="ctr"/>
              <a:r>
                <a:rPr lang="en-US" sz="1000" dirty="0" err="1">
                  <a:ea typeface="Open Sans" panose="020B0606030504020204" pitchFamily="34" charset="0"/>
                  <a:cs typeface="Open Sans" panose="020B0606030504020204" pitchFamily="34" charset="0"/>
                </a:rPr>
                <a:t>linkedin.com</a:t>
              </a:r>
              <a:r>
                <a:rPr lang="en-US" sz="1000" dirty="0">
                  <a:ea typeface="Open Sans" panose="020B0606030504020204" pitchFamily="34" charset="0"/>
                  <a:cs typeface="Open Sans" panose="020B0606030504020204" pitchFamily="34" charset="0"/>
                </a:rPr>
                <a:t>/ </a:t>
              </a:r>
              <a:r>
                <a:rPr lang="en-US" sz="1000" dirty="0" err="1">
                  <a:ea typeface="Open Sans" panose="020B0606030504020204" pitchFamily="34" charset="0"/>
                  <a:cs typeface="Open Sans" panose="020B0606030504020204" pitchFamily="34" charset="0"/>
                </a:rPr>
                <a:t>natha</a:t>
              </a:r>
              <a:endParaRPr lang="en-US" sz="1000" dirty="0">
                <a:ea typeface="Open Sans" panose="020B0606030504020204" pitchFamily="34" charset="0"/>
                <a:cs typeface="Open Sans" panose="020B0606030504020204" pitchFamily="34" charset="0"/>
              </a:endParaRPr>
            </a:p>
          </p:txBody>
        </p:sp>
        <p:sp>
          <p:nvSpPr>
            <p:cNvPr id="13" name="Прямоугольник 12"/>
            <p:cNvSpPr/>
            <p:nvPr/>
          </p:nvSpPr>
          <p:spPr>
            <a:xfrm>
              <a:off x="122778" y="2734865"/>
              <a:ext cx="1956780" cy="246221"/>
            </a:xfrm>
            <a:prstGeom prst="rect">
              <a:avLst/>
            </a:prstGeom>
          </p:spPr>
          <p:txBody>
            <a:bodyPr wrap="square">
              <a:spAutoFit/>
            </a:bodyPr>
            <a:lstStyle/>
            <a:p>
              <a:pPr algn="ctr"/>
              <a:endParaRPr lang="en-US" sz="1000" dirty="0">
                <a:ea typeface="Open Sans" panose="020B0606030504020204" pitchFamily="34" charset="0"/>
                <a:cs typeface="Open Sans" panose="020B0606030504020204" pitchFamily="34" charset="0"/>
              </a:endParaRPr>
            </a:p>
          </p:txBody>
        </p:sp>
      </p:grpSp>
      <p:sp>
        <p:nvSpPr>
          <p:cNvPr id="39" name="TextBox 30">
            <a:extLst>
              <a:ext uri="{FF2B5EF4-FFF2-40B4-BE49-F238E27FC236}">
                <a16:creationId xmlns:a16="http://schemas.microsoft.com/office/drawing/2014/main" id="{9843F1DE-6301-2549-A35C-31316D3D8E7B}"/>
              </a:ext>
            </a:extLst>
          </p:cNvPr>
          <p:cNvSpPr txBox="1"/>
          <p:nvPr/>
        </p:nvSpPr>
        <p:spPr>
          <a:xfrm>
            <a:off x="136811" y="6322225"/>
            <a:ext cx="1715597" cy="253916"/>
          </a:xfrm>
          <a:prstGeom prst="rect">
            <a:avLst/>
          </a:prstGeom>
          <a:noFill/>
        </p:spPr>
        <p:txBody>
          <a:bodyPr wrap="square" rtlCol="0">
            <a:spAutoFit/>
          </a:bodyPr>
          <a:lstStyle/>
          <a:p>
            <a:pPr algn="ctr"/>
            <a:r>
              <a:rPr lang="en-US" sz="1000" b="1" dirty="0">
                <a:ea typeface="Open Sans" panose="020B0606030504020204" pitchFamily="34" charset="0"/>
                <a:cs typeface="Open Sans" panose="020B0606030504020204" pitchFamily="34" charset="0"/>
              </a:rPr>
              <a:t>PERSONNALITE</a:t>
            </a:r>
          </a:p>
        </p:txBody>
      </p:sp>
      <p:sp>
        <p:nvSpPr>
          <p:cNvPr id="34" name="TextBox 33"/>
          <p:cNvSpPr txBox="1"/>
          <p:nvPr/>
        </p:nvSpPr>
        <p:spPr>
          <a:xfrm>
            <a:off x="2405726" y="1058676"/>
            <a:ext cx="4327215" cy="1015663"/>
          </a:xfrm>
          <a:prstGeom prst="rect">
            <a:avLst/>
          </a:prstGeom>
          <a:noFill/>
        </p:spPr>
        <p:txBody>
          <a:bodyPr wrap="square" rtlCol="0">
            <a:spAutoFit/>
          </a:bodyPr>
          <a:lstStyle/>
          <a:p>
            <a:r>
              <a:rPr lang="fr-FR" sz="1000" dirty="0"/>
              <a:t>Responsable informatique expérimenté avec 20 ans de carrière dans le domaine de l'IT, dont 10 ans à des postes de direction. Expert en gestion de projets informatiques, en développement de stratégies technologiques et en leadership d'équipes IT. Capable de gérer des budgets IT, de mettre en œuvre des solutions technologiques innovantes et de mener des initiatives de transformation numérique.</a:t>
            </a:r>
          </a:p>
        </p:txBody>
      </p:sp>
      <p:sp>
        <p:nvSpPr>
          <p:cNvPr id="35" name="TextBox 30">
            <a:extLst>
              <a:ext uri="{FF2B5EF4-FFF2-40B4-BE49-F238E27FC236}">
                <a16:creationId xmlns:a16="http://schemas.microsoft.com/office/drawing/2014/main" id="{9843F1DE-6301-2549-A35C-31316D3D8E7B}"/>
              </a:ext>
            </a:extLst>
          </p:cNvPr>
          <p:cNvSpPr txBox="1"/>
          <p:nvPr/>
        </p:nvSpPr>
        <p:spPr>
          <a:xfrm>
            <a:off x="3731267" y="2408531"/>
            <a:ext cx="2384579" cy="261610"/>
          </a:xfrm>
          <a:prstGeom prst="rect">
            <a:avLst/>
          </a:prstGeom>
          <a:noFill/>
        </p:spPr>
        <p:txBody>
          <a:bodyPr wrap="square" rtlCol="0">
            <a:spAutoFit/>
          </a:bodyPr>
          <a:lstStyle/>
          <a:p>
            <a:r>
              <a:rPr lang="en-US" sz="1100" b="1" dirty="0">
                <a:ea typeface="Open Sans" panose="020B0606030504020204" pitchFamily="34" charset="0"/>
                <a:cs typeface="Open Sans" panose="020B0606030504020204" pitchFamily="34" charset="0"/>
              </a:rPr>
              <a:t>EXPERIENCES PROFESSIONNELLES</a:t>
            </a:r>
          </a:p>
        </p:txBody>
      </p:sp>
      <p:sp>
        <p:nvSpPr>
          <p:cNvPr id="41" name="TextBox 30">
            <a:extLst>
              <a:ext uri="{FF2B5EF4-FFF2-40B4-BE49-F238E27FC236}">
                <a16:creationId xmlns:a16="http://schemas.microsoft.com/office/drawing/2014/main" id="{9843F1DE-6301-2549-A35C-31316D3D8E7B}"/>
              </a:ext>
            </a:extLst>
          </p:cNvPr>
          <p:cNvSpPr txBox="1"/>
          <p:nvPr/>
        </p:nvSpPr>
        <p:spPr>
          <a:xfrm>
            <a:off x="3585686" y="6965694"/>
            <a:ext cx="1478632" cy="261610"/>
          </a:xfrm>
          <a:prstGeom prst="rect">
            <a:avLst/>
          </a:prstGeom>
          <a:noFill/>
        </p:spPr>
        <p:txBody>
          <a:bodyPr wrap="square" rtlCol="0">
            <a:spAutoFit/>
          </a:bodyPr>
          <a:lstStyle/>
          <a:p>
            <a:r>
              <a:rPr lang="en-US" sz="1100" b="1" dirty="0">
                <a:ea typeface="Open Sans" panose="020B0606030504020204" pitchFamily="34" charset="0"/>
                <a:cs typeface="Open Sans" panose="020B0606030504020204" pitchFamily="34" charset="0"/>
              </a:rPr>
              <a:t>FORMATION</a:t>
            </a:r>
          </a:p>
        </p:txBody>
      </p:sp>
      <p:sp>
        <p:nvSpPr>
          <p:cNvPr id="42" name="TextBox 41"/>
          <p:cNvSpPr txBox="1"/>
          <p:nvPr/>
        </p:nvSpPr>
        <p:spPr>
          <a:xfrm>
            <a:off x="2298920" y="7383196"/>
            <a:ext cx="1028779" cy="246221"/>
          </a:xfrm>
          <a:prstGeom prst="rect">
            <a:avLst/>
          </a:prstGeom>
          <a:noFill/>
        </p:spPr>
        <p:txBody>
          <a:bodyPr wrap="square" rtlCol="0">
            <a:spAutoFit/>
          </a:bodyPr>
          <a:lstStyle/>
          <a:p>
            <a:pPr algn="r"/>
            <a:r>
              <a:rPr lang="fr-FR" sz="1000" b="1" dirty="0"/>
              <a:t>MASTER</a:t>
            </a:r>
            <a:endParaRPr lang="en-US" sz="1000" b="1" dirty="0">
              <a:ea typeface="Open Sans" panose="020B0606030504020204" pitchFamily="34" charset="0"/>
              <a:cs typeface="Open Sans" panose="020B0606030504020204" pitchFamily="34" charset="0"/>
            </a:endParaRPr>
          </a:p>
        </p:txBody>
      </p:sp>
      <p:sp>
        <p:nvSpPr>
          <p:cNvPr id="84" name="TextBox 83"/>
          <p:cNvSpPr txBox="1"/>
          <p:nvPr/>
        </p:nvSpPr>
        <p:spPr>
          <a:xfrm>
            <a:off x="3524575" y="7338649"/>
            <a:ext cx="3045194" cy="400110"/>
          </a:xfrm>
          <a:prstGeom prst="rect">
            <a:avLst/>
          </a:prstGeom>
          <a:noFill/>
        </p:spPr>
        <p:txBody>
          <a:bodyPr wrap="square" rtlCol="0">
            <a:spAutoFit/>
          </a:bodyPr>
          <a:lstStyle/>
          <a:p>
            <a:r>
              <a:rPr lang="fr-FR" sz="1000" dirty="0"/>
              <a:t>Master en informatique Nom de l'université, Ville, Mois Année – Mois Année</a:t>
            </a:r>
          </a:p>
        </p:txBody>
      </p:sp>
      <p:sp>
        <p:nvSpPr>
          <p:cNvPr id="17" name="TextBox 16"/>
          <p:cNvSpPr txBox="1"/>
          <p:nvPr/>
        </p:nvSpPr>
        <p:spPr>
          <a:xfrm>
            <a:off x="2405725" y="165625"/>
            <a:ext cx="4004083" cy="523220"/>
          </a:xfrm>
          <a:prstGeom prst="rect">
            <a:avLst/>
          </a:prstGeom>
          <a:noFill/>
        </p:spPr>
        <p:txBody>
          <a:bodyPr wrap="square" rtlCol="0">
            <a:spAutoFit/>
          </a:bodyPr>
          <a:lstStyle/>
          <a:p>
            <a:r>
              <a:rPr lang="en-US" sz="2800" b="1" dirty="0">
                <a:ea typeface="Open Sans" panose="020B0606030504020204" pitchFamily="34" charset="0"/>
                <a:cs typeface="Open Sans" panose="020B0606030504020204" pitchFamily="34" charset="0"/>
              </a:rPr>
              <a:t>Bernard INFORMATICIEN</a:t>
            </a:r>
          </a:p>
        </p:txBody>
      </p:sp>
      <p:sp>
        <p:nvSpPr>
          <p:cNvPr id="18" name="TextBox 17"/>
          <p:cNvSpPr txBox="1"/>
          <p:nvPr/>
        </p:nvSpPr>
        <p:spPr>
          <a:xfrm>
            <a:off x="2405727" y="677691"/>
            <a:ext cx="4307148" cy="338554"/>
          </a:xfrm>
          <a:prstGeom prst="rect">
            <a:avLst/>
          </a:prstGeom>
          <a:noFill/>
        </p:spPr>
        <p:txBody>
          <a:bodyPr wrap="square" rtlCol="0">
            <a:spAutoFit/>
          </a:bodyPr>
          <a:lstStyle/>
          <a:p>
            <a:r>
              <a:rPr lang="en-US" sz="1600" dirty="0" err="1">
                <a:ea typeface="Open Sans" panose="020B0606030504020204" pitchFamily="34" charset="0"/>
                <a:cs typeface="Open Sans" panose="020B0606030504020204" pitchFamily="34" charset="0"/>
              </a:rPr>
              <a:t>Responsable</a:t>
            </a:r>
            <a:r>
              <a:rPr lang="en-US" sz="1600" dirty="0">
                <a:ea typeface="Open Sans" panose="020B0606030504020204" pitchFamily="34" charset="0"/>
                <a:cs typeface="Open Sans" panose="020B0606030504020204" pitchFamily="34" charset="0"/>
              </a:rPr>
              <a:t> Informatique</a:t>
            </a:r>
          </a:p>
        </p:txBody>
      </p:sp>
      <p:sp>
        <p:nvSpPr>
          <p:cNvPr id="53" name="TextBox 52"/>
          <p:cNvSpPr txBox="1"/>
          <p:nvPr/>
        </p:nvSpPr>
        <p:spPr>
          <a:xfrm>
            <a:off x="2296196" y="3249849"/>
            <a:ext cx="1106398" cy="861774"/>
          </a:xfrm>
          <a:prstGeom prst="rect">
            <a:avLst/>
          </a:prstGeom>
          <a:noFill/>
        </p:spPr>
        <p:txBody>
          <a:bodyPr wrap="square" rtlCol="0">
            <a:spAutoFit/>
          </a:bodyPr>
          <a:lstStyle/>
          <a:p>
            <a:pPr algn="r"/>
            <a:r>
              <a:rPr lang="fr-FR" sz="1000" b="1" dirty="0"/>
              <a:t>Responsable informatique</a:t>
            </a:r>
            <a:r>
              <a:rPr lang="en-US" sz="1000" b="1" dirty="0"/>
              <a:t>, </a:t>
            </a:r>
            <a:r>
              <a:rPr lang="en-US" sz="1000" b="1" dirty="0" err="1">
                <a:ea typeface="Open Sans" panose="020B0606030504020204" pitchFamily="34" charset="0"/>
                <a:cs typeface="Open Sans" panose="020B0606030504020204" pitchFamily="34" charset="0"/>
              </a:rPr>
              <a:t>Entreprise</a:t>
            </a:r>
            <a:r>
              <a:rPr lang="en-US" sz="1000" b="1" dirty="0">
                <a:ea typeface="Open Sans" panose="020B0606030504020204" pitchFamily="34" charset="0"/>
                <a:cs typeface="Open Sans" panose="020B0606030504020204" pitchFamily="34" charset="0"/>
              </a:rPr>
              <a:t> 2AE</a:t>
            </a:r>
          </a:p>
          <a:p>
            <a:pPr algn="r"/>
            <a:r>
              <a:rPr lang="en-US" sz="1000" b="1" dirty="0">
                <a:ea typeface="Open Sans" panose="020B0606030504020204" pitchFamily="34" charset="0"/>
                <a:cs typeface="Open Sans" panose="020B0606030504020204" pitchFamily="34" charset="0"/>
              </a:rPr>
              <a:t>Paris</a:t>
            </a:r>
          </a:p>
          <a:p>
            <a:pPr algn="r"/>
            <a:r>
              <a:rPr lang="en-US" sz="1000" b="1" dirty="0">
                <a:ea typeface="Open Sans" panose="020B0606030504020204" pitchFamily="34" charset="0"/>
                <a:cs typeface="Open Sans" panose="020B0606030504020204" pitchFamily="34" charset="0"/>
              </a:rPr>
              <a:t>2020-2024</a:t>
            </a:r>
          </a:p>
        </p:txBody>
      </p:sp>
      <p:cxnSp>
        <p:nvCxnSpPr>
          <p:cNvPr id="5" name="Прямая соединительная линия 4"/>
          <p:cNvCxnSpPr>
            <a:cxnSpLocks/>
          </p:cNvCxnSpPr>
          <p:nvPr/>
        </p:nvCxnSpPr>
        <p:spPr>
          <a:xfrm>
            <a:off x="3448635" y="7273856"/>
            <a:ext cx="0" cy="46490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550937" y="2798373"/>
            <a:ext cx="3112205" cy="2246769"/>
          </a:xfrm>
          <a:prstGeom prst="rect">
            <a:avLst/>
          </a:prstGeom>
          <a:noFill/>
        </p:spPr>
        <p:txBody>
          <a:bodyPr wrap="square" rtlCol="0">
            <a:spAutoFit/>
          </a:bodyPr>
          <a:lstStyle/>
          <a:p>
            <a:pPr marL="171450" indent="-171450">
              <a:buFont typeface="Arial" panose="020B0604020202020204" pitchFamily="34" charset="0"/>
              <a:buChar char="•"/>
            </a:pPr>
            <a:r>
              <a:rPr lang="fr-FR" sz="1000" dirty="0"/>
              <a:t>Gestion d'une équipe de 15 professionnels IT, dont des administrateurs systèmes, des développeurs et des analystes.</a:t>
            </a:r>
          </a:p>
          <a:p>
            <a:pPr marL="171450" indent="-171450">
              <a:buFont typeface="Arial" panose="020B0604020202020204" pitchFamily="34" charset="0"/>
              <a:buChar char="•"/>
            </a:pPr>
            <a:r>
              <a:rPr lang="fr-FR" sz="1000" dirty="0"/>
              <a:t>Développement et mise en œuvre de stratégies IT alignées sur les objectifs de l'entreprise.</a:t>
            </a:r>
          </a:p>
          <a:p>
            <a:pPr marL="171450" indent="-171450">
              <a:buFont typeface="Arial" panose="020B0604020202020204" pitchFamily="34" charset="0"/>
              <a:buChar char="•"/>
            </a:pPr>
            <a:r>
              <a:rPr lang="fr-FR" sz="1000" dirty="0"/>
              <a:t>Gestion du budget IT, y compris l'achat de matériel et de logiciels, et la négociation de contrats avec les fournisseurs.</a:t>
            </a:r>
          </a:p>
          <a:p>
            <a:pPr marL="171450" indent="-171450">
              <a:buFont typeface="Arial" panose="020B0604020202020204" pitchFamily="34" charset="0"/>
              <a:buChar char="•"/>
            </a:pPr>
            <a:r>
              <a:rPr lang="fr-FR" sz="1000" dirty="0"/>
              <a:t>Direction de plusieurs projets de transformation numérique, entraînant une amélioration de l'efficacité opérationnelle.</a:t>
            </a:r>
          </a:p>
          <a:p>
            <a:pPr marL="171450" indent="-171450">
              <a:buFont typeface="Arial" panose="020B0604020202020204" pitchFamily="34" charset="0"/>
              <a:buChar char="•"/>
            </a:pPr>
            <a:r>
              <a:rPr lang="fr-FR" sz="1000" dirty="0"/>
              <a:t>Mise en place de politiques et de procédures de sécurité informatique pour protéger les données de l'entreprise.</a:t>
            </a:r>
          </a:p>
        </p:txBody>
      </p:sp>
      <p:cxnSp>
        <p:nvCxnSpPr>
          <p:cNvPr id="70" name="Прямая соединительная линия 69"/>
          <p:cNvCxnSpPr>
            <a:cxnSpLocks/>
          </p:cNvCxnSpPr>
          <p:nvPr/>
        </p:nvCxnSpPr>
        <p:spPr>
          <a:xfrm>
            <a:off x="3461174" y="2762780"/>
            <a:ext cx="0" cy="189116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241684" y="252460"/>
            <a:ext cx="1720548" cy="172054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TextBox 57">
            <a:extLst>
              <a:ext uri="{FF2B5EF4-FFF2-40B4-BE49-F238E27FC236}">
                <a16:creationId xmlns:a16="http://schemas.microsoft.com/office/drawing/2014/main" id="{CA287D5D-831C-04F2-1D05-580ABBF21158}"/>
              </a:ext>
            </a:extLst>
          </p:cNvPr>
          <p:cNvSpPr txBox="1"/>
          <p:nvPr/>
        </p:nvSpPr>
        <p:spPr>
          <a:xfrm>
            <a:off x="3550937" y="5101324"/>
            <a:ext cx="3112205" cy="1631216"/>
          </a:xfrm>
          <a:prstGeom prst="rect">
            <a:avLst/>
          </a:prstGeom>
          <a:noFill/>
        </p:spPr>
        <p:txBody>
          <a:bodyPr wrap="square" rtlCol="0">
            <a:spAutoFit/>
          </a:bodyPr>
          <a:lstStyle/>
          <a:p>
            <a:pPr marL="171450" indent="-171450">
              <a:buFont typeface="Arial" panose="020B0604020202020204" pitchFamily="34" charset="0"/>
              <a:buChar char="•"/>
            </a:pPr>
            <a:r>
              <a:rPr lang="fr-FR" sz="1000" dirty="0"/>
              <a:t>Direction de projets IT majeurs, avec une livraison dans les délais et dans le respect des budgets.</a:t>
            </a:r>
          </a:p>
          <a:p>
            <a:pPr marL="171450" indent="-171450">
              <a:buFont typeface="Arial" panose="020B0604020202020204" pitchFamily="34" charset="0"/>
              <a:buChar char="•"/>
            </a:pPr>
            <a:r>
              <a:rPr lang="fr-FR" sz="1000" dirty="0"/>
              <a:t>Gestion d'équipes de projet, y compris la coordination des développeurs, des analystes et des autres parties prenantes.</a:t>
            </a:r>
          </a:p>
          <a:p>
            <a:pPr marL="171450" indent="-171450">
              <a:buFont typeface="Arial" panose="020B0604020202020204" pitchFamily="34" charset="0"/>
              <a:buChar char="•"/>
            </a:pPr>
            <a:r>
              <a:rPr lang="fr-FR" sz="1000" dirty="0"/>
              <a:t>Communication régulière avec les dirigeants de l'entreprise sur l'état des projets et les problèmes potentiels.</a:t>
            </a:r>
          </a:p>
          <a:p>
            <a:pPr marL="171450" indent="-171450">
              <a:buFont typeface="Arial" panose="020B0604020202020204" pitchFamily="34" charset="0"/>
              <a:buChar char="•"/>
            </a:pPr>
            <a:r>
              <a:rPr lang="fr-FR" sz="1000" dirty="0"/>
              <a:t>Mise en œuvre de nouvelles technologies pour améliorer les opérations de l'entreprise.</a:t>
            </a:r>
          </a:p>
        </p:txBody>
      </p:sp>
      <p:cxnSp>
        <p:nvCxnSpPr>
          <p:cNvPr id="16" name="Прямая соединительная линия 69">
            <a:extLst>
              <a:ext uri="{FF2B5EF4-FFF2-40B4-BE49-F238E27FC236}">
                <a16:creationId xmlns:a16="http://schemas.microsoft.com/office/drawing/2014/main" id="{B1719159-152E-8EF5-E868-B1EC34339929}"/>
              </a:ext>
            </a:extLst>
          </p:cNvPr>
          <p:cNvCxnSpPr>
            <a:cxnSpLocks/>
          </p:cNvCxnSpPr>
          <p:nvPr/>
        </p:nvCxnSpPr>
        <p:spPr>
          <a:xfrm>
            <a:off x="3461174" y="5081416"/>
            <a:ext cx="0" cy="149723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52">
            <a:extLst>
              <a:ext uri="{FF2B5EF4-FFF2-40B4-BE49-F238E27FC236}">
                <a16:creationId xmlns:a16="http://schemas.microsoft.com/office/drawing/2014/main" id="{10E6CC52-B619-A6E7-5AF1-A3EDCB5CFD0D}"/>
              </a:ext>
            </a:extLst>
          </p:cNvPr>
          <p:cNvSpPr txBox="1"/>
          <p:nvPr/>
        </p:nvSpPr>
        <p:spPr>
          <a:xfrm>
            <a:off x="2332183" y="5453460"/>
            <a:ext cx="1106398" cy="861774"/>
          </a:xfrm>
          <a:prstGeom prst="rect">
            <a:avLst/>
          </a:prstGeom>
          <a:noFill/>
        </p:spPr>
        <p:txBody>
          <a:bodyPr wrap="square" rtlCol="0">
            <a:spAutoFit/>
          </a:bodyPr>
          <a:lstStyle/>
          <a:p>
            <a:pPr algn="r"/>
            <a:r>
              <a:rPr lang="fr-FR" sz="1000" b="1" dirty="0"/>
              <a:t>Directeur de projets IT</a:t>
            </a:r>
            <a:r>
              <a:rPr lang="en-US" sz="1000" b="1" dirty="0">
                <a:ea typeface="Open Sans" panose="020B0606030504020204" pitchFamily="34" charset="0"/>
                <a:cs typeface="Open Sans" panose="020B0606030504020204" pitchFamily="34" charset="0"/>
              </a:rPr>
              <a:t>, SONOFI</a:t>
            </a:r>
          </a:p>
          <a:p>
            <a:pPr algn="r"/>
            <a:r>
              <a:rPr lang="en-US" sz="1000" b="1" dirty="0">
                <a:ea typeface="Open Sans" panose="020B0606030504020204" pitchFamily="34" charset="0"/>
                <a:cs typeface="Open Sans" panose="020B0606030504020204" pitchFamily="34" charset="0"/>
              </a:rPr>
              <a:t>Paris</a:t>
            </a:r>
          </a:p>
          <a:p>
            <a:pPr algn="r"/>
            <a:r>
              <a:rPr lang="en-US" sz="1000" b="1" dirty="0">
                <a:ea typeface="Open Sans" panose="020B0606030504020204" pitchFamily="34" charset="0"/>
                <a:cs typeface="Open Sans" panose="020B0606030504020204" pitchFamily="34" charset="0"/>
              </a:rPr>
              <a:t>2016-2020</a:t>
            </a:r>
          </a:p>
        </p:txBody>
      </p:sp>
      <p:sp>
        <p:nvSpPr>
          <p:cNvPr id="28" name="TextBox 30">
            <a:extLst>
              <a:ext uri="{FF2B5EF4-FFF2-40B4-BE49-F238E27FC236}">
                <a16:creationId xmlns:a16="http://schemas.microsoft.com/office/drawing/2014/main" id="{AF49343E-833E-CB7B-0F9E-D6BA2C103277}"/>
              </a:ext>
            </a:extLst>
          </p:cNvPr>
          <p:cNvSpPr txBox="1"/>
          <p:nvPr/>
        </p:nvSpPr>
        <p:spPr>
          <a:xfrm>
            <a:off x="141216" y="3525699"/>
            <a:ext cx="1931336" cy="253916"/>
          </a:xfrm>
          <a:prstGeom prst="rect">
            <a:avLst/>
          </a:prstGeom>
          <a:noFill/>
        </p:spPr>
        <p:txBody>
          <a:bodyPr wrap="square" rtlCol="0">
            <a:spAutoFit/>
          </a:bodyPr>
          <a:lstStyle/>
          <a:p>
            <a:pPr algn="ctr"/>
            <a:r>
              <a:rPr lang="en-US" sz="1050" b="1" dirty="0">
                <a:ea typeface="Open Sans" panose="020B0606030504020204" pitchFamily="34" charset="0"/>
                <a:cs typeface="Open Sans" panose="020B0606030504020204" pitchFamily="34" charset="0"/>
              </a:rPr>
              <a:t>COMPETENCES</a:t>
            </a:r>
          </a:p>
        </p:txBody>
      </p:sp>
      <p:sp>
        <p:nvSpPr>
          <p:cNvPr id="30" name="TextBox 57">
            <a:extLst>
              <a:ext uri="{FF2B5EF4-FFF2-40B4-BE49-F238E27FC236}">
                <a16:creationId xmlns:a16="http://schemas.microsoft.com/office/drawing/2014/main" id="{41490842-6F57-AA79-70C7-53932FCB5854}"/>
              </a:ext>
            </a:extLst>
          </p:cNvPr>
          <p:cNvSpPr txBox="1"/>
          <p:nvPr/>
        </p:nvSpPr>
        <p:spPr>
          <a:xfrm>
            <a:off x="107357" y="3831903"/>
            <a:ext cx="2023393" cy="2092881"/>
          </a:xfrm>
          <a:prstGeom prst="rect">
            <a:avLst/>
          </a:prstGeom>
          <a:noFill/>
        </p:spPr>
        <p:txBody>
          <a:bodyPr wrap="square" rtlCol="0">
            <a:spAutoFit/>
          </a:bodyPr>
          <a:lstStyle/>
          <a:p>
            <a:pPr marL="171450" indent="-171450">
              <a:buFont typeface="Wingdings" pitchFamily="2" charset="2"/>
              <a:buChar char="ü"/>
            </a:pPr>
            <a:r>
              <a:rPr lang="fr-FR" sz="1000" dirty="0"/>
              <a:t>Gestion de projets informatiques</a:t>
            </a:r>
          </a:p>
          <a:p>
            <a:pPr marL="171450" indent="-171450">
              <a:buFont typeface="Wingdings" pitchFamily="2" charset="2"/>
              <a:buChar char="ü"/>
            </a:pPr>
            <a:r>
              <a:rPr lang="fr-FR" sz="1000" dirty="0"/>
              <a:t>Développement et mise en œuvre de stratégies IT</a:t>
            </a:r>
          </a:p>
          <a:p>
            <a:pPr marL="171450" indent="-171450">
              <a:buFont typeface="Wingdings" pitchFamily="2" charset="2"/>
              <a:buChar char="ü"/>
            </a:pPr>
            <a:r>
              <a:rPr lang="fr-FR" sz="1000" dirty="0"/>
              <a:t>Gestion d'équipes IT</a:t>
            </a:r>
          </a:p>
          <a:p>
            <a:pPr marL="171450" indent="-171450">
              <a:buFont typeface="Wingdings" pitchFamily="2" charset="2"/>
              <a:buChar char="ü"/>
            </a:pPr>
            <a:r>
              <a:rPr lang="fr-FR" sz="1000" dirty="0"/>
              <a:t>Administration de systèmes et de réseaux</a:t>
            </a:r>
          </a:p>
          <a:p>
            <a:pPr marL="171450" indent="-171450">
              <a:buFont typeface="Wingdings" pitchFamily="2" charset="2"/>
              <a:buChar char="ü"/>
            </a:pPr>
            <a:r>
              <a:rPr lang="fr-FR" sz="1000" dirty="0"/>
              <a:t>Sécurité informatique</a:t>
            </a:r>
          </a:p>
          <a:p>
            <a:pPr marL="171450" indent="-171450">
              <a:buFont typeface="Wingdings" pitchFamily="2" charset="2"/>
              <a:buChar char="ü"/>
            </a:pPr>
            <a:r>
              <a:rPr lang="fr-FR" sz="1000" dirty="0"/>
              <a:t>Gestion de budgets IT</a:t>
            </a:r>
          </a:p>
          <a:p>
            <a:pPr marL="171450" indent="-171450">
              <a:buFont typeface="Wingdings" pitchFamily="2" charset="2"/>
              <a:buChar char="ü"/>
            </a:pPr>
            <a:r>
              <a:rPr lang="fr-FR" sz="1000" dirty="0"/>
              <a:t>Connaissance des technologies cloud</a:t>
            </a:r>
          </a:p>
          <a:p>
            <a:pPr marL="171450" indent="-171450">
              <a:buFont typeface="Wingdings" pitchFamily="2" charset="2"/>
              <a:buChar char="ü"/>
            </a:pPr>
            <a:r>
              <a:rPr lang="fr-FR" sz="1000" dirty="0"/>
              <a:t>Expertise en développement logiciel</a:t>
            </a:r>
          </a:p>
        </p:txBody>
      </p:sp>
      <p:sp>
        <p:nvSpPr>
          <p:cNvPr id="25" name="TextBox 57">
            <a:extLst>
              <a:ext uri="{FF2B5EF4-FFF2-40B4-BE49-F238E27FC236}">
                <a16:creationId xmlns:a16="http://schemas.microsoft.com/office/drawing/2014/main" id="{30C69310-566C-58D5-AF81-B864754D5619}"/>
              </a:ext>
            </a:extLst>
          </p:cNvPr>
          <p:cNvSpPr txBox="1"/>
          <p:nvPr/>
        </p:nvSpPr>
        <p:spPr>
          <a:xfrm>
            <a:off x="116505" y="6588097"/>
            <a:ext cx="1949866" cy="1015663"/>
          </a:xfrm>
          <a:prstGeom prst="rect">
            <a:avLst/>
          </a:prstGeom>
          <a:noFill/>
        </p:spPr>
        <p:txBody>
          <a:bodyPr wrap="square" rtlCol="0">
            <a:spAutoFit/>
          </a:bodyPr>
          <a:lstStyle/>
          <a:p>
            <a:pPr marL="171450" indent="-171450">
              <a:buFont typeface="Arial" panose="020B0604020202020204" pitchFamily="34" charset="0"/>
              <a:buChar char="•"/>
            </a:pPr>
            <a:r>
              <a:rPr lang="fr-FR" sz="1000" dirty="0"/>
              <a:t>Leadership</a:t>
            </a:r>
          </a:p>
          <a:p>
            <a:pPr marL="171450" indent="-171450">
              <a:buFont typeface="Arial" panose="020B0604020202020204" pitchFamily="34" charset="0"/>
              <a:buChar char="•"/>
            </a:pPr>
            <a:r>
              <a:rPr lang="fr-FR" sz="1000" dirty="0"/>
              <a:t>Sens des responsabilités</a:t>
            </a:r>
          </a:p>
          <a:p>
            <a:pPr marL="171450" indent="-171450">
              <a:buFont typeface="Arial" panose="020B0604020202020204" pitchFamily="34" charset="0"/>
              <a:buChar char="•"/>
            </a:pPr>
            <a:r>
              <a:rPr lang="fr-FR" sz="1000" dirty="0"/>
              <a:t>Excellente communication</a:t>
            </a:r>
          </a:p>
          <a:p>
            <a:pPr marL="171450" indent="-171450">
              <a:buFont typeface="Arial" panose="020B0604020202020204" pitchFamily="34" charset="0"/>
              <a:buChar char="•"/>
            </a:pPr>
            <a:r>
              <a:rPr lang="fr-FR" sz="1000" dirty="0"/>
              <a:t>Capacité à résoudre les problèmes</a:t>
            </a:r>
          </a:p>
          <a:p>
            <a:pPr marL="171450" indent="-171450">
              <a:buFont typeface="Arial" panose="020B0604020202020204" pitchFamily="34" charset="0"/>
              <a:buChar char="•"/>
            </a:pPr>
            <a:r>
              <a:rPr lang="fr-FR" sz="1000" dirty="0"/>
              <a:t>Patience et persévérance</a:t>
            </a:r>
          </a:p>
        </p:txBody>
      </p:sp>
      <p:sp>
        <p:nvSpPr>
          <p:cNvPr id="32" name="TextBox 41">
            <a:extLst>
              <a:ext uri="{FF2B5EF4-FFF2-40B4-BE49-F238E27FC236}">
                <a16:creationId xmlns:a16="http://schemas.microsoft.com/office/drawing/2014/main" id="{BF6903A6-1869-CB52-BD1D-869B4B1451B6}"/>
              </a:ext>
            </a:extLst>
          </p:cNvPr>
          <p:cNvSpPr txBox="1"/>
          <p:nvPr/>
        </p:nvSpPr>
        <p:spPr>
          <a:xfrm>
            <a:off x="2223819" y="8809779"/>
            <a:ext cx="1106396" cy="246221"/>
          </a:xfrm>
          <a:prstGeom prst="rect">
            <a:avLst/>
          </a:prstGeom>
          <a:noFill/>
        </p:spPr>
        <p:txBody>
          <a:bodyPr wrap="square" rtlCol="0">
            <a:spAutoFit/>
          </a:bodyPr>
          <a:lstStyle/>
          <a:p>
            <a:pPr algn="r"/>
            <a:r>
              <a:rPr lang="fr-FR" sz="1000" b="1" dirty="0"/>
              <a:t>CERTIFICATIONS</a:t>
            </a:r>
            <a:endParaRPr lang="en-US" sz="1000" b="1" dirty="0">
              <a:ea typeface="Open Sans" panose="020B0606030504020204" pitchFamily="34" charset="0"/>
              <a:cs typeface="Open Sans" panose="020B0606030504020204" pitchFamily="34" charset="0"/>
            </a:endParaRPr>
          </a:p>
        </p:txBody>
      </p:sp>
      <p:sp>
        <p:nvSpPr>
          <p:cNvPr id="33" name="TextBox 83">
            <a:extLst>
              <a:ext uri="{FF2B5EF4-FFF2-40B4-BE49-F238E27FC236}">
                <a16:creationId xmlns:a16="http://schemas.microsoft.com/office/drawing/2014/main" id="{8E245D49-1D44-5A75-07D1-F9F669614A71}"/>
              </a:ext>
            </a:extLst>
          </p:cNvPr>
          <p:cNvSpPr txBox="1"/>
          <p:nvPr/>
        </p:nvSpPr>
        <p:spPr>
          <a:xfrm>
            <a:off x="3473307" y="8624486"/>
            <a:ext cx="3045194" cy="707886"/>
          </a:xfrm>
          <a:prstGeom prst="rect">
            <a:avLst/>
          </a:prstGeom>
          <a:noFill/>
        </p:spPr>
        <p:txBody>
          <a:bodyPr wrap="square" rtlCol="0">
            <a:spAutoFit/>
          </a:bodyPr>
          <a:lstStyle/>
          <a:p>
            <a:pPr marL="171450" indent="-171450">
              <a:buFont typeface="Arial" panose="020B0604020202020204" pitchFamily="34" charset="0"/>
              <a:buChar char="•"/>
            </a:pPr>
            <a:r>
              <a:rPr lang="fr-FR" sz="1000" dirty="0"/>
              <a:t>Certifié en Gestion de Projets (PMP) Nom de l'institut, Mois Année</a:t>
            </a:r>
          </a:p>
          <a:p>
            <a:pPr marL="171450" indent="-171450">
              <a:buFont typeface="Arial" panose="020B0604020202020204" pitchFamily="34" charset="0"/>
              <a:buChar char="•"/>
            </a:pPr>
            <a:r>
              <a:rPr lang="fr-FR" sz="1000" dirty="0"/>
              <a:t>Certifié en Sécurité informatique (CISSP) Nom de l'institut, Mois Année</a:t>
            </a:r>
          </a:p>
        </p:txBody>
      </p:sp>
      <p:cxnSp>
        <p:nvCxnSpPr>
          <p:cNvPr id="36" name="Прямая соединительная линия 4">
            <a:extLst>
              <a:ext uri="{FF2B5EF4-FFF2-40B4-BE49-F238E27FC236}">
                <a16:creationId xmlns:a16="http://schemas.microsoft.com/office/drawing/2014/main" id="{A8C310BD-E464-73F4-D040-E161551BD4FD}"/>
              </a:ext>
            </a:extLst>
          </p:cNvPr>
          <p:cNvCxnSpPr>
            <a:cxnSpLocks/>
          </p:cNvCxnSpPr>
          <p:nvPr/>
        </p:nvCxnSpPr>
        <p:spPr>
          <a:xfrm>
            <a:off x="3425368" y="8624486"/>
            <a:ext cx="0" cy="61680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TextBox 30">
            <a:extLst>
              <a:ext uri="{FF2B5EF4-FFF2-40B4-BE49-F238E27FC236}">
                <a16:creationId xmlns:a16="http://schemas.microsoft.com/office/drawing/2014/main" id="{0A3ECDA2-E8CC-9B6A-8E61-77ABF3EBE5CF}"/>
              </a:ext>
            </a:extLst>
          </p:cNvPr>
          <p:cNvSpPr txBox="1"/>
          <p:nvPr/>
        </p:nvSpPr>
        <p:spPr>
          <a:xfrm>
            <a:off x="98424" y="7988179"/>
            <a:ext cx="1715597" cy="253916"/>
          </a:xfrm>
          <a:prstGeom prst="rect">
            <a:avLst/>
          </a:prstGeom>
          <a:noFill/>
        </p:spPr>
        <p:txBody>
          <a:bodyPr wrap="square" rtlCol="0">
            <a:spAutoFit/>
          </a:bodyPr>
          <a:lstStyle/>
          <a:p>
            <a:pPr algn="ctr"/>
            <a:r>
              <a:rPr lang="en-US" sz="1000" b="1" dirty="0">
                <a:ea typeface="Open Sans" panose="020B0606030504020204" pitchFamily="34" charset="0"/>
                <a:cs typeface="Open Sans" panose="020B0606030504020204" pitchFamily="34" charset="0"/>
              </a:rPr>
              <a:t>HOBBIES</a:t>
            </a:r>
          </a:p>
        </p:txBody>
      </p:sp>
      <p:sp>
        <p:nvSpPr>
          <p:cNvPr id="43" name="TextBox 57">
            <a:extLst>
              <a:ext uri="{FF2B5EF4-FFF2-40B4-BE49-F238E27FC236}">
                <a16:creationId xmlns:a16="http://schemas.microsoft.com/office/drawing/2014/main" id="{B98AE741-32FB-B2F8-D420-D4B29BCC9393}"/>
              </a:ext>
            </a:extLst>
          </p:cNvPr>
          <p:cNvSpPr txBox="1"/>
          <p:nvPr/>
        </p:nvSpPr>
        <p:spPr>
          <a:xfrm>
            <a:off x="78118" y="8254051"/>
            <a:ext cx="1949866" cy="1015663"/>
          </a:xfrm>
          <a:prstGeom prst="rect">
            <a:avLst/>
          </a:prstGeom>
          <a:noFill/>
        </p:spPr>
        <p:txBody>
          <a:bodyPr wrap="square" rtlCol="0">
            <a:spAutoFit/>
          </a:bodyPr>
          <a:lstStyle/>
          <a:p>
            <a:pPr marL="171450" indent="-171450">
              <a:buFont typeface="Arial" panose="020B0604020202020204" pitchFamily="34" charset="0"/>
              <a:buChar char="•"/>
            </a:pPr>
            <a:r>
              <a:rPr lang="fr-FR" sz="1000" dirty="0"/>
              <a:t>Bénévolat auprès d'associations d'aide aux personnes âgées</a:t>
            </a:r>
          </a:p>
          <a:p>
            <a:pPr marL="171450" indent="-171450">
              <a:buFont typeface="Arial" panose="020B0604020202020204" pitchFamily="34" charset="0"/>
              <a:buChar char="•"/>
            </a:pPr>
            <a:r>
              <a:rPr lang="fr-FR" sz="1000" dirty="0"/>
              <a:t>Randonnée et activités en plein air</a:t>
            </a:r>
          </a:p>
          <a:p>
            <a:pPr marL="171450" indent="-171450">
              <a:buFont typeface="Arial" panose="020B0604020202020204" pitchFamily="34" charset="0"/>
              <a:buChar char="•"/>
            </a:pPr>
            <a:r>
              <a:rPr lang="fr-FR" sz="1000" dirty="0"/>
              <a:t>Lecture et écriture de poésie</a:t>
            </a:r>
          </a:p>
        </p:txBody>
      </p:sp>
      <p:sp>
        <p:nvSpPr>
          <p:cNvPr id="3" name="TextBox 83">
            <a:extLst>
              <a:ext uri="{FF2B5EF4-FFF2-40B4-BE49-F238E27FC236}">
                <a16:creationId xmlns:a16="http://schemas.microsoft.com/office/drawing/2014/main" id="{BEB19783-0B7D-ADBA-A18F-BB09055EF87A}"/>
              </a:ext>
            </a:extLst>
          </p:cNvPr>
          <p:cNvSpPr txBox="1"/>
          <p:nvPr/>
        </p:nvSpPr>
        <p:spPr>
          <a:xfrm>
            <a:off x="3524575" y="7928655"/>
            <a:ext cx="3045194" cy="400110"/>
          </a:xfrm>
          <a:prstGeom prst="rect">
            <a:avLst/>
          </a:prstGeom>
          <a:noFill/>
        </p:spPr>
        <p:txBody>
          <a:bodyPr wrap="square" rtlCol="0">
            <a:spAutoFit/>
          </a:bodyPr>
          <a:lstStyle/>
          <a:p>
            <a:r>
              <a:rPr lang="fr-FR" sz="1000" dirty="0"/>
              <a:t>Licence en informatique Nom de l'université, Ville, Mois Année – Mois Année</a:t>
            </a:r>
          </a:p>
        </p:txBody>
      </p:sp>
      <p:sp>
        <p:nvSpPr>
          <p:cNvPr id="6" name="TextBox 41">
            <a:extLst>
              <a:ext uri="{FF2B5EF4-FFF2-40B4-BE49-F238E27FC236}">
                <a16:creationId xmlns:a16="http://schemas.microsoft.com/office/drawing/2014/main" id="{5065D291-252A-1CD8-6725-2423A7897849}"/>
              </a:ext>
            </a:extLst>
          </p:cNvPr>
          <p:cNvSpPr txBox="1"/>
          <p:nvPr/>
        </p:nvSpPr>
        <p:spPr>
          <a:xfrm>
            <a:off x="2275859" y="8023090"/>
            <a:ext cx="1028779" cy="246221"/>
          </a:xfrm>
          <a:prstGeom prst="rect">
            <a:avLst/>
          </a:prstGeom>
          <a:noFill/>
        </p:spPr>
        <p:txBody>
          <a:bodyPr wrap="square" rtlCol="0">
            <a:spAutoFit/>
          </a:bodyPr>
          <a:lstStyle/>
          <a:p>
            <a:pPr algn="r"/>
            <a:r>
              <a:rPr lang="fr-FR" sz="1000" b="1" dirty="0"/>
              <a:t>LICENCE</a:t>
            </a:r>
            <a:endParaRPr lang="en-US" sz="1000" b="1" dirty="0">
              <a:ea typeface="Open Sans" panose="020B0606030504020204" pitchFamily="34" charset="0"/>
              <a:cs typeface="Open Sans" panose="020B0606030504020204" pitchFamily="34" charset="0"/>
            </a:endParaRPr>
          </a:p>
        </p:txBody>
      </p:sp>
      <p:cxnSp>
        <p:nvCxnSpPr>
          <p:cNvPr id="10" name="Прямая соединительная линия 4">
            <a:extLst>
              <a:ext uri="{FF2B5EF4-FFF2-40B4-BE49-F238E27FC236}">
                <a16:creationId xmlns:a16="http://schemas.microsoft.com/office/drawing/2014/main" id="{4A920B62-99E1-E213-E5B7-D0FED6A71A54}"/>
              </a:ext>
            </a:extLst>
          </p:cNvPr>
          <p:cNvCxnSpPr>
            <a:cxnSpLocks/>
          </p:cNvCxnSpPr>
          <p:nvPr/>
        </p:nvCxnSpPr>
        <p:spPr>
          <a:xfrm>
            <a:off x="3425368" y="7928655"/>
            <a:ext cx="0" cy="46490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C646CC9A-8C05-0F37-83A5-FE2751B2BF74}"/>
              </a:ext>
            </a:extLst>
          </p:cNvPr>
          <p:cNvCxnSpPr/>
          <p:nvPr/>
        </p:nvCxnSpPr>
        <p:spPr>
          <a:xfrm>
            <a:off x="2296196" y="0"/>
            <a:ext cx="0" cy="9906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D0DC4D5-4E68-B0F3-E4AC-1E8D5D0B7729}"/>
              </a:ext>
            </a:extLst>
          </p:cNvPr>
          <p:cNvSpPr/>
          <p:nvPr/>
        </p:nvSpPr>
        <p:spPr>
          <a:xfrm rot="18941552">
            <a:off x="-644461" y="655804"/>
            <a:ext cx="2798070" cy="35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descr="Une image contenant personne, sourire, Visage humain, mur&#10;&#10;Description générée automatiquement">
            <a:extLst>
              <a:ext uri="{FF2B5EF4-FFF2-40B4-BE49-F238E27FC236}">
                <a16:creationId xmlns:a16="http://schemas.microsoft.com/office/drawing/2014/main" id="{4DC3E69D-4F93-1EF8-B07E-CF223C8BEF0E}"/>
              </a:ext>
            </a:extLst>
          </p:cNvPr>
          <p:cNvPicPr>
            <a:picLocks noChangeAspect="1"/>
          </p:cNvPicPr>
          <p:nvPr/>
        </p:nvPicPr>
        <p:blipFill rotWithShape="1">
          <a:blip r:embed="rId2"/>
          <a:srcRect l="18906" r="14088"/>
          <a:stretch/>
        </p:blipFill>
        <p:spPr>
          <a:xfrm>
            <a:off x="233076" y="244791"/>
            <a:ext cx="1759560" cy="1752700"/>
          </a:xfrm>
          <a:prstGeom prst="ellipse">
            <a:avLst/>
          </a:prstGeom>
        </p:spPr>
      </p:pic>
    </p:spTree>
    <p:extLst>
      <p:ext uri="{BB962C8B-B14F-4D97-AF65-F5344CB8AC3E}">
        <p14:creationId xmlns:p14="http://schemas.microsoft.com/office/powerpoint/2010/main" val="15932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07259" y="689300"/>
            <a:ext cx="6043484" cy="8491464"/>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90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905" dirty="0">
                <a:solidFill>
                  <a:schemeClr val="tx1">
                    <a:lumMod val="50000"/>
                    <a:lumOff val="50000"/>
                  </a:schemeClr>
                </a:solidFill>
              </a:rPr>
            </a:br>
            <a:r>
              <a:rPr lang="fr-FR" sz="1905" dirty="0" err="1">
                <a:solidFill>
                  <a:schemeClr val="tx1">
                    <a:lumMod val="50000"/>
                    <a:lumOff val="50000"/>
                  </a:schemeClr>
                </a:solidFill>
              </a:rPr>
              <a:t>Disclaimer</a:t>
            </a:r>
            <a:r>
              <a:rPr lang="fr-FR" sz="1905" dirty="0">
                <a:solidFill>
                  <a:schemeClr val="tx1">
                    <a:lumMod val="50000"/>
                    <a:lumOff val="50000"/>
                  </a:schemeClr>
                </a:solidFill>
              </a:rPr>
              <a:t> : Les modèles disponibles sur notre site fournis "en l'état" et sans garantie.</a:t>
            </a:r>
          </a:p>
          <a:p>
            <a:pPr marL="0" indent="0">
              <a:buNone/>
            </a:pPr>
            <a:endParaRPr lang="fr-FR" sz="2220" dirty="0">
              <a:solidFill>
                <a:schemeClr val="tx1">
                  <a:lumMod val="50000"/>
                  <a:lumOff val="50000"/>
                </a:schemeClr>
              </a:solidFill>
            </a:endParaRPr>
          </a:p>
          <a:p>
            <a:pPr marL="0" indent="0" algn="ctr">
              <a:buNone/>
            </a:pPr>
            <a:r>
              <a:rPr lang="fr-FR" sz="2220" dirty="0" err="1"/>
              <a:t>Créeruncv.com</a:t>
            </a:r>
            <a:r>
              <a:rPr lang="fr-FR" sz="2220"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4048</TotalTime>
  <Words>683</Words>
  <Application>Microsoft Macintosh PowerPoint</Application>
  <PresentationFormat>Format A4 (210 x 297 mm)</PresentationFormat>
  <Paragraphs>90</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Calibri Light</vt:lpstr>
      <vt:lpstr>Arial</vt:lpstr>
      <vt:lpstr>Calibri</vt:lpstr>
      <vt:lpstr>Wingdings</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458</cp:revision>
  <dcterms:created xsi:type="dcterms:W3CDTF">2019-07-01T12:35:06Z</dcterms:created>
  <dcterms:modified xsi:type="dcterms:W3CDTF">2023-05-15T22:43:29Z</dcterms:modified>
</cp:coreProperties>
</file>