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73"/>
    <p:restoredTop sz="94661"/>
  </p:normalViewPr>
  <p:slideViewPr>
    <p:cSldViewPr snapToGrid="0" snapToObjects="1">
      <p:cViewPr>
        <p:scale>
          <a:sx n="155" d="100"/>
          <a:sy n="155" d="100"/>
        </p:scale>
        <p:origin x="3512"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smtClean="0"/>
              <a:t>Cliquez et modifiez le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51BD80A-4CB9-3B4B-B4DF-6BFA2BC3C1A4}"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smtClean="0"/>
              <a:t>Cliquez et modifiez le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051BD80A-4CB9-3B4B-B4DF-6BFA2BC3C1A4}" type="datetimeFigureOut">
              <a:rPr lang="fr-FR" smtClean="0"/>
              <a:t>27/10/2017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51BD80A-4CB9-3B4B-B4DF-6BFA2BC3C1A4}"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051BD80A-4CB9-3B4B-B4DF-6BFA2BC3C1A4}" type="datetimeFigureOut">
              <a:rPr lang="fr-FR" smtClean="0"/>
              <a:t>27/10/2017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051BD80A-4CB9-3B4B-B4DF-6BFA2BC3C1A4}" type="datetimeFigureOut">
              <a:rPr lang="fr-FR" smtClean="0"/>
              <a:t>27/10/2017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BD80A-4CB9-3B4B-B4DF-6BFA2BC3C1A4}" type="datetimeFigureOut">
              <a:rPr lang="fr-FR" smtClean="0"/>
              <a:t>27/10/2017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51BD80A-4CB9-3B4B-B4DF-6BFA2BC3C1A4}"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51BD80A-4CB9-3B4B-B4DF-6BFA2BC3C1A4}" type="datetimeFigureOut">
              <a:rPr lang="fr-FR" smtClean="0"/>
              <a:t>27/10/2017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7CA74D5-A2EE-A14B-9153-A685673549DD}"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051BD80A-4CB9-3B4B-B4DF-6BFA2BC3C1A4}" type="datetimeFigureOut">
              <a:rPr lang="fr-FR" smtClean="0"/>
              <a:t>27/10/2017</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87CA74D5-A2EE-A14B-9153-A685673549DD}" type="slidenum">
              <a:rPr lang="fr-FR" smtClean="0"/>
              <a:t>‹#›</a:t>
            </a:fld>
            <a:endParaRPr lang="fr-FR"/>
          </a:p>
        </p:txBody>
      </p:sp>
    </p:spTree>
    <p:extLst>
      <p:ext uri="{BB962C8B-B14F-4D97-AF65-F5344CB8AC3E}">
        <p14:creationId xmlns:p14="http://schemas.microsoft.com/office/powerpoint/2010/main" val="1007285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10"/>
          <p:cNvSpPr/>
          <p:nvPr/>
        </p:nvSpPr>
        <p:spPr>
          <a:xfrm>
            <a:off x="4689744" y="0"/>
            <a:ext cx="2895158" cy="10687513"/>
          </a:xfrm>
          <a:prstGeom prst="rect">
            <a:avLst/>
          </a:prstGeom>
          <a:solidFill>
            <a:srgbClr val="373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dirty="0"/>
          </a:p>
        </p:txBody>
      </p:sp>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20016" r="13543"/>
          <a:stretch/>
        </p:blipFill>
        <p:spPr>
          <a:xfrm>
            <a:off x="6061299" y="186431"/>
            <a:ext cx="1360924" cy="1367162"/>
          </a:xfrm>
          <a:prstGeom prst="ellipse">
            <a:avLst/>
          </a:prstGeom>
        </p:spPr>
      </p:pic>
      <p:sp>
        <p:nvSpPr>
          <p:cNvPr id="6" name="TextBox 7"/>
          <p:cNvSpPr txBox="1"/>
          <p:nvPr/>
        </p:nvSpPr>
        <p:spPr>
          <a:xfrm>
            <a:off x="4893263" y="1065723"/>
            <a:ext cx="2206053" cy="1372683"/>
          </a:xfrm>
          <a:prstGeom prst="rect">
            <a:avLst/>
          </a:prstGeom>
          <a:noFill/>
        </p:spPr>
        <p:txBody>
          <a:bodyPr wrap="none" rtlCol="0">
            <a:spAutoFit/>
          </a:bodyPr>
          <a:lstStyle/>
          <a:p>
            <a:pPr>
              <a:lnSpc>
                <a:spcPct val="80000"/>
              </a:lnSpc>
            </a:pPr>
            <a:r>
              <a:rPr lang="fr-FR" sz="4400" dirty="0" smtClean="0">
                <a:solidFill>
                  <a:schemeClr val="bg1">
                    <a:lumMod val="95000"/>
                  </a:schemeClr>
                </a:solidFill>
                <a:latin typeface="Bebas Neue Light" panose="00000500000000000000" pitchFamily="2" charset="-52"/>
              </a:rPr>
              <a:t>Alice</a:t>
            </a:r>
            <a:endParaRPr lang="fr-FR" sz="6000" dirty="0" smtClean="0">
              <a:solidFill>
                <a:schemeClr val="bg1">
                  <a:lumMod val="95000"/>
                </a:schemeClr>
              </a:solidFill>
              <a:latin typeface="Bebas Neue Bold" panose="020B0606020202050201" pitchFamily="34" charset="-52"/>
            </a:endParaRPr>
          </a:p>
          <a:p>
            <a:pPr>
              <a:lnSpc>
                <a:spcPct val="80000"/>
              </a:lnSpc>
            </a:pPr>
            <a:r>
              <a:rPr lang="fr-FR" sz="6000" dirty="0" smtClean="0">
                <a:solidFill>
                  <a:schemeClr val="bg1">
                    <a:lumMod val="95000"/>
                  </a:schemeClr>
                </a:solidFill>
                <a:latin typeface="Bebas Neue Bold" panose="020B0606020202050201" pitchFamily="34" charset="-52"/>
              </a:rPr>
              <a:t>VERELLA</a:t>
            </a:r>
            <a:endParaRPr lang="fr-FR" sz="6000" dirty="0">
              <a:solidFill>
                <a:schemeClr val="bg1">
                  <a:lumMod val="95000"/>
                </a:schemeClr>
              </a:solidFill>
              <a:latin typeface="Bebas Neue Bold" panose="020B0606020202050201" pitchFamily="34" charset="-52"/>
            </a:endParaRPr>
          </a:p>
        </p:txBody>
      </p:sp>
      <p:sp>
        <p:nvSpPr>
          <p:cNvPr id="7" name="TextBox 15"/>
          <p:cNvSpPr txBox="1"/>
          <p:nvPr/>
        </p:nvSpPr>
        <p:spPr>
          <a:xfrm>
            <a:off x="1213335" y="242833"/>
            <a:ext cx="2144615" cy="584775"/>
          </a:xfrm>
          <a:prstGeom prst="rect">
            <a:avLst/>
          </a:prstGeom>
          <a:noFill/>
        </p:spPr>
        <p:txBody>
          <a:bodyPr wrap="square" rtlCol="0">
            <a:spAutoFit/>
          </a:bodyPr>
          <a:lstStyle/>
          <a:p>
            <a:r>
              <a:rPr lang="en-US" sz="3200" i="1" dirty="0" smtClean="0">
                <a:latin typeface="Bebas Neue Light" panose="00000500000000000000" pitchFamily="2" charset="-52"/>
              </a:rPr>
              <a:t>A propos de </a:t>
            </a:r>
            <a:r>
              <a:rPr lang="en-US" sz="3200" i="1" dirty="0" err="1" smtClean="0">
                <a:latin typeface="Bebas Neue Light" panose="00000500000000000000" pitchFamily="2" charset="-52"/>
              </a:rPr>
              <a:t>moi</a:t>
            </a:r>
            <a:endParaRPr lang="uk-UA" sz="3200" i="1" dirty="0">
              <a:latin typeface="Bebas Neue Light" panose="00000500000000000000" pitchFamily="2" charset="-52"/>
            </a:endParaRPr>
          </a:p>
        </p:txBody>
      </p:sp>
      <p:sp>
        <p:nvSpPr>
          <p:cNvPr id="8" name="Параллелограмм 46"/>
          <p:cNvSpPr/>
          <p:nvPr/>
        </p:nvSpPr>
        <p:spPr>
          <a:xfrm>
            <a:off x="1077148" y="242832"/>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9" name="Прямая соединительная линия 62"/>
          <p:cNvCxnSpPr/>
          <p:nvPr/>
        </p:nvCxnSpPr>
        <p:spPr>
          <a:xfrm flipH="1">
            <a:off x="207506" y="485627"/>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114"/>
          <p:cNvCxnSpPr/>
          <p:nvPr/>
        </p:nvCxnSpPr>
        <p:spPr>
          <a:xfrm flipH="1">
            <a:off x="3429139" y="495236"/>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11" name="Rectangle 8"/>
          <p:cNvSpPr/>
          <p:nvPr/>
        </p:nvSpPr>
        <p:spPr>
          <a:xfrm>
            <a:off x="106281" y="870012"/>
            <a:ext cx="4479231" cy="861774"/>
          </a:xfrm>
          <a:prstGeom prst="rect">
            <a:avLst/>
          </a:prstGeom>
        </p:spPr>
        <p:txBody>
          <a:bodyPr wrap="square">
            <a:spAutoFit/>
          </a:bodyPr>
          <a:lstStyle/>
          <a:p>
            <a:pPr>
              <a:tabLst>
                <a:tab pos="723900" algn="l"/>
                <a:tab pos="1447800" algn="l"/>
                <a:tab pos="2171700" algn="l"/>
              </a:tabLst>
            </a:pPr>
            <a:r>
              <a:rPr lang="fr-FR" sz="1000" dirty="0" smtClean="0">
                <a:latin typeface="Century Gothic" panose="020B0502020202020204" pitchFamily="34" charset="0"/>
              </a:rPr>
              <a:t>Décrivez </a:t>
            </a:r>
            <a:r>
              <a:rPr lang="fr-FR" sz="1000" dirty="0">
                <a:latin typeface="Century Gothic" panose="020B0502020202020204" pitchFamily="34" charset="0"/>
              </a:rPr>
              <a:t>en quelques lignes vos compétences clés pour le poste et vos objectifs de carrière. </a:t>
            </a:r>
            <a:r>
              <a:rPr lang="fr-FR" sz="1000" dirty="0">
                <a:latin typeface="Century Gothic" panose="020B0502020202020204" pitchFamily="34" charset="0"/>
              </a:rPr>
              <a:t>Vous pouvez les mettre en forme à l’aide de puces ou les laisser sous forme de texte plein.  </a:t>
            </a:r>
            <a:r>
              <a:rPr lang="fr-FR" sz="1000" dirty="0">
                <a:latin typeface="Century Gothic" panose="020B0502020202020204" pitchFamily="34" charset="0"/>
              </a:rPr>
              <a:t>Cet espace peut servir de début d’introduction à votre lettre de motivation soyez précis, imaginatif et mettez en valeur votre potentiel professionnel</a:t>
            </a:r>
            <a:r>
              <a:rPr lang="fr-FR" sz="1000" dirty="0" smtClean="0">
                <a:latin typeface="Century Gothic" panose="020B0502020202020204" pitchFamily="34" charset="0"/>
              </a:rPr>
              <a:t>.</a:t>
            </a:r>
            <a:endParaRPr lang="fr-FR" sz="1000" dirty="0">
              <a:latin typeface="Century Gothic" panose="020B0502020202020204" pitchFamily="34" charset="0"/>
            </a:endParaRPr>
          </a:p>
        </p:txBody>
      </p:sp>
      <p:sp>
        <p:nvSpPr>
          <p:cNvPr id="15" name="TextBox 116"/>
          <p:cNvSpPr txBox="1"/>
          <p:nvPr/>
        </p:nvSpPr>
        <p:spPr>
          <a:xfrm>
            <a:off x="1466463" y="2003089"/>
            <a:ext cx="1772065" cy="584775"/>
          </a:xfrm>
          <a:prstGeom prst="rect">
            <a:avLst/>
          </a:prstGeom>
          <a:noFill/>
        </p:spPr>
        <p:txBody>
          <a:bodyPr wrap="square" rtlCol="0">
            <a:spAutoFit/>
          </a:bodyPr>
          <a:lstStyle/>
          <a:p>
            <a:r>
              <a:rPr lang="en-US" sz="3200" i="1" dirty="0" smtClean="0">
                <a:latin typeface="Bebas Neue Light" panose="00000500000000000000" pitchFamily="2" charset="-52"/>
              </a:rPr>
              <a:t>experience</a:t>
            </a:r>
            <a:endParaRPr lang="uk-UA" sz="3200" i="1" dirty="0">
              <a:latin typeface="Bebas Neue Light" panose="00000500000000000000" pitchFamily="2" charset="-52"/>
            </a:endParaRPr>
          </a:p>
        </p:txBody>
      </p:sp>
      <p:sp>
        <p:nvSpPr>
          <p:cNvPr id="16" name="Параллелограмм 117"/>
          <p:cNvSpPr/>
          <p:nvPr/>
        </p:nvSpPr>
        <p:spPr>
          <a:xfrm>
            <a:off x="1077148" y="2003089"/>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7" name="Прямая соединительная линия 118"/>
          <p:cNvCxnSpPr/>
          <p:nvPr/>
        </p:nvCxnSpPr>
        <p:spPr>
          <a:xfrm flipH="1">
            <a:off x="207506" y="2259532"/>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19"/>
          <p:cNvCxnSpPr/>
          <p:nvPr/>
        </p:nvCxnSpPr>
        <p:spPr>
          <a:xfrm flipH="1">
            <a:off x="3429139" y="2255493"/>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19" name="TextBox 91"/>
          <p:cNvSpPr txBox="1"/>
          <p:nvPr/>
        </p:nvSpPr>
        <p:spPr>
          <a:xfrm>
            <a:off x="207505" y="2724434"/>
            <a:ext cx="3111923" cy="289310"/>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SOCIETE</a:t>
            </a:r>
            <a:r>
              <a:rPr lang="en-US" sz="1600" dirty="0">
                <a:latin typeface="Bebas Neue Bold" panose="020B0606020202050201" pitchFamily="34" charset="-52"/>
              </a:rPr>
              <a:t> </a:t>
            </a:r>
            <a:r>
              <a:rPr lang="en-US" sz="1600" smtClean="0">
                <a:latin typeface="Bebas Neue Light" panose="00000500000000000000" pitchFamily="2" charset="-52"/>
              </a:rPr>
              <a:t>TITRE </a:t>
            </a:r>
            <a:r>
              <a:rPr lang="en-US" sz="1600" dirty="0" smtClean="0">
                <a:latin typeface="Bebas Neue Light" panose="00000500000000000000" pitchFamily="2" charset="-52"/>
              </a:rPr>
              <a:t>DU POSTE</a:t>
            </a:r>
            <a:endParaRPr lang="en-US" sz="1600" dirty="0" smtClean="0">
              <a:latin typeface="Bebas Neue Light" panose="00000500000000000000" pitchFamily="2" charset="-52"/>
            </a:endParaRPr>
          </a:p>
        </p:txBody>
      </p:sp>
      <p:sp>
        <p:nvSpPr>
          <p:cNvPr id="20" name="Прямоугольник 107"/>
          <p:cNvSpPr/>
          <p:nvPr/>
        </p:nvSpPr>
        <p:spPr>
          <a:xfrm>
            <a:off x="248591" y="3005938"/>
            <a:ext cx="4304966" cy="707886"/>
          </a:xfrm>
          <a:prstGeom prst="rect">
            <a:avLst/>
          </a:prstGeom>
        </p:spPr>
        <p:txBody>
          <a:bodyPr wrap="square">
            <a:spAutoFit/>
          </a:bodyPr>
          <a:lstStyle/>
          <a:p>
            <a:pPr>
              <a:tabLst>
                <a:tab pos="723900" algn="l"/>
                <a:tab pos="1447800" algn="l"/>
                <a:tab pos="2171700" algn="l"/>
              </a:tabLst>
              <a:defRPr/>
            </a:pPr>
            <a:r>
              <a:rPr lang="fr-FR" sz="1000" dirty="0">
                <a:latin typeface="Century Gothic" panose="020B0502020202020204" pitchFamily="34" charset="0"/>
              </a:rPr>
              <a:t>Décrivez ici les fonctions que vous avez occupées. Décrivez également vos missions, le nombre de personnes que vous avez encadré et si vous le pouvez, essayez d’inscrire les résultats que vous avez obtenus, n’hésitez pas à les quantifier.</a:t>
            </a:r>
            <a:endParaRPr lang="fr-FR" sz="1000" dirty="0">
              <a:latin typeface="Century Gothic" panose="020B0502020202020204" pitchFamily="34" charset="0"/>
            </a:endParaRPr>
          </a:p>
        </p:txBody>
      </p:sp>
      <p:sp>
        <p:nvSpPr>
          <p:cNvPr id="21" name="TextBox 121"/>
          <p:cNvSpPr txBox="1"/>
          <p:nvPr/>
        </p:nvSpPr>
        <p:spPr>
          <a:xfrm>
            <a:off x="3404846" y="2698247"/>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30" name="TextBox 128"/>
          <p:cNvSpPr txBox="1"/>
          <p:nvPr/>
        </p:nvSpPr>
        <p:spPr>
          <a:xfrm>
            <a:off x="1508323" y="6201183"/>
            <a:ext cx="1772065" cy="584775"/>
          </a:xfrm>
          <a:prstGeom prst="rect">
            <a:avLst/>
          </a:prstGeom>
          <a:noFill/>
        </p:spPr>
        <p:txBody>
          <a:bodyPr wrap="square" rtlCol="0">
            <a:spAutoFit/>
          </a:bodyPr>
          <a:lstStyle/>
          <a:p>
            <a:r>
              <a:rPr lang="en-US" sz="3200" i="1" dirty="0" smtClean="0">
                <a:latin typeface="Bebas Neue Light" panose="00000500000000000000" pitchFamily="2" charset="-52"/>
              </a:rPr>
              <a:t>EDUCATION</a:t>
            </a:r>
            <a:endParaRPr lang="uk-UA" sz="3200" i="1" dirty="0">
              <a:latin typeface="Bebas Neue Light" panose="00000500000000000000" pitchFamily="2" charset="-52"/>
            </a:endParaRPr>
          </a:p>
        </p:txBody>
      </p:sp>
      <p:sp>
        <p:nvSpPr>
          <p:cNvPr id="31" name="Параллелограмм 129"/>
          <p:cNvSpPr/>
          <p:nvPr/>
        </p:nvSpPr>
        <p:spPr>
          <a:xfrm>
            <a:off x="1077148" y="6198073"/>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32" name="Прямая соединительная линия 130"/>
          <p:cNvCxnSpPr/>
          <p:nvPr/>
        </p:nvCxnSpPr>
        <p:spPr>
          <a:xfrm flipH="1">
            <a:off x="207506" y="6454516"/>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33" name="Прямая соединительная линия 131"/>
          <p:cNvCxnSpPr/>
          <p:nvPr/>
        </p:nvCxnSpPr>
        <p:spPr>
          <a:xfrm flipH="1">
            <a:off x="3429139" y="6450477"/>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34" name="TextBox 132"/>
          <p:cNvSpPr txBox="1"/>
          <p:nvPr/>
        </p:nvSpPr>
        <p:spPr>
          <a:xfrm>
            <a:off x="267764" y="6947676"/>
            <a:ext cx="1827530" cy="301621"/>
          </a:xfrm>
          <a:prstGeom prst="rect">
            <a:avLst/>
          </a:prstGeom>
          <a:noFill/>
        </p:spPr>
        <p:txBody>
          <a:bodyPr wrap="square" rtlCol="0">
            <a:spAutoFit/>
          </a:bodyPr>
          <a:lstStyle/>
          <a:p>
            <a:pPr algn="just">
              <a:lnSpc>
                <a:spcPct val="80000"/>
              </a:lnSpc>
            </a:pPr>
            <a:r>
              <a:rPr lang="en-US" sz="1600" dirty="0" smtClean="0">
                <a:latin typeface="Bebas Neue Bold" panose="020B0606020202050201" pitchFamily="34" charset="-52"/>
              </a:rPr>
              <a:t>UNIVERSITE</a:t>
            </a:r>
            <a:r>
              <a:rPr lang="en-US" sz="1600" dirty="0">
                <a:latin typeface="Bebas Neue Bold" panose="020B0606020202050201" pitchFamily="34" charset="-52"/>
              </a:rPr>
              <a:t> </a:t>
            </a:r>
            <a:r>
              <a:rPr lang="en-US" sz="1600" dirty="0" err="1" smtClean="0">
                <a:latin typeface="Bebas Neue Light" panose="00000500000000000000" pitchFamily="2" charset="-52"/>
              </a:rPr>
              <a:t>Diplome</a:t>
            </a:r>
            <a:endParaRPr lang="en-US" sz="1600" dirty="0" smtClean="0">
              <a:latin typeface="Bebas Neue Light" panose="00000500000000000000" pitchFamily="2" charset="-52"/>
            </a:endParaRPr>
          </a:p>
        </p:txBody>
      </p:sp>
      <p:sp>
        <p:nvSpPr>
          <p:cNvPr id="35" name="TextBox 133"/>
          <p:cNvSpPr txBox="1"/>
          <p:nvPr/>
        </p:nvSpPr>
        <p:spPr>
          <a:xfrm>
            <a:off x="3221623" y="6922229"/>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2000 - 2004</a:t>
            </a:r>
          </a:p>
        </p:txBody>
      </p:sp>
      <p:sp>
        <p:nvSpPr>
          <p:cNvPr id="37" name="Rectangle 36"/>
          <p:cNvSpPr/>
          <p:nvPr/>
        </p:nvSpPr>
        <p:spPr>
          <a:xfrm>
            <a:off x="278021" y="7250453"/>
            <a:ext cx="4135750" cy="400110"/>
          </a:xfrm>
          <a:prstGeom prst="rect">
            <a:avLst/>
          </a:prstGeom>
        </p:spPr>
        <p:txBody>
          <a:bodyPr wrap="square">
            <a:spAutoFit/>
          </a:bodyPr>
          <a:lstStyle/>
          <a:p>
            <a:r>
              <a:rPr lang="en-US" sz="1000" dirty="0" err="1">
                <a:latin typeface="Century Gothic" panose="020B0502020202020204" pitchFamily="34" charset="0"/>
              </a:rPr>
              <a:t>Décrivez</a:t>
            </a:r>
            <a:r>
              <a:rPr lang="en-US" sz="1000" dirty="0">
                <a:latin typeface="Century Gothic" panose="020B0502020202020204" pitchFamily="34" charset="0"/>
              </a:rPr>
              <a:t> </a:t>
            </a:r>
            <a:r>
              <a:rPr lang="en-US" sz="1000" dirty="0" err="1">
                <a:latin typeface="Century Gothic" panose="020B0502020202020204" pitchFamily="34" charset="0"/>
              </a:rPr>
              <a:t>en</a:t>
            </a:r>
            <a:r>
              <a:rPr lang="en-US" sz="1000" dirty="0">
                <a:latin typeface="Century Gothic" panose="020B0502020202020204" pitchFamily="34" charset="0"/>
              </a:rPr>
              <a:t> </a:t>
            </a:r>
            <a:r>
              <a:rPr lang="en-US" sz="1000" dirty="0" err="1">
                <a:latin typeface="Century Gothic" panose="020B0502020202020204" pitchFamily="34" charset="0"/>
              </a:rPr>
              <a:t>une</a:t>
            </a:r>
            <a:r>
              <a:rPr lang="en-US" sz="1000" dirty="0">
                <a:latin typeface="Century Gothic" panose="020B0502020202020204" pitchFamily="34" charset="0"/>
              </a:rPr>
              <a:t> </a:t>
            </a:r>
            <a:r>
              <a:rPr lang="en-US" sz="1000" dirty="0" err="1">
                <a:latin typeface="Century Gothic" panose="020B0502020202020204" pitchFamily="34" charset="0"/>
              </a:rPr>
              <a:t>ligne</a:t>
            </a:r>
            <a:r>
              <a:rPr lang="en-US" sz="1000" dirty="0">
                <a:latin typeface="Century Gothic" panose="020B0502020202020204" pitchFamily="34" charset="0"/>
              </a:rPr>
              <a:t> les </a:t>
            </a:r>
            <a:r>
              <a:rPr lang="en-US" sz="1000" dirty="0" err="1">
                <a:latin typeface="Century Gothic" panose="020B0502020202020204" pitchFamily="34" charset="0"/>
              </a:rPr>
              <a:t>objectifs</a:t>
            </a:r>
            <a:r>
              <a:rPr lang="en-US" sz="1000" dirty="0">
                <a:latin typeface="Century Gothic" panose="020B0502020202020204" pitchFamily="34" charset="0"/>
              </a:rPr>
              <a:t> et les </a:t>
            </a:r>
            <a:r>
              <a:rPr lang="en-US" sz="1000" dirty="0" err="1">
                <a:latin typeface="Century Gothic" panose="020B0502020202020204" pitchFamily="34" charset="0"/>
              </a:rPr>
              <a:t>spécialités</a:t>
            </a:r>
            <a:r>
              <a:rPr lang="en-US" sz="1000" dirty="0">
                <a:latin typeface="Century Gothic" panose="020B0502020202020204" pitchFamily="34" charset="0"/>
              </a:rPr>
              <a:t> de </a:t>
            </a:r>
            <a:r>
              <a:rPr lang="en-US" sz="1000" dirty="0" err="1">
                <a:latin typeface="Century Gothic" panose="020B0502020202020204" pitchFamily="34" charset="0"/>
              </a:rPr>
              <a:t>cette</a:t>
            </a:r>
            <a:r>
              <a:rPr lang="en-US" sz="1000" dirty="0">
                <a:latin typeface="Century Gothic" panose="020B0502020202020204" pitchFamily="34" charset="0"/>
              </a:rPr>
              <a:t> formation.</a:t>
            </a:r>
            <a:endParaRPr lang="en-US" sz="1000" dirty="0">
              <a:latin typeface="Century Gothic" panose="020B0502020202020204" pitchFamily="34" charset="0"/>
            </a:endParaRPr>
          </a:p>
        </p:txBody>
      </p:sp>
      <p:sp>
        <p:nvSpPr>
          <p:cNvPr id="47" name="TextBox 91"/>
          <p:cNvSpPr txBox="1"/>
          <p:nvPr/>
        </p:nvSpPr>
        <p:spPr>
          <a:xfrm>
            <a:off x="188303" y="3829807"/>
            <a:ext cx="3111923" cy="289310"/>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SOCIETE</a:t>
            </a:r>
            <a:r>
              <a:rPr lang="en-US" sz="1600" dirty="0">
                <a:latin typeface="Bebas Neue Bold" panose="020B0606020202050201" pitchFamily="34" charset="-52"/>
              </a:rPr>
              <a:t> </a:t>
            </a:r>
            <a:r>
              <a:rPr lang="en-US" sz="1600" smtClean="0">
                <a:latin typeface="Bebas Neue Light" panose="00000500000000000000" pitchFamily="2" charset="-52"/>
              </a:rPr>
              <a:t>TITRE </a:t>
            </a:r>
            <a:r>
              <a:rPr lang="en-US" sz="1600" dirty="0" smtClean="0">
                <a:latin typeface="Bebas Neue Light" panose="00000500000000000000" pitchFamily="2" charset="-52"/>
              </a:rPr>
              <a:t>DU POSTE</a:t>
            </a:r>
            <a:endParaRPr lang="en-US" sz="1600" dirty="0" smtClean="0">
              <a:latin typeface="Bebas Neue Light" panose="00000500000000000000" pitchFamily="2" charset="-52"/>
            </a:endParaRPr>
          </a:p>
        </p:txBody>
      </p:sp>
      <p:sp>
        <p:nvSpPr>
          <p:cNvPr id="48" name="Прямоугольник 107"/>
          <p:cNvSpPr/>
          <p:nvPr/>
        </p:nvSpPr>
        <p:spPr>
          <a:xfrm>
            <a:off x="229389" y="4111311"/>
            <a:ext cx="4304966" cy="707886"/>
          </a:xfrm>
          <a:prstGeom prst="rect">
            <a:avLst/>
          </a:prstGeom>
        </p:spPr>
        <p:txBody>
          <a:bodyPr wrap="square">
            <a:spAutoFit/>
          </a:bodyPr>
          <a:lstStyle/>
          <a:p>
            <a:pPr>
              <a:tabLst>
                <a:tab pos="723900" algn="l"/>
                <a:tab pos="1447800" algn="l"/>
                <a:tab pos="2171700" algn="l"/>
              </a:tabLst>
              <a:defRPr/>
            </a:pPr>
            <a:r>
              <a:rPr lang="fr-FR" sz="1000" dirty="0">
                <a:latin typeface="Century Gothic" panose="020B0502020202020204" pitchFamily="34" charset="0"/>
              </a:rPr>
              <a:t>Décrivez ici les fonctions que vous avez occupées. Décrivez également vos missions, le nombre de personnes que vous avez encadré et si vous le pouvez, essayez d’inscrire les résultats que vous avez obtenus, n’hésitez pas à les quantifier.</a:t>
            </a:r>
            <a:endParaRPr lang="fr-FR" sz="1000" dirty="0">
              <a:latin typeface="Century Gothic" panose="020B0502020202020204" pitchFamily="34" charset="0"/>
            </a:endParaRPr>
          </a:p>
        </p:txBody>
      </p:sp>
      <p:sp>
        <p:nvSpPr>
          <p:cNvPr id="49" name="TextBox 121"/>
          <p:cNvSpPr txBox="1"/>
          <p:nvPr/>
        </p:nvSpPr>
        <p:spPr>
          <a:xfrm>
            <a:off x="3385644" y="3803620"/>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50" name="TextBox 91"/>
          <p:cNvSpPr txBox="1"/>
          <p:nvPr/>
        </p:nvSpPr>
        <p:spPr>
          <a:xfrm>
            <a:off x="221483" y="4965121"/>
            <a:ext cx="3111923" cy="289310"/>
          </a:xfrm>
          <a:prstGeom prst="rect">
            <a:avLst/>
          </a:prstGeom>
          <a:noFill/>
        </p:spPr>
        <p:txBody>
          <a:bodyPr wrap="square" rtlCol="0">
            <a:spAutoFit/>
          </a:bodyPr>
          <a:lstStyle/>
          <a:p>
            <a:pPr algn="just">
              <a:lnSpc>
                <a:spcPct val="80000"/>
              </a:lnSpc>
            </a:pPr>
            <a:r>
              <a:rPr lang="en-US" sz="1600" smtClean="0">
                <a:latin typeface="Bebas Neue Bold" panose="020B0606020202050201" pitchFamily="34" charset="-52"/>
              </a:rPr>
              <a:t>SOCIETE</a:t>
            </a:r>
            <a:r>
              <a:rPr lang="en-US" sz="1600" dirty="0">
                <a:latin typeface="Bebas Neue Bold" panose="020B0606020202050201" pitchFamily="34" charset="-52"/>
              </a:rPr>
              <a:t> </a:t>
            </a:r>
            <a:r>
              <a:rPr lang="en-US" sz="1600" smtClean="0">
                <a:latin typeface="Bebas Neue Light" panose="00000500000000000000" pitchFamily="2" charset="-52"/>
              </a:rPr>
              <a:t>TITRE </a:t>
            </a:r>
            <a:r>
              <a:rPr lang="en-US" sz="1600" dirty="0" smtClean="0">
                <a:latin typeface="Bebas Neue Light" panose="00000500000000000000" pitchFamily="2" charset="-52"/>
              </a:rPr>
              <a:t>DU POSTE</a:t>
            </a:r>
            <a:endParaRPr lang="en-US" sz="1600" dirty="0" smtClean="0">
              <a:latin typeface="Bebas Neue Light" panose="00000500000000000000" pitchFamily="2" charset="-52"/>
            </a:endParaRPr>
          </a:p>
        </p:txBody>
      </p:sp>
      <p:sp>
        <p:nvSpPr>
          <p:cNvPr id="51" name="Прямоугольник 107"/>
          <p:cNvSpPr/>
          <p:nvPr/>
        </p:nvSpPr>
        <p:spPr>
          <a:xfrm>
            <a:off x="262569" y="5246625"/>
            <a:ext cx="4304966" cy="707886"/>
          </a:xfrm>
          <a:prstGeom prst="rect">
            <a:avLst/>
          </a:prstGeom>
        </p:spPr>
        <p:txBody>
          <a:bodyPr wrap="square">
            <a:spAutoFit/>
          </a:bodyPr>
          <a:lstStyle/>
          <a:p>
            <a:pPr>
              <a:tabLst>
                <a:tab pos="723900" algn="l"/>
                <a:tab pos="1447800" algn="l"/>
                <a:tab pos="2171700" algn="l"/>
              </a:tabLst>
              <a:defRPr/>
            </a:pPr>
            <a:r>
              <a:rPr lang="fr-FR" sz="1000" dirty="0">
                <a:latin typeface="Century Gothic" panose="020B0502020202020204" pitchFamily="34" charset="0"/>
              </a:rPr>
              <a:t>Décrivez ici les fonctions que vous avez occupées. Décrivez également vos missions, le nombre de personnes que vous avez encadré et si vous le pouvez, essayez d’inscrire les résultats que vous avez obtenus, n’hésitez pas à les quantifier.</a:t>
            </a:r>
            <a:endParaRPr lang="fr-FR" sz="1000" dirty="0">
              <a:latin typeface="Century Gothic" panose="020B0502020202020204" pitchFamily="34" charset="0"/>
            </a:endParaRPr>
          </a:p>
        </p:txBody>
      </p:sp>
      <p:sp>
        <p:nvSpPr>
          <p:cNvPr id="52" name="TextBox 121"/>
          <p:cNvSpPr txBox="1"/>
          <p:nvPr/>
        </p:nvSpPr>
        <p:spPr>
          <a:xfrm>
            <a:off x="3418824" y="4938934"/>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2010 - 2017</a:t>
            </a:r>
          </a:p>
        </p:txBody>
      </p:sp>
      <p:sp>
        <p:nvSpPr>
          <p:cNvPr id="53" name="TextBox 132"/>
          <p:cNvSpPr txBox="1"/>
          <p:nvPr/>
        </p:nvSpPr>
        <p:spPr>
          <a:xfrm>
            <a:off x="278021" y="7816905"/>
            <a:ext cx="1827530" cy="301621"/>
          </a:xfrm>
          <a:prstGeom prst="rect">
            <a:avLst/>
          </a:prstGeom>
          <a:noFill/>
        </p:spPr>
        <p:txBody>
          <a:bodyPr wrap="square" rtlCol="0">
            <a:spAutoFit/>
          </a:bodyPr>
          <a:lstStyle/>
          <a:p>
            <a:pPr algn="just">
              <a:lnSpc>
                <a:spcPct val="80000"/>
              </a:lnSpc>
            </a:pPr>
            <a:r>
              <a:rPr lang="en-US" sz="1600" dirty="0" smtClean="0">
                <a:latin typeface="Bebas Neue Bold" panose="020B0606020202050201" pitchFamily="34" charset="-52"/>
              </a:rPr>
              <a:t>UNIVERSITE</a:t>
            </a:r>
            <a:r>
              <a:rPr lang="en-US" sz="1600" dirty="0">
                <a:latin typeface="Bebas Neue Bold" panose="020B0606020202050201" pitchFamily="34" charset="-52"/>
              </a:rPr>
              <a:t> </a:t>
            </a:r>
            <a:r>
              <a:rPr lang="en-US" sz="1600" dirty="0" err="1" smtClean="0">
                <a:latin typeface="Bebas Neue Light" panose="00000500000000000000" pitchFamily="2" charset="-52"/>
              </a:rPr>
              <a:t>Diplome</a:t>
            </a:r>
            <a:endParaRPr lang="en-US" sz="1600" dirty="0" smtClean="0">
              <a:latin typeface="Bebas Neue Light" panose="00000500000000000000" pitchFamily="2" charset="-52"/>
            </a:endParaRPr>
          </a:p>
        </p:txBody>
      </p:sp>
      <p:sp>
        <p:nvSpPr>
          <p:cNvPr id="54" name="TextBox 133"/>
          <p:cNvSpPr txBox="1"/>
          <p:nvPr/>
        </p:nvSpPr>
        <p:spPr>
          <a:xfrm>
            <a:off x="3231880" y="7791458"/>
            <a:ext cx="1162689"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2000 - 2004</a:t>
            </a:r>
          </a:p>
        </p:txBody>
      </p:sp>
      <p:sp>
        <p:nvSpPr>
          <p:cNvPr id="55" name="Rectangle 54"/>
          <p:cNvSpPr/>
          <p:nvPr/>
        </p:nvSpPr>
        <p:spPr>
          <a:xfrm>
            <a:off x="288278" y="8119682"/>
            <a:ext cx="4135750" cy="400110"/>
          </a:xfrm>
          <a:prstGeom prst="rect">
            <a:avLst/>
          </a:prstGeom>
        </p:spPr>
        <p:txBody>
          <a:bodyPr wrap="square">
            <a:spAutoFit/>
          </a:bodyPr>
          <a:lstStyle/>
          <a:p>
            <a:r>
              <a:rPr lang="en-US" sz="1000" dirty="0" err="1">
                <a:latin typeface="Century Gothic" panose="020B0502020202020204" pitchFamily="34" charset="0"/>
              </a:rPr>
              <a:t>Décrivez</a:t>
            </a:r>
            <a:r>
              <a:rPr lang="en-US" sz="1000" dirty="0">
                <a:latin typeface="Century Gothic" panose="020B0502020202020204" pitchFamily="34" charset="0"/>
              </a:rPr>
              <a:t> </a:t>
            </a:r>
            <a:r>
              <a:rPr lang="en-US" sz="1000" dirty="0" err="1">
                <a:latin typeface="Century Gothic" panose="020B0502020202020204" pitchFamily="34" charset="0"/>
              </a:rPr>
              <a:t>en</a:t>
            </a:r>
            <a:r>
              <a:rPr lang="en-US" sz="1000" dirty="0">
                <a:latin typeface="Century Gothic" panose="020B0502020202020204" pitchFamily="34" charset="0"/>
              </a:rPr>
              <a:t> </a:t>
            </a:r>
            <a:r>
              <a:rPr lang="en-US" sz="1000" dirty="0" err="1">
                <a:latin typeface="Century Gothic" panose="020B0502020202020204" pitchFamily="34" charset="0"/>
              </a:rPr>
              <a:t>une</a:t>
            </a:r>
            <a:r>
              <a:rPr lang="en-US" sz="1000" dirty="0">
                <a:latin typeface="Century Gothic" panose="020B0502020202020204" pitchFamily="34" charset="0"/>
              </a:rPr>
              <a:t> </a:t>
            </a:r>
            <a:r>
              <a:rPr lang="en-US" sz="1000" dirty="0" err="1">
                <a:latin typeface="Century Gothic" panose="020B0502020202020204" pitchFamily="34" charset="0"/>
              </a:rPr>
              <a:t>ligne</a:t>
            </a:r>
            <a:r>
              <a:rPr lang="en-US" sz="1000" dirty="0">
                <a:latin typeface="Century Gothic" panose="020B0502020202020204" pitchFamily="34" charset="0"/>
              </a:rPr>
              <a:t> les </a:t>
            </a:r>
            <a:r>
              <a:rPr lang="en-US" sz="1000" dirty="0" err="1">
                <a:latin typeface="Century Gothic" panose="020B0502020202020204" pitchFamily="34" charset="0"/>
              </a:rPr>
              <a:t>objectifs</a:t>
            </a:r>
            <a:r>
              <a:rPr lang="en-US" sz="1000" dirty="0">
                <a:latin typeface="Century Gothic" panose="020B0502020202020204" pitchFamily="34" charset="0"/>
              </a:rPr>
              <a:t> et les </a:t>
            </a:r>
            <a:r>
              <a:rPr lang="en-US" sz="1000" dirty="0" err="1">
                <a:latin typeface="Century Gothic" panose="020B0502020202020204" pitchFamily="34" charset="0"/>
              </a:rPr>
              <a:t>spécialités</a:t>
            </a:r>
            <a:r>
              <a:rPr lang="en-US" sz="1000" dirty="0">
                <a:latin typeface="Century Gothic" panose="020B0502020202020204" pitchFamily="34" charset="0"/>
              </a:rPr>
              <a:t> de </a:t>
            </a:r>
            <a:r>
              <a:rPr lang="en-US" sz="1000" dirty="0" err="1">
                <a:latin typeface="Century Gothic" panose="020B0502020202020204" pitchFamily="34" charset="0"/>
              </a:rPr>
              <a:t>cette</a:t>
            </a:r>
            <a:r>
              <a:rPr lang="en-US" sz="1000" dirty="0">
                <a:latin typeface="Century Gothic" panose="020B0502020202020204" pitchFamily="34" charset="0"/>
              </a:rPr>
              <a:t> formation.</a:t>
            </a:r>
            <a:endParaRPr lang="en-US" sz="1000" dirty="0">
              <a:latin typeface="Century Gothic" panose="020B0502020202020204" pitchFamily="34" charset="0"/>
            </a:endParaRPr>
          </a:p>
        </p:txBody>
      </p:sp>
      <p:sp>
        <p:nvSpPr>
          <p:cNvPr id="56" name="TextBox 128"/>
          <p:cNvSpPr txBox="1"/>
          <p:nvPr/>
        </p:nvSpPr>
        <p:spPr>
          <a:xfrm>
            <a:off x="1499891" y="8794262"/>
            <a:ext cx="1772065" cy="584775"/>
          </a:xfrm>
          <a:prstGeom prst="rect">
            <a:avLst/>
          </a:prstGeom>
          <a:noFill/>
        </p:spPr>
        <p:txBody>
          <a:bodyPr wrap="square" rtlCol="0">
            <a:spAutoFit/>
          </a:bodyPr>
          <a:lstStyle/>
          <a:p>
            <a:r>
              <a:rPr lang="en-US" sz="3200" i="1" dirty="0" smtClean="0">
                <a:latin typeface="Bebas Neue Light" panose="00000500000000000000" pitchFamily="2" charset="-52"/>
              </a:rPr>
              <a:t>LANGUES</a:t>
            </a:r>
            <a:endParaRPr lang="uk-UA" sz="3200" i="1" dirty="0">
              <a:latin typeface="Bebas Neue Light" panose="00000500000000000000" pitchFamily="2" charset="-52"/>
            </a:endParaRPr>
          </a:p>
        </p:txBody>
      </p:sp>
      <p:sp>
        <p:nvSpPr>
          <p:cNvPr id="57" name="Параллелограмм 129"/>
          <p:cNvSpPr/>
          <p:nvPr/>
        </p:nvSpPr>
        <p:spPr>
          <a:xfrm>
            <a:off x="1077148" y="8785877"/>
            <a:ext cx="2414443" cy="535184"/>
          </a:xfrm>
          <a:prstGeom prst="parallelogram">
            <a:avLst/>
          </a:prstGeom>
          <a:noFill/>
          <a:ln w="9525">
            <a:solidFill>
              <a:srgbClr val="37373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58" name="Прямая соединительная линия 130"/>
          <p:cNvCxnSpPr/>
          <p:nvPr/>
        </p:nvCxnSpPr>
        <p:spPr>
          <a:xfrm flipH="1">
            <a:off x="207506" y="9042320"/>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cxnSp>
        <p:nvCxnSpPr>
          <p:cNvPr id="59" name="Прямая соединительная линия 131"/>
          <p:cNvCxnSpPr/>
          <p:nvPr/>
        </p:nvCxnSpPr>
        <p:spPr>
          <a:xfrm flipH="1">
            <a:off x="3429139" y="9038281"/>
            <a:ext cx="936000" cy="0"/>
          </a:xfrm>
          <a:prstGeom prst="line">
            <a:avLst/>
          </a:prstGeom>
          <a:ln>
            <a:solidFill>
              <a:srgbClr val="373739"/>
            </a:solidFill>
          </a:ln>
        </p:spPr>
        <p:style>
          <a:lnRef idx="1">
            <a:schemeClr val="dk1"/>
          </a:lnRef>
          <a:fillRef idx="0">
            <a:schemeClr val="dk1"/>
          </a:fillRef>
          <a:effectRef idx="0">
            <a:schemeClr val="dk1"/>
          </a:effectRef>
          <a:fontRef idx="minor">
            <a:schemeClr val="tx1"/>
          </a:fontRef>
        </p:style>
      </p:cxnSp>
      <p:sp>
        <p:nvSpPr>
          <p:cNvPr id="60" name="TextBox 63"/>
          <p:cNvSpPr txBox="1"/>
          <p:nvPr/>
        </p:nvSpPr>
        <p:spPr>
          <a:xfrm>
            <a:off x="379630" y="9441882"/>
            <a:ext cx="697627" cy="338554"/>
          </a:xfrm>
          <a:prstGeom prst="rect">
            <a:avLst/>
          </a:prstGeom>
          <a:noFill/>
        </p:spPr>
        <p:txBody>
          <a:bodyPr wrap="none" rtlCol="0">
            <a:spAutoFit/>
          </a:bodyPr>
          <a:lstStyle/>
          <a:p>
            <a:r>
              <a:rPr lang="en-US" sz="1600" dirty="0" smtClean="0">
                <a:latin typeface="Bebas Neue Regular" panose="00000500000000000000" pitchFamily="50" charset="-52"/>
              </a:rPr>
              <a:t>ANGLAIS</a:t>
            </a:r>
            <a:endParaRPr lang="uk-UA" sz="1600" dirty="0">
              <a:latin typeface="Bebas Neue Regular" panose="00000500000000000000" pitchFamily="50" charset="-52"/>
            </a:endParaRPr>
          </a:p>
        </p:txBody>
      </p:sp>
      <p:sp>
        <p:nvSpPr>
          <p:cNvPr id="61" name="TextBox 65"/>
          <p:cNvSpPr txBox="1"/>
          <p:nvPr/>
        </p:nvSpPr>
        <p:spPr>
          <a:xfrm>
            <a:off x="379630" y="9841906"/>
            <a:ext cx="841897" cy="338554"/>
          </a:xfrm>
          <a:prstGeom prst="rect">
            <a:avLst/>
          </a:prstGeom>
          <a:noFill/>
        </p:spPr>
        <p:txBody>
          <a:bodyPr wrap="none" rtlCol="0">
            <a:spAutoFit/>
          </a:bodyPr>
          <a:lstStyle/>
          <a:p>
            <a:r>
              <a:rPr lang="en-US" sz="1600" dirty="0" smtClean="0">
                <a:latin typeface="Bebas Neue Regular" panose="00000500000000000000" pitchFamily="50" charset="-52"/>
              </a:rPr>
              <a:t>ALLEMAND</a:t>
            </a:r>
            <a:endParaRPr lang="uk-UA" sz="1600" dirty="0">
              <a:latin typeface="Bebas Neue Regular" panose="00000500000000000000" pitchFamily="50" charset="-52"/>
            </a:endParaRPr>
          </a:p>
        </p:txBody>
      </p:sp>
      <p:sp>
        <p:nvSpPr>
          <p:cNvPr id="62" name="TextBox 142"/>
          <p:cNvSpPr txBox="1"/>
          <p:nvPr/>
        </p:nvSpPr>
        <p:spPr>
          <a:xfrm>
            <a:off x="379630" y="10264801"/>
            <a:ext cx="809837" cy="338554"/>
          </a:xfrm>
          <a:prstGeom prst="rect">
            <a:avLst/>
          </a:prstGeom>
          <a:noFill/>
        </p:spPr>
        <p:txBody>
          <a:bodyPr wrap="none" rtlCol="0">
            <a:spAutoFit/>
          </a:bodyPr>
          <a:lstStyle/>
          <a:p>
            <a:r>
              <a:rPr lang="en-US" sz="1600" dirty="0" smtClean="0">
                <a:latin typeface="Bebas Neue Regular" panose="00000500000000000000" pitchFamily="50" charset="-52"/>
              </a:rPr>
              <a:t>ESPAGNOL</a:t>
            </a:r>
            <a:endParaRPr lang="uk-UA" sz="1600" dirty="0">
              <a:latin typeface="Bebas Neue Regular" panose="00000500000000000000" pitchFamily="50" charset="-52"/>
            </a:endParaRPr>
          </a:p>
        </p:txBody>
      </p:sp>
      <p:sp>
        <p:nvSpPr>
          <p:cNvPr id="63" name="TextBox 143"/>
          <p:cNvSpPr txBox="1"/>
          <p:nvPr/>
        </p:nvSpPr>
        <p:spPr>
          <a:xfrm>
            <a:off x="1579632" y="9468718"/>
            <a:ext cx="1827530"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NATIF</a:t>
            </a:r>
            <a:endParaRPr lang="en-US" sz="1600" dirty="0" smtClean="0">
              <a:latin typeface="Bebas Neue Light" panose="00000500000000000000" pitchFamily="2" charset="-52"/>
            </a:endParaRPr>
          </a:p>
        </p:txBody>
      </p:sp>
      <p:sp>
        <p:nvSpPr>
          <p:cNvPr id="64" name="TextBox 144"/>
          <p:cNvSpPr txBox="1"/>
          <p:nvPr/>
        </p:nvSpPr>
        <p:spPr>
          <a:xfrm>
            <a:off x="1615185" y="9892146"/>
            <a:ext cx="1827530"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basic</a:t>
            </a:r>
          </a:p>
        </p:txBody>
      </p:sp>
      <p:sp>
        <p:nvSpPr>
          <p:cNvPr id="65" name="TextBox 145"/>
          <p:cNvSpPr txBox="1"/>
          <p:nvPr/>
        </p:nvSpPr>
        <p:spPr>
          <a:xfrm>
            <a:off x="1615185" y="10291027"/>
            <a:ext cx="1827530" cy="301621"/>
          </a:xfrm>
          <a:prstGeom prst="rect">
            <a:avLst/>
          </a:prstGeom>
          <a:noFill/>
        </p:spPr>
        <p:txBody>
          <a:bodyPr wrap="square" rtlCol="0">
            <a:spAutoFit/>
          </a:bodyPr>
          <a:lstStyle/>
          <a:p>
            <a:pPr algn="just">
              <a:lnSpc>
                <a:spcPct val="80000"/>
              </a:lnSpc>
            </a:pPr>
            <a:r>
              <a:rPr lang="en-US" sz="1600" dirty="0" smtClean="0">
                <a:latin typeface="Bebas Neue Light" panose="00000500000000000000" pitchFamily="2" charset="-52"/>
              </a:rPr>
              <a:t>INTERMEDIAIRE</a:t>
            </a:r>
            <a:endParaRPr lang="en-US" sz="1600" dirty="0" smtClean="0">
              <a:latin typeface="Bebas Neue Light" panose="00000500000000000000" pitchFamily="2" charset="-52"/>
            </a:endParaRPr>
          </a:p>
        </p:txBody>
      </p:sp>
      <p:sp>
        <p:nvSpPr>
          <p:cNvPr id="66" name="TextBox 9"/>
          <p:cNvSpPr txBox="1"/>
          <p:nvPr/>
        </p:nvSpPr>
        <p:spPr>
          <a:xfrm>
            <a:off x="5485822" y="2270681"/>
            <a:ext cx="2200016" cy="400110"/>
          </a:xfrm>
          <a:prstGeom prst="rect">
            <a:avLst/>
          </a:prstGeom>
          <a:noFill/>
        </p:spPr>
        <p:txBody>
          <a:bodyPr wrap="square" rtlCol="0">
            <a:spAutoFit/>
          </a:bodyPr>
          <a:lstStyle/>
          <a:p>
            <a:r>
              <a:rPr lang="en-US" sz="2000" dirty="0" err="1" smtClean="0">
                <a:solidFill>
                  <a:schemeClr val="bg1"/>
                </a:solidFill>
                <a:latin typeface="Century Gothic" panose="020B0502020202020204" pitchFamily="34" charset="0"/>
              </a:rPr>
              <a:t>Titre</a:t>
            </a:r>
            <a:r>
              <a:rPr lang="en-US" sz="2000" dirty="0" smtClean="0">
                <a:solidFill>
                  <a:schemeClr val="bg1"/>
                </a:solidFill>
                <a:latin typeface="Century Gothic" panose="020B0502020202020204" pitchFamily="34" charset="0"/>
              </a:rPr>
              <a:t> du poste</a:t>
            </a:r>
            <a:endParaRPr lang="uk-UA" sz="2000" dirty="0">
              <a:solidFill>
                <a:schemeClr val="bg1"/>
              </a:solidFill>
              <a:latin typeface="Century Gothic" panose="020B0502020202020204" pitchFamily="34" charset="0"/>
            </a:endParaRPr>
          </a:p>
        </p:txBody>
      </p:sp>
      <p:sp>
        <p:nvSpPr>
          <p:cNvPr id="67" name="TextBox 16"/>
          <p:cNvSpPr txBox="1"/>
          <p:nvPr/>
        </p:nvSpPr>
        <p:spPr>
          <a:xfrm>
            <a:off x="5331629" y="2840252"/>
            <a:ext cx="1458621" cy="584775"/>
          </a:xfrm>
          <a:prstGeom prst="rect">
            <a:avLst/>
          </a:prstGeom>
          <a:noFill/>
        </p:spPr>
        <p:txBody>
          <a:bodyPr wrap="square" rtlCol="0">
            <a:spAutoFit/>
          </a:bodyPr>
          <a:lstStyle/>
          <a:p>
            <a:r>
              <a:rPr lang="en-US" sz="3200" dirty="0" smtClean="0">
                <a:solidFill>
                  <a:schemeClr val="bg1">
                    <a:lumMod val="95000"/>
                  </a:schemeClr>
                </a:solidFill>
                <a:latin typeface="Bebas Neue Light" panose="00000500000000000000" pitchFamily="2" charset="-52"/>
              </a:rPr>
              <a:t>contact</a:t>
            </a:r>
            <a:endParaRPr lang="uk-UA" sz="3200" dirty="0">
              <a:solidFill>
                <a:schemeClr val="bg1">
                  <a:lumMod val="95000"/>
                </a:schemeClr>
              </a:solidFill>
              <a:latin typeface="Bebas Neue Light" panose="00000500000000000000" pitchFamily="2" charset="-52"/>
            </a:endParaRPr>
          </a:p>
        </p:txBody>
      </p:sp>
      <p:sp>
        <p:nvSpPr>
          <p:cNvPr id="68" name="TextBox 18"/>
          <p:cNvSpPr txBox="1"/>
          <p:nvPr/>
        </p:nvSpPr>
        <p:spPr>
          <a:xfrm>
            <a:off x="5179587" y="4927601"/>
            <a:ext cx="1817494" cy="584775"/>
          </a:xfrm>
          <a:prstGeom prst="rect">
            <a:avLst/>
          </a:prstGeom>
          <a:noFill/>
        </p:spPr>
        <p:txBody>
          <a:bodyPr wrap="square" rtlCol="0">
            <a:spAutoFit/>
          </a:bodyPr>
          <a:lstStyle/>
          <a:p>
            <a:r>
              <a:rPr lang="en-US" sz="3200" dirty="0" smtClean="0">
                <a:solidFill>
                  <a:schemeClr val="bg1">
                    <a:lumMod val="95000"/>
                  </a:schemeClr>
                </a:solidFill>
                <a:latin typeface="Bebas Neue Light" panose="00000500000000000000" pitchFamily="2" charset="-52"/>
              </a:rPr>
              <a:t>Sur le WEB</a:t>
            </a:r>
            <a:endParaRPr lang="uk-UA" sz="3200" dirty="0">
              <a:solidFill>
                <a:schemeClr val="bg1">
                  <a:lumMod val="95000"/>
                </a:schemeClr>
              </a:solidFill>
              <a:latin typeface="Bebas Neue Light" panose="00000500000000000000" pitchFamily="2" charset="-52"/>
            </a:endParaRPr>
          </a:p>
        </p:txBody>
      </p:sp>
      <p:pic>
        <p:nvPicPr>
          <p:cNvPr id="69" name="Picture 2" descr="Afficher l'image d'origine"/>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flipV="1">
            <a:off x="5055327" y="3598566"/>
            <a:ext cx="286844" cy="28684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4" descr="Afficher l'image d'origine"/>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flipH="1">
            <a:off x="5065907" y="3971530"/>
            <a:ext cx="308244" cy="308244"/>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Afficher l'image d'origine"/>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084692" y="4368051"/>
            <a:ext cx="276353" cy="276353"/>
          </a:xfrm>
          <a:prstGeom prst="rect">
            <a:avLst/>
          </a:prstGeom>
          <a:noFill/>
          <a:extLst>
            <a:ext uri="{909E8E84-426E-40DD-AFC4-6F175D3DCCD1}">
              <a14:hiddenFill xmlns:a14="http://schemas.microsoft.com/office/drawing/2010/main">
                <a:solidFill>
                  <a:srgbClr val="FFFFFF"/>
                </a:solidFill>
              </a14:hiddenFill>
            </a:ext>
          </a:extLst>
        </p:spPr>
      </p:pic>
      <p:sp>
        <p:nvSpPr>
          <p:cNvPr id="72" name="TextBox 19"/>
          <p:cNvSpPr txBox="1"/>
          <p:nvPr/>
        </p:nvSpPr>
        <p:spPr>
          <a:xfrm>
            <a:off x="5422325" y="3607539"/>
            <a:ext cx="1031051" cy="246221"/>
          </a:xfrm>
          <a:prstGeom prst="rect">
            <a:avLst/>
          </a:prstGeom>
          <a:noFill/>
        </p:spPr>
        <p:txBody>
          <a:bodyPr wrap="none" rtlCol="0">
            <a:spAutoFit/>
          </a:bodyPr>
          <a:lstStyle/>
          <a:p>
            <a:r>
              <a:rPr lang="en-US" sz="1000" dirty="0" smtClean="0">
                <a:solidFill>
                  <a:schemeClr val="bg1">
                    <a:lumMod val="95000"/>
                  </a:schemeClr>
                </a:solidFill>
                <a:latin typeface="Century Gothic" panose="020B0502020202020204" pitchFamily="34" charset="0"/>
              </a:rPr>
              <a:t>01 02 03 04 05</a:t>
            </a:r>
            <a:endParaRPr lang="uk-UA" sz="1000" dirty="0">
              <a:solidFill>
                <a:schemeClr val="bg1">
                  <a:lumMod val="95000"/>
                </a:schemeClr>
              </a:solidFill>
              <a:latin typeface="Century Gothic" panose="020B0502020202020204" pitchFamily="34" charset="0"/>
            </a:endParaRPr>
          </a:p>
        </p:txBody>
      </p:sp>
      <p:sp>
        <p:nvSpPr>
          <p:cNvPr id="73" name="TextBox 23"/>
          <p:cNvSpPr txBox="1"/>
          <p:nvPr/>
        </p:nvSpPr>
        <p:spPr>
          <a:xfrm>
            <a:off x="5404330" y="3976508"/>
            <a:ext cx="1136850" cy="246221"/>
          </a:xfrm>
          <a:prstGeom prst="rect">
            <a:avLst/>
          </a:prstGeom>
          <a:noFill/>
        </p:spPr>
        <p:txBody>
          <a:bodyPr wrap="none" rtlCol="0">
            <a:spAutoFit/>
          </a:bodyPr>
          <a:lstStyle/>
          <a:p>
            <a:r>
              <a:rPr lang="fr-FR" sz="1000" dirty="0">
                <a:solidFill>
                  <a:schemeClr val="bg1">
                    <a:lumMod val="95000"/>
                  </a:schemeClr>
                </a:solidFill>
                <a:latin typeface="Century Gothic" panose="020B0502020202020204" pitchFamily="34" charset="0"/>
              </a:rPr>
              <a:t>mail@mail.com</a:t>
            </a:r>
          </a:p>
        </p:txBody>
      </p:sp>
      <p:sp>
        <p:nvSpPr>
          <p:cNvPr id="74" name="TextBox 24"/>
          <p:cNvSpPr txBox="1"/>
          <p:nvPr/>
        </p:nvSpPr>
        <p:spPr>
          <a:xfrm>
            <a:off x="5381234" y="4325202"/>
            <a:ext cx="2163488" cy="400110"/>
          </a:xfrm>
          <a:prstGeom prst="rect">
            <a:avLst/>
          </a:prstGeom>
          <a:noFill/>
        </p:spPr>
        <p:txBody>
          <a:bodyPr wrap="square" rtlCol="0">
            <a:spAutoFit/>
          </a:bodyPr>
          <a:lstStyle/>
          <a:p>
            <a:r>
              <a:rPr lang="fr-FR" sz="1000" dirty="0" smtClean="0">
                <a:solidFill>
                  <a:schemeClr val="bg1">
                    <a:lumMod val="95000"/>
                  </a:schemeClr>
                </a:solidFill>
                <a:latin typeface="Century Gothic" panose="020B0502020202020204" pitchFamily="34" charset="0"/>
              </a:rPr>
              <a:t>12 rue de la Réussite</a:t>
            </a:r>
          </a:p>
          <a:p>
            <a:r>
              <a:rPr lang="fr-FR" sz="1000" dirty="0" smtClean="0">
                <a:solidFill>
                  <a:schemeClr val="bg1">
                    <a:lumMod val="95000"/>
                  </a:schemeClr>
                </a:solidFill>
                <a:latin typeface="Century Gothic" panose="020B0502020202020204" pitchFamily="34" charset="0"/>
              </a:rPr>
              <a:t>75012 Paris</a:t>
            </a:r>
            <a:endParaRPr lang="fr-FR" sz="1000" dirty="0">
              <a:solidFill>
                <a:schemeClr val="bg1">
                  <a:lumMod val="95000"/>
                </a:schemeClr>
              </a:solidFill>
              <a:latin typeface="Century Gothic" panose="020B0502020202020204" pitchFamily="34" charset="0"/>
            </a:endParaRPr>
          </a:p>
        </p:txBody>
      </p:sp>
      <p:pic>
        <p:nvPicPr>
          <p:cNvPr id="75" name="Picture 8" descr="Afficher l'image d'origine"/>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105844" y="6437084"/>
            <a:ext cx="272211" cy="272211"/>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10" descr="Afficher l'image d'origine"/>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5105844" y="5686489"/>
            <a:ext cx="273600" cy="273600"/>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12" descr="Afficher l'image d'origine"/>
          <p:cNvPicPr>
            <a:picLocks noChangeAspect="1" noChangeArrowheads="1"/>
          </p:cNvPicPr>
          <p:nvPr/>
        </p:nvPicPr>
        <p:blipFill>
          <a:blip r:embed="rId8" cstate="print">
            <a:lum bright="70000" contrast="-70000"/>
            <a:extLst>
              <a:ext uri="{28A0092B-C50C-407E-A947-70E740481C1C}">
                <a14:useLocalDpi xmlns:a14="http://schemas.microsoft.com/office/drawing/2010/main" val="0"/>
              </a:ext>
            </a:extLst>
          </a:blip>
          <a:srcRect/>
          <a:stretch>
            <a:fillRect/>
          </a:stretch>
        </p:blipFill>
        <p:spPr bwMode="auto">
          <a:xfrm>
            <a:off x="5105844" y="6076172"/>
            <a:ext cx="273600" cy="273600"/>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28"/>
          <p:cNvSpPr txBox="1"/>
          <p:nvPr/>
        </p:nvSpPr>
        <p:spPr>
          <a:xfrm>
            <a:off x="5422325" y="5693602"/>
            <a:ext cx="1499128" cy="246221"/>
          </a:xfrm>
          <a:prstGeom prst="rect">
            <a:avLst/>
          </a:prstGeom>
          <a:noFill/>
        </p:spPr>
        <p:txBody>
          <a:bodyPr wrap="none" rtlCol="0">
            <a:spAutoFit/>
          </a:bodyPr>
          <a:lstStyle/>
          <a:p>
            <a:r>
              <a:rPr lang="en-US" sz="1000" dirty="0" err="1" smtClean="0">
                <a:solidFill>
                  <a:schemeClr val="bg1">
                    <a:lumMod val="95000"/>
                  </a:schemeClr>
                </a:solidFill>
                <a:latin typeface="Century Gothic" panose="020B0502020202020204" pitchFamily="34" charset="0"/>
              </a:rPr>
              <a:t>Facebook.com</a:t>
            </a:r>
            <a:r>
              <a:rPr lang="en-US" sz="1000" dirty="0" smtClean="0">
                <a:solidFill>
                  <a:schemeClr val="bg1">
                    <a:lumMod val="95000"/>
                  </a:schemeClr>
                </a:solidFill>
                <a:latin typeface="Century Gothic" panose="020B0502020202020204" pitchFamily="34" charset="0"/>
              </a:rPr>
              <a:t>/moi1</a:t>
            </a:r>
            <a:endParaRPr lang="uk-UA" sz="1000" dirty="0">
              <a:solidFill>
                <a:schemeClr val="bg1">
                  <a:lumMod val="95000"/>
                </a:schemeClr>
              </a:solidFill>
              <a:latin typeface="Century Gothic" panose="020B0502020202020204" pitchFamily="34" charset="0"/>
            </a:endParaRPr>
          </a:p>
        </p:txBody>
      </p:sp>
      <p:sp>
        <p:nvSpPr>
          <p:cNvPr id="79" name="TextBox 29"/>
          <p:cNvSpPr txBox="1"/>
          <p:nvPr/>
        </p:nvSpPr>
        <p:spPr>
          <a:xfrm>
            <a:off x="5422325" y="6090228"/>
            <a:ext cx="1414170" cy="246221"/>
          </a:xfrm>
          <a:prstGeom prst="rect">
            <a:avLst/>
          </a:prstGeom>
          <a:noFill/>
        </p:spPr>
        <p:txBody>
          <a:bodyPr wrap="none" rtlCol="0">
            <a:spAutoFit/>
          </a:bodyPr>
          <a:lstStyle/>
          <a:p>
            <a:r>
              <a:rPr lang="en-US" sz="1000" dirty="0" err="1" smtClean="0">
                <a:solidFill>
                  <a:schemeClr val="bg1">
                    <a:lumMod val="95000"/>
                  </a:schemeClr>
                </a:solidFill>
                <a:latin typeface="Century Gothic" panose="020B0502020202020204" pitchFamily="34" charset="0"/>
              </a:rPr>
              <a:t>Instagram.com</a:t>
            </a:r>
            <a:r>
              <a:rPr lang="en-US" sz="1000" dirty="0" smtClean="0">
                <a:solidFill>
                  <a:schemeClr val="bg1">
                    <a:lumMod val="95000"/>
                  </a:schemeClr>
                </a:solidFill>
                <a:latin typeface="Century Gothic" panose="020B0502020202020204" pitchFamily="34" charset="0"/>
              </a:rPr>
              <a:t>/</a:t>
            </a:r>
            <a:r>
              <a:rPr lang="en-US" sz="1000" dirty="0" err="1" smtClean="0">
                <a:solidFill>
                  <a:schemeClr val="bg1">
                    <a:lumMod val="95000"/>
                  </a:schemeClr>
                </a:solidFill>
                <a:latin typeface="Century Gothic" panose="020B0502020202020204" pitchFamily="34" charset="0"/>
              </a:rPr>
              <a:t>moi</a:t>
            </a:r>
            <a:endParaRPr lang="uk-UA" sz="1000" dirty="0">
              <a:solidFill>
                <a:schemeClr val="bg1">
                  <a:lumMod val="95000"/>
                </a:schemeClr>
              </a:solidFill>
              <a:latin typeface="Century Gothic" panose="020B0502020202020204" pitchFamily="34" charset="0"/>
            </a:endParaRPr>
          </a:p>
        </p:txBody>
      </p:sp>
      <p:sp>
        <p:nvSpPr>
          <p:cNvPr id="80" name="TextBox 30"/>
          <p:cNvSpPr txBox="1"/>
          <p:nvPr/>
        </p:nvSpPr>
        <p:spPr>
          <a:xfrm>
            <a:off x="5424512" y="6448826"/>
            <a:ext cx="1295547" cy="246221"/>
          </a:xfrm>
          <a:prstGeom prst="rect">
            <a:avLst/>
          </a:prstGeom>
          <a:noFill/>
        </p:spPr>
        <p:txBody>
          <a:bodyPr wrap="none" rtlCol="0">
            <a:spAutoFit/>
          </a:bodyPr>
          <a:lstStyle/>
          <a:p>
            <a:r>
              <a:rPr lang="en-US" sz="1000" dirty="0" err="1" smtClean="0">
                <a:solidFill>
                  <a:schemeClr val="bg1">
                    <a:lumMod val="95000"/>
                  </a:schemeClr>
                </a:solidFill>
                <a:latin typeface="Century Gothic" panose="020B0502020202020204" pitchFamily="34" charset="0"/>
              </a:rPr>
              <a:t>Linkedin.com</a:t>
            </a:r>
            <a:r>
              <a:rPr lang="en-US" sz="1000" dirty="0" smtClean="0">
                <a:solidFill>
                  <a:schemeClr val="bg1">
                    <a:lumMod val="95000"/>
                  </a:schemeClr>
                </a:solidFill>
                <a:latin typeface="Century Gothic" panose="020B0502020202020204" pitchFamily="34" charset="0"/>
              </a:rPr>
              <a:t>/</a:t>
            </a:r>
            <a:r>
              <a:rPr lang="en-US" sz="1000" dirty="0" err="1" smtClean="0">
                <a:solidFill>
                  <a:schemeClr val="bg1">
                    <a:lumMod val="95000"/>
                  </a:schemeClr>
                </a:solidFill>
                <a:latin typeface="Century Gothic" panose="020B0502020202020204" pitchFamily="34" charset="0"/>
              </a:rPr>
              <a:t>moi</a:t>
            </a:r>
            <a:endParaRPr lang="uk-UA" sz="1000" dirty="0">
              <a:solidFill>
                <a:schemeClr val="bg1">
                  <a:lumMod val="95000"/>
                </a:schemeClr>
              </a:solidFill>
              <a:latin typeface="Century Gothic" panose="020B0502020202020204" pitchFamily="34" charset="0"/>
            </a:endParaRPr>
          </a:p>
        </p:txBody>
      </p:sp>
      <p:cxnSp>
        <p:nvCxnSpPr>
          <p:cNvPr id="81" name="Прямая соединительная линия 31"/>
          <p:cNvCxnSpPr/>
          <p:nvPr/>
        </p:nvCxnSpPr>
        <p:spPr>
          <a:xfrm>
            <a:off x="4962336" y="3438457"/>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2" name="Прямая соединительная линия 93"/>
          <p:cNvCxnSpPr/>
          <p:nvPr/>
        </p:nvCxnSpPr>
        <p:spPr>
          <a:xfrm>
            <a:off x="4997747" y="5550919"/>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3" name="TextBox 18"/>
          <p:cNvSpPr txBox="1"/>
          <p:nvPr/>
        </p:nvSpPr>
        <p:spPr>
          <a:xfrm>
            <a:off x="5076829" y="7007228"/>
            <a:ext cx="2105539" cy="584775"/>
          </a:xfrm>
          <a:prstGeom prst="rect">
            <a:avLst/>
          </a:prstGeom>
          <a:noFill/>
        </p:spPr>
        <p:txBody>
          <a:bodyPr wrap="square" rtlCol="0">
            <a:spAutoFit/>
          </a:bodyPr>
          <a:lstStyle/>
          <a:p>
            <a:r>
              <a:rPr lang="en-US" sz="3200" dirty="0" smtClean="0">
                <a:solidFill>
                  <a:schemeClr val="bg1">
                    <a:lumMod val="95000"/>
                  </a:schemeClr>
                </a:solidFill>
                <a:latin typeface="Bebas Neue Light" panose="00000500000000000000" pitchFamily="2" charset="-52"/>
              </a:rPr>
              <a:t>COMPETENCES</a:t>
            </a:r>
            <a:endParaRPr lang="uk-UA" sz="3200" dirty="0">
              <a:solidFill>
                <a:schemeClr val="bg1">
                  <a:lumMod val="95000"/>
                </a:schemeClr>
              </a:solidFill>
              <a:latin typeface="Bebas Neue Light" panose="00000500000000000000" pitchFamily="2" charset="-52"/>
            </a:endParaRPr>
          </a:p>
        </p:txBody>
      </p:sp>
      <p:cxnSp>
        <p:nvCxnSpPr>
          <p:cNvPr id="84" name="Прямая соединительная линия 93"/>
          <p:cNvCxnSpPr/>
          <p:nvPr/>
        </p:nvCxnSpPr>
        <p:spPr>
          <a:xfrm>
            <a:off x="5033290" y="7630546"/>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5" name="TextBox 27"/>
          <p:cNvSpPr txBox="1"/>
          <p:nvPr/>
        </p:nvSpPr>
        <p:spPr>
          <a:xfrm>
            <a:off x="5178667" y="7854424"/>
            <a:ext cx="1790875" cy="307777"/>
          </a:xfrm>
          <a:prstGeom prst="rect">
            <a:avLst/>
          </a:prstGeom>
          <a:noFill/>
        </p:spPr>
        <p:txBody>
          <a:bodyPr wrap="none" rtlCol="0">
            <a:spAutoFit/>
          </a:bodyPr>
          <a:lstStyle/>
          <a:p>
            <a:r>
              <a:rPr lang="en-US" sz="1400" dirty="0" err="1" smtClean="0">
                <a:solidFill>
                  <a:schemeClr val="bg1">
                    <a:lumMod val="95000"/>
                  </a:schemeClr>
                </a:solidFill>
                <a:latin typeface="Century Gothic" panose="020B0502020202020204" pitchFamily="34" charset="0"/>
              </a:rPr>
              <a:t>macOS</a:t>
            </a:r>
            <a:r>
              <a:rPr lang="en-US" sz="1400" dirty="0" smtClean="0">
                <a:solidFill>
                  <a:schemeClr val="bg1">
                    <a:lumMod val="95000"/>
                  </a:schemeClr>
                </a:solidFill>
                <a:latin typeface="Century Gothic" panose="020B0502020202020204" pitchFamily="34" charset="0"/>
              </a:rPr>
              <a:t> / Windows</a:t>
            </a:r>
            <a:endParaRPr lang="uk-UA" sz="1400" dirty="0">
              <a:solidFill>
                <a:schemeClr val="bg1">
                  <a:lumMod val="95000"/>
                </a:schemeClr>
              </a:solidFill>
              <a:latin typeface="Century Gothic" panose="020B0502020202020204" pitchFamily="34" charset="0"/>
            </a:endParaRPr>
          </a:p>
        </p:txBody>
      </p:sp>
      <p:cxnSp>
        <p:nvCxnSpPr>
          <p:cNvPr id="91" name="Прямая соединительная линия 95"/>
          <p:cNvCxnSpPr/>
          <p:nvPr/>
        </p:nvCxnSpPr>
        <p:spPr>
          <a:xfrm>
            <a:off x="5036496" y="7632498"/>
            <a:ext cx="2149079"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2" name="Прямоугольник 44"/>
          <p:cNvSpPr/>
          <p:nvPr/>
        </p:nvSpPr>
        <p:spPr>
          <a:xfrm>
            <a:off x="5084692" y="8221739"/>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Скругленный прямоугольник 45"/>
          <p:cNvSpPr/>
          <p:nvPr/>
        </p:nvSpPr>
        <p:spPr>
          <a:xfrm>
            <a:off x="6654521" y="8172233"/>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4" name="TextBox 27"/>
          <p:cNvSpPr txBox="1"/>
          <p:nvPr/>
        </p:nvSpPr>
        <p:spPr>
          <a:xfrm>
            <a:off x="5361751" y="8441432"/>
            <a:ext cx="1396536" cy="307777"/>
          </a:xfrm>
          <a:prstGeom prst="rect">
            <a:avLst/>
          </a:prstGeom>
          <a:noFill/>
        </p:spPr>
        <p:txBody>
          <a:bodyPr wrap="none" rtlCol="0">
            <a:spAutoFit/>
          </a:bodyPr>
          <a:lstStyle/>
          <a:p>
            <a:r>
              <a:rPr lang="en-US" sz="1400" smtClean="0">
                <a:solidFill>
                  <a:schemeClr val="bg1">
                    <a:lumMod val="95000"/>
                  </a:schemeClr>
                </a:solidFill>
                <a:latin typeface="Century Gothic" panose="020B0502020202020204" pitchFamily="34" charset="0"/>
              </a:rPr>
              <a:t>Photoshop CS</a:t>
            </a:r>
            <a:endParaRPr lang="uk-UA" sz="1400" dirty="0">
              <a:solidFill>
                <a:schemeClr val="bg1">
                  <a:lumMod val="95000"/>
                </a:schemeClr>
              </a:solidFill>
              <a:latin typeface="Century Gothic" panose="020B0502020202020204" pitchFamily="34" charset="0"/>
            </a:endParaRPr>
          </a:p>
        </p:txBody>
      </p:sp>
      <p:sp>
        <p:nvSpPr>
          <p:cNvPr id="105" name="Прямоугольник 44"/>
          <p:cNvSpPr/>
          <p:nvPr/>
        </p:nvSpPr>
        <p:spPr>
          <a:xfrm>
            <a:off x="5083772" y="8813608"/>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Скругленный прямоугольник 45"/>
          <p:cNvSpPr/>
          <p:nvPr/>
        </p:nvSpPr>
        <p:spPr>
          <a:xfrm>
            <a:off x="6409296" y="8759110"/>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7" name="TextBox 27"/>
          <p:cNvSpPr txBox="1"/>
          <p:nvPr/>
        </p:nvSpPr>
        <p:spPr>
          <a:xfrm>
            <a:off x="5421405" y="9020401"/>
            <a:ext cx="1287532" cy="307777"/>
          </a:xfrm>
          <a:prstGeom prst="rect">
            <a:avLst/>
          </a:prstGeom>
          <a:noFill/>
        </p:spPr>
        <p:txBody>
          <a:bodyPr wrap="none" rtlCol="0">
            <a:spAutoFit/>
          </a:bodyPr>
          <a:lstStyle/>
          <a:p>
            <a:r>
              <a:rPr lang="en-US" sz="1400" smtClean="0">
                <a:solidFill>
                  <a:schemeClr val="bg1">
                    <a:lumMod val="95000"/>
                  </a:schemeClr>
                </a:solidFill>
                <a:latin typeface="Century Gothic" panose="020B0502020202020204" pitchFamily="34" charset="0"/>
              </a:rPr>
              <a:t>Ruby On Rail</a:t>
            </a:r>
            <a:endParaRPr lang="uk-UA" sz="1400" dirty="0">
              <a:solidFill>
                <a:schemeClr val="bg1">
                  <a:lumMod val="95000"/>
                </a:schemeClr>
              </a:solidFill>
              <a:latin typeface="Century Gothic" panose="020B0502020202020204" pitchFamily="34" charset="0"/>
            </a:endParaRPr>
          </a:p>
        </p:txBody>
      </p:sp>
      <p:sp>
        <p:nvSpPr>
          <p:cNvPr id="108" name="Прямоугольник 44"/>
          <p:cNvSpPr/>
          <p:nvPr/>
        </p:nvSpPr>
        <p:spPr>
          <a:xfrm>
            <a:off x="5084693" y="9390240"/>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Скругленный прямоугольник 45"/>
          <p:cNvSpPr/>
          <p:nvPr/>
        </p:nvSpPr>
        <p:spPr>
          <a:xfrm>
            <a:off x="6965999" y="9340733"/>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0" name="TextBox 27"/>
          <p:cNvSpPr txBox="1"/>
          <p:nvPr/>
        </p:nvSpPr>
        <p:spPr>
          <a:xfrm>
            <a:off x="5484902" y="9587230"/>
            <a:ext cx="1160895" cy="307777"/>
          </a:xfrm>
          <a:prstGeom prst="rect">
            <a:avLst/>
          </a:prstGeom>
          <a:noFill/>
        </p:spPr>
        <p:txBody>
          <a:bodyPr wrap="none" rtlCol="0">
            <a:spAutoFit/>
          </a:bodyPr>
          <a:lstStyle/>
          <a:p>
            <a:r>
              <a:rPr lang="en-US" sz="1400" smtClean="0">
                <a:solidFill>
                  <a:schemeClr val="bg1">
                    <a:lumMod val="95000"/>
                  </a:schemeClr>
                </a:solidFill>
                <a:latin typeface="Century Gothic" panose="020B0502020202020204" pitchFamily="34" charset="0"/>
              </a:rPr>
              <a:t>PHP MySQL</a:t>
            </a:r>
            <a:endParaRPr lang="uk-UA" sz="1400" dirty="0">
              <a:solidFill>
                <a:schemeClr val="bg1">
                  <a:lumMod val="95000"/>
                </a:schemeClr>
              </a:solidFill>
              <a:latin typeface="Century Gothic" panose="020B0502020202020204" pitchFamily="34" charset="0"/>
            </a:endParaRPr>
          </a:p>
        </p:txBody>
      </p:sp>
      <p:sp>
        <p:nvSpPr>
          <p:cNvPr id="111" name="Прямоугольник 44"/>
          <p:cNvSpPr/>
          <p:nvPr/>
        </p:nvSpPr>
        <p:spPr>
          <a:xfrm>
            <a:off x="5104924" y="9959249"/>
            <a:ext cx="2116999" cy="45719"/>
          </a:xfrm>
          <a:prstGeom prst="rect">
            <a:avLst/>
          </a:prstGeom>
          <a:solidFill>
            <a:schemeClr val="bg1">
              <a:lumMod val="9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Скругленный прямоугольник 45"/>
          <p:cNvSpPr/>
          <p:nvPr/>
        </p:nvSpPr>
        <p:spPr>
          <a:xfrm>
            <a:off x="6700087" y="9909742"/>
            <a:ext cx="86320" cy="144732"/>
          </a:xfrm>
          <a:prstGeom prst="roundRect">
            <a:avLst/>
          </a:prstGeom>
          <a:solidFill>
            <a:schemeClr val="bg1">
              <a:lumMod val="75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9575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294</Words>
  <Application>Microsoft Macintosh PowerPoint</Application>
  <PresentationFormat>Personnalisé</PresentationFormat>
  <Paragraphs>43</Paragraphs>
  <Slides>1</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vt:i4>
      </vt:variant>
    </vt:vector>
  </HeadingPairs>
  <TitlesOfParts>
    <vt:vector size="9" baseType="lpstr">
      <vt:lpstr>Bebas Neue Bold</vt:lpstr>
      <vt:lpstr>Bebas Neue Light</vt:lpstr>
      <vt:lpstr>Bebas Neue Regular</vt:lpstr>
      <vt:lpstr>Calibri</vt:lpstr>
      <vt:lpstr>Calibri Light</vt:lpstr>
      <vt:lpstr>Century Gothic</vt:lpstr>
      <vt:lpstr>Arial</vt:lpstr>
      <vt:lpstr>Thème Office</vt:lpstr>
      <vt:lpstr>Présentation PowerPoint</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8</cp:revision>
  <dcterms:created xsi:type="dcterms:W3CDTF">2017-10-27T16:03:47Z</dcterms:created>
  <dcterms:modified xsi:type="dcterms:W3CDTF">2017-10-27T16:25:28Z</dcterms:modified>
</cp:coreProperties>
</file>