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Lst>
  <p:sldSz cx="7562850" cy="10688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62" autoAdjust="0"/>
    <p:restoredTop sz="94660"/>
  </p:normalViewPr>
  <p:slideViewPr>
    <p:cSldViewPr snapToGrid="0">
      <p:cViewPr varScale="1">
        <p:scale>
          <a:sx n="105" d="100"/>
          <a:sy n="105" d="100"/>
        </p:scale>
        <p:origin x="4048"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7214" y="1749275"/>
            <a:ext cx="6428423" cy="3721230"/>
          </a:xfrm>
        </p:spPr>
        <p:txBody>
          <a:bodyPr anchor="b"/>
          <a:lstStyle>
            <a:lvl1pPr algn="ctr">
              <a:defRPr sz="4963"/>
            </a:lvl1pPr>
          </a:lstStyle>
          <a:p>
            <a:r>
              <a:rPr lang="en-US"/>
              <a:t>Click to edit Master title style</a:t>
            </a:r>
            <a:endParaRPr lang="en-US" dirty="0"/>
          </a:p>
        </p:txBody>
      </p:sp>
      <p:sp>
        <p:nvSpPr>
          <p:cNvPr id="3" name="Subtitle 2"/>
          <p:cNvSpPr>
            <a:spLocks noGrp="1"/>
          </p:cNvSpPr>
          <p:nvPr>
            <p:ph type="subTitle" idx="1"/>
          </p:nvPr>
        </p:nvSpPr>
        <p:spPr>
          <a:xfrm>
            <a:off x="945356" y="5614010"/>
            <a:ext cx="5672138" cy="2580613"/>
          </a:xfrm>
        </p:spPr>
        <p:txBody>
          <a:bodyPr/>
          <a:lstStyle>
            <a:lvl1pPr marL="0" indent="0" algn="ctr">
              <a:buNone/>
              <a:defRPr sz="1985"/>
            </a:lvl1pPr>
            <a:lvl2pPr marL="378150" indent="0" algn="ctr">
              <a:buNone/>
              <a:defRPr sz="1654"/>
            </a:lvl2pPr>
            <a:lvl3pPr marL="756300" indent="0" algn="ctr">
              <a:buNone/>
              <a:defRPr sz="1489"/>
            </a:lvl3pPr>
            <a:lvl4pPr marL="1134450" indent="0" algn="ctr">
              <a:buNone/>
              <a:defRPr sz="1323"/>
            </a:lvl4pPr>
            <a:lvl5pPr marL="1512600" indent="0" algn="ctr">
              <a:buNone/>
              <a:defRPr sz="1323"/>
            </a:lvl5pPr>
            <a:lvl6pPr marL="1890751" indent="0" algn="ctr">
              <a:buNone/>
              <a:defRPr sz="1323"/>
            </a:lvl6pPr>
            <a:lvl7pPr marL="2268901" indent="0" algn="ctr">
              <a:buNone/>
              <a:defRPr sz="1323"/>
            </a:lvl7pPr>
            <a:lvl8pPr marL="2647051" indent="0" algn="ctr">
              <a:buNone/>
              <a:defRPr sz="1323"/>
            </a:lvl8pPr>
            <a:lvl9pPr marL="3025201"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1907035-5AE5-439C-8E72-D8D2BC68401E}" type="datetimeFigureOut">
              <a:rPr lang="en-US" smtClean="0"/>
              <a:t>4/7/23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F611A2-B22E-4693-858D-43DC26BC706F}" type="slidenum">
              <a:rPr lang="en-US" smtClean="0"/>
              <a:t>‹N°›</a:t>
            </a:fld>
            <a:endParaRPr lang="en-US"/>
          </a:p>
        </p:txBody>
      </p:sp>
    </p:spTree>
    <p:extLst>
      <p:ext uri="{BB962C8B-B14F-4D97-AF65-F5344CB8AC3E}">
        <p14:creationId xmlns:p14="http://schemas.microsoft.com/office/powerpoint/2010/main" val="1660713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907035-5AE5-439C-8E72-D8D2BC68401E}" type="datetimeFigureOut">
              <a:rPr lang="en-US" smtClean="0"/>
              <a:t>4/7/23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F611A2-B22E-4693-858D-43DC26BC706F}" type="slidenum">
              <a:rPr lang="en-US" smtClean="0"/>
              <a:t>‹N°›</a:t>
            </a:fld>
            <a:endParaRPr lang="en-US"/>
          </a:p>
        </p:txBody>
      </p:sp>
    </p:spTree>
    <p:extLst>
      <p:ext uri="{BB962C8B-B14F-4D97-AF65-F5344CB8AC3E}">
        <p14:creationId xmlns:p14="http://schemas.microsoft.com/office/powerpoint/2010/main" val="1995844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12165" y="569071"/>
            <a:ext cx="1630740" cy="905812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946" y="569071"/>
            <a:ext cx="4797683" cy="90581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907035-5AE5-439C-8E72-D8D2BC68401E}" type="datetimeFigureOut">
              <a:rPr lang="en-US" smtClean="0"/>
              <a:t>4/7/23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F611A2-B22E-4693-858D-43DC26BC706F}" type="slidenum">
              <a:rPr lang="en-US" smtClean="0"/>
              <a:t>‹N°›</a:t>
            </a:fld>
            <a:endParaRPr lang="en-US"/>
          </a:p>
        </p:txBody>
      </p:sp>
    </p:spTree>
    <p:extLst>
      <p:ext uri="{BB962C8B-B14F-4D97-AF65-F5344CB8AC3E}">
        <p14:creationId xmlns:p14="http://schemas.microsoft.com/office/powerpoint/2010/main" val="3121164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907035-5AE5-439C-8E72-D8D2BC68401E}" type="datetimeFigureOut">
              <a:rPr lang="en-US" smtClean="0"/>
              <a:t>4/7/23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F611A2-B22E-4693-858D-43DC26BC706F}" type="slidenum">
              <a:rPr lang="en-US" smtClean="0"/>
              <a:t>‹N°›</a:t>
            </a:fld>
            <a:endParaRPr lang="en-US"/>
          </a:p>
        </p:txBody>
      </p:sp>
    </p:spTree>
    <p:extLst>
      <p:ext uri="{BB962C8B-B14F-4D97-AF65-F5344CB8AC3E}">
        <p14:creationId xmlns:p14="http://schemas.microsoft.com/office/powerpoint/2010/main" val="2165590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6007" y="2664740"/>
            <a:ext cx="6522958" cy="4446176"/>
          </a:xfrm>
        </p:spPr>
        <p:txBody>
          <a:bodyPr anchor="b"/>
          <a:lstStyle>
            <a:lvl1pPr>
              <a:defRPr sz="4963"/>
            </a:lvl1pPr>
          </a:lstStyle>
          <a:p>
            <a:r>
              <a:rPr lang="en-US"/>
              <a:t>Click to edit Master title style</a:t>
            </a:r>
            <a:endParaRPr lang="en-US" dirty="0"/>
          </a:p>
        </p:txBody>
      </p:sp>
      <p:sp>
        <p:nvSpPr>
          <p:cNvPr id="3" name="Text Placeholder 2"/>
          <p:cNvSpPr>
            <a:spLocks noGrp="1"/>
          </p:cNvSpPr>
          <p:nvPr>
            <p:ph type="body" idx="1"/>
          </p:nvPr>
        </p:nvSpPr>
        <p:spPr>
          <a:xfrm>
            <a:off x="516007" y="7152978"/>
            <a:ext cx="6522958" cy="2338139"/>
          </a:xfrm>
        </p:spPr>
        <p:txBody>
          <a:bodyPr/>
          <a:lstStyle>
            <a:lvl1pPr marL="0" indent="0">
              <a:buNone/>
              <a:defRPr sz="1985">
                <a:solidFill>
                  <a:schemeClr val="tx1"/>
                </a:solidFill>
              </a:defRPr>
            </a:lvl1pPr>
            <a:lvl2pPr marL="378150" indent="0">
              <a:buNone/>
              <a:defRPr sz="1654">
                <a:solidFill>
                  <a:schemeClr val="tx1">
                    <a:tint val="75000"/>
                  </a:schemeClr>
                </a:solidFill>
              </a:defRPr>
            </a:lvl2pPr>
            <a:lvl3pPr marL="756300" indent="0">
              <a:buNone/>
              <a:defRPr sz="1489">
                <a:solidFill>
                  <a:schemeClr val="tx1">
                    <a:tint val="75000"/>
                  </a:schemeClr>
                </a:solidFill>
              </a:defRPr>
            </a:lvl3pPr>
            <a:lvl4pPr marL="1134450" indent="0">
              <a:buNone/>
              <a:defRPr sz="1323">
                <a:solidFill>
                  <a:schemeClr val="tx1">
                    <a:tint val="75000"/>
                  </a:schemeClr>
                </a:solidFill>
              </a:defRPr>
            </a:lvl4pPr>
            <a:lvl5pPr marL="1512600" indent="0">
              <a:buNone/>
              <a:defRPr sz="1323">
                <a:solidFill>
                  <a:schemeClr val="tx1">
                    <a:tint val="75000"/>
                  </a:schemeClr>
                </a:solidFill>
              </a:defRPr>
            </a:lvl5pPr>
            <a:lvl6pPr marL="1890751" indent="0">
              <a:buNone/>
              <a:defRPr sz="1323">
                <a:solidFill>
                  <a:schemeClr val="tx1">
                    <a:tint val="75000"/>
                  </a:schemeClr>
                </a:solidFill>
              </a:defRPr>
            </a:lvl6pPr>
            <a:lvl7pPr marL="2268901" indent="0">
              <a:buNone/>
              <a:defRPr sz="1323">
                <a:solidFill>
                  <a:schemeClr val="tx1">
                    <a:tint val="75000"/>
                  </a:schemeClr>
                </a:solidFill>
              </a:defRPr>
            </a:lvl7pPr>
            <a:lvl8pPr marL="2647051" indent="0">
              <a:buNone/>
              <a:defRPr sz="1323">
                <a:solidFill>
                  <a:schemeClr val="tx1">
                    <a:tint val="75000"/>
                  </a:schemeClr>
                </a:solidFill>
              </a:defRPr>
            </a:lvl8pPr>
            <a:lvl9pPr marL="3025201" indent="0">
              <a:buNone/>
              <a:defRPr sz="132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1907035-5AE5-439C-8E72-D8D2BC68401E}" type="datetimeFigureOut">
              <a:rPr lang="en-US" smtClean="0"/>
              <a:t>4/7/23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F611A2-B22E-4693-858D-43DC26BC706F}" type="slidenum">
              <a:rPr lang="en-US" smtClean="0"/>
              <a:t>‹N°›</a:t>
            </a:fld>
            <a:endParaRPr lang="en-US"/>
          </a:p>
        </p:txBody>
      </p:sp>
    </p:spTree>
    <p:extLst>
      <p:ext uri="{BB962C8B-B14F-4D97-AF65-F5344CB8AC3E}">
        <p14:creationId xmlns:p14="http://schemas.microsoft.com/office/powerpoint/2010/main" val="329776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946" y="2845355"/>
            <a:ext cx="3214211" cy="6781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28693" y="2845355"/>
            <a:ext cx="3214211" cy="6781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1907035-5AE5-439C-8E72-D8D2BC68401E}" type="datetimeFigureOut">
              <a:rPr lang="en-US" smtClean="0"/>
              <a:t>4/7/23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F611A2-B22E-4693-858D-43DC26BC706F}" type="slidenum">
              <a:rPr lang="en-US" smtClean="0"/>
              <a:t>‹N°›</a:t>
            </a:fld>
            <a:endParaRPr lang="en-US"/>
          </a:p>
        </p:txBody>
      </p:sp>
    </p:spTree>
    <p:extLst>
      <p:ext uri="{BB962C8B-B14F-4D97-AF65-F5344CB8AC3E}">
        <p14:creationId xmlns:p14="http://schemas.microsoft.com/office/powerpoint/2010/main" val="1201365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931" y="569073"/>
            <a:ext cx="6522958" cy="2065976"/>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0932" y="2620202"/>
            <a:ext cx="3199440" cy="1284120"/>
          </a:xfrm>
        </p:spPr>
        <p:txBody>
          <a:bodyPr anchor="b"/>
          <a:lstStyle>
            <a:lvl1pPr marL="0" indent="0">
              <a:buNone/>
              <a:defRPr sz="1985" b="1"/>
            </a:lvl1pPr>
            <a:lvl2pPr marL="378150" indent="0">
              <a:buNone/>
              <a:defRPr sz="1654" b="1"/>
            </a:lvl2pPr>
            <a:lvl3pPr marL="756300" indent="0">
              <a:buNone/>
              <a:defRPr sz="1489" b="1"/>
            </a:lvl3pPr>
            <a:lvl4pPr marL="1134450" indent="0">
              <a:buNone/>
              <a:defRPr sz="1323" b="1"/>
            </a:lvl4pPr>
            <a:lvl5pPr marL="1512600" indent="0">
              <a:buNone/>
              <a:defRPr sz="1323" b="1"/>
            </a:lvl5pPr>
            <a:lvl6pPr marL="1890751" indent="0">
              <a:buNone/>
              <a:defRPr sz="1323" b="1"/>
            </a:lvl6pPr>
            <a:lvl7pPr marL="2268901" indent="0">
              <a:buNone/>
              <a:defRPr sz="1323" b="1"/>
            </a:lvl7pPr>
            <a:lvl8pPr marL="2647051" indent="0">
              <a:buNone/>
              <a:defRPr sz="1323" b="1"/>
            </a:lvl8pPr>
            <a:lvl9pPr marL="3025201" indent="0">
              <a:buNone/>
              <a:defRPr sz="1323" b="1"/>
            </a:lvl9pPr>
          </a:lstStyle>
          <a:p>
            <a:pPr lvl="0"/>
            <a:r>
              <a:rPr lang="en-US"/>
              <a:t>Click to edit Master text styles</a:t>
            </a:r>
          </a:p>
        </p:txBody>
      </p:sp>
      <p:sp>
        <p:nvSpPr>
          <p:cNvPr id="4" name="Content Placeholder 3"/>
          <p:cNvSpPr>
            <a:spLocks noGrp="1"/>
          </p:cNvSpPr>
          <p:nvPr>
            <p:ph sz="half" idx="2"/>
          </p:nvPr>
        </p:nvSpPr>
        <p:spPr>
          <a:xfrm>
            <a:off x="520932" y="3904322"/>
            <a:ext cx="3199440" cy="57426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28693" y="2620202"/>
            <a:ext cx="3215196" cy="1284120"/>
          </a:xfrm>
        </p:spPr>
        <p:txBody>
          <a:bodyPr anchor="b"/>
          <a:lstStyle>
            <a:lvl1pPr marL="0" indent="0">
              <a:buNone/>
              <a:defRPr sz="1985" b="1"/>
            </a:lvl1pPr>
            <a:lvl2pPr marL="378150" indent="0">
              <a:buNone/>
              <a:defRPr sz="1654" b="1"/>
            </a:lvl2pPr>
            <a:lvl3pPr marL="756300" indent="0">
              <a:buNone/>
              <a:defRPr sz="1489" b="1"/>
            </a:lvl3pPr>
            <a:lvl4pPr marL="1134450" indent="0">
              <a:buNone/>
              <a:defRPr sz="1323" b="1"/>
            </a:lvl4pPr>
            <a:lvl5pPr marL="1512600" indent="0">
              <a:buNone/>
              <a:defRPr sz="1323" b="1"/>
            </a:lvl5pPr>
            <a:lvl6pPr marL="1890751" indent="0">
              <a:buNone/>
              <a:defRPr sz="1323" b="1"/>
            </a:lvl6pPr>
            <a:lvl7pPr marL="2268901" indent="0">
              <a:buNone/>
              <a:defRPr sz="1323" b="1"/>
            </a:lvl7pPr>
            <a:lvl8pPr marL="2647051" indent="0">
              <a:buNone/>
              <a:defRPr sz="1323" b="1"/>
            </a:lvl8pPr>
            <a:lvl9pPr marL="3025201" indent="0">
              <a:buNone/>
              <a:defRPr sz="1323" b="1"/>
            </a:lvl9pPr>
          </a:lstStyle>
          <a:p>
            <a:pPr lvl="0"/>
            <a:r>
              <a:rPr lang="en-US"/>
              <a:t>Click to edit Master text styles</a:t>
            </a:r>
          </a:p>
        </p:txBody>
      </p:sp>
      <p:sp>
        <p:nvSpPr>
          <p:cNvPr id="6" name="Content Placeholder 5"/>
          <p:cNvSpPr>
            <a:spLocks noGrp="1"/>
          </p:cNvSpPr>
          <p:nvPr>
            <p:ph sz="quarter" idx="4"/>
          </p:nvPr>
        </p:nvSpPr>
        <p:spPr>
          <a:xfrm>
            <a:off x="3828693" y="3904322"/>
            <a:ext cx="3215196" cy="57426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1907035-5AE5-439C-8E72-D8D2BC68401E}" type="datetimeFigureOut">
              <a:rPr lang="en-US" smtClean="0"/>
              <a:t>4/7/23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F611A2-B22E-4693-858D-43DC26BC706F}" type="slidenum">
              <a:rPr lang="en-US" smtClean="0"/>
              <a:t>‹N°›</a:t>
            </a:fld>
            <a:endParaRPr lang="en-US"/>
          </a:p>
        </p:txBody>
      </p:sp>
    </p:spTree>
    <p:extLst>
      <p:ext uri="{BB962C8B-B14F-4D97-AF65-F5344CB8AC3E}">
        <p14:creationId xmlns:p14="http://schemas.microsoft.com/office/powerpoint/2010/main" val="3460953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1907035-5AE5-439C-8E72-D8D2BC68401E}" type="datetimeFigureOut">
              <a:rPr lang="en-US" smtClean="0"/>
              <a:t>4/7/23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F611A2-B22E-4693-858D-43DC26BC706F}" type="slidenum">
              <a:rPr lang="en-US" smtClean="0"/>
              <a:t>‹N°›</a:t>
            </a:fld>
            <a:endParaRPr lang="en-US"/>
          </a:p>
        </p:txBody>
      </p:sp>
    </p:spTree>
    <p:extLst>
      <p:ext uri="{BB962C8B-B14F-4D97-AF65-F5344CB8AC3E}">
        <p14:creationId xmlns:p14="http://schemas.microsoft.com/office/powerpoint/2010/main" val="2483621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907035-5AE5-439C-8E72-D8D2BC68401E}" type="datetimeFigureOut">
              <a:rPr lang="en-US" smtClean="0"/>
              <a:t>4/7/23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F611A2-B22E-4693-858D-43DC26BC706F}" type="slidenum">
              <a:rPr lang="en-US" smtClean="0"/>
              <a:t>‹N°›</a:t>
            </a:fld>
            <a:endParaRPr lang="en-US"/>
          </a:p>
        </p:txBody>
      </p:sp>
    </p:spTree>
    <p:extLst>
      <p:ext uri="{BB962C8B-B14F-4D97-AF65-F5344CB8AC3E}">
        <p14:creationId xmlns:p14="http://schemas.microsoft.com/office/powerpoint/2010/main" val="4029521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931" y="712576"/>
            <a:ext cx="2439216" cy="2494016"/>
          </a:xfrm>
        </p:spPr>
        <p:txBody>
          <a:bodyPr anchor="b"/>
          <a:lstStyle>
            <a:lvl1pPr>
              <a:defRPr sz="2647"/>
            </a:lvl1pPr>
          </a:lstStyle>
          <a:p>
            <a:r>
              <a:rPr lang="en-US"/>
              <a:t>Click to edit Master title style</a:t>
            </a:r>
            <a:endParaRPr lang="en-US" dirty="0"/>
          </a:p>
        </p:txBody>
      </p:sp>
      <p:sp>
        <p:nvSpPr>
          <p:cNvPr id="3" name="Content Placeholder 2"/>
          <p:cNvSpPr>
            <a:spLocks noGrp="1"/>
          </p:cNvSpPr>
          <p:nvPr>
            <p:ph idx="1"/>
          </p:nvPr>
        </p:nvSpPr>
        <p:spPr>
          <a:xfrm>
            <a:off x="3215196" y="1538968"/>
            <a:ext cx="3828693" cy="7595861"/>
          </a:xfrm>
        </p:spPr>
        <p:txBody>
          <a:bodyPr/>
          <a:lstStyle>
            <a:lvl1pPr>
              <a:defRPr sz="2647"/>
            </a:lvl1pPr>
            <a:lvl2pPr>
              <a:defRPr sz="2316"/>
            </a:lvl2pPr>
            <a:lvl3pPr>
              <a:defRPr sz="1985"/>
            </a:lvl3pPr>
            <a:lvl4pPr>
              <a:defRPr sz="1654"/>
            </a:lvl4pPr>
            <a:lvl5pPr>
              <a:defRPr sz="1654"/>
            </a:lvl5pPr>
            <a:lvl6pPr>
              <a:defRPr sz="1654"/>
            </a:lvl6pPr>
            <a:lvl7pPr>
              <a:defRPr sz="1654"/>
            </a:lvl7pPr>
            <a:lvl8pPr>
              <a:defRPr sz="1654"/>
            </a:lvl8pPr>
            <a:lvl9pPr>
              <a:defRPr sz="16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931" y="3206592"/>
            <a:ext cx="2439216" cy="5940607"/>
          </a:xfrm>
        </p:spPr>
        <p:txBody>
          <a:bodyPr/>
          <a:lstStyle>
            <a:lvl1pPr marL="0" indent="0">
              <a:buNone/>
              <a:defRPr sz="1323"/>
            </a:lvl1pPr>
            <a:lvl2pPr marL="378150" indent="0">
              <a:buNone/>
              <a:defRPr sz="1158"/>
            </a:lvl2pPr>
            <a:lvl3pPr marL="756300" indent="0">
              <a:buNone/>
              <a:defRPr sz="993"/>
            </a:lvl3pPr>
            <a:lvl4pPr marL="1134450" indent="0">
              <a:buNone/>
              <a:defRPr sz="827"/>
            </a:lvl4pPr>
            <a:lvl5pPr marL="1512600" indent="0">
              <a:buNone/>
              <a:defRPr sz="827"/>
            </a:lvl5pPr>
            <a:lvl6pPr marL="1890751" indent="0">
              <a:buNone/>
              <a:defRPr sz="827"/>
            </a:lvl6pPr>
            <a:lvl7pPr marL="2268901" indent="0">
              <a:buNone/>
              <a:defRPr sz="827"/>
            </a:lvl7pPr>
            <a:lvl8pPr marL="2647051" indent="0">
              <a:buNone/>
              <a:defRPr sz="827"/>
            </a:lvl8pPr>
            <a:lvl9pPr marL="3025201"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91907035-5AE5-439C-8E72-D8D2BC68401E}" type="datetimeFigureOut">
              <a:rPr lang="en-US" smtClean="0"/>
              <a:t>4/7/23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F611A2-B22E-4693-858D-43DC26BC706F}" type="slidenum">
              <a:rPr lang="en-US" smtClean="0"/>
              <a:t>‹N°›</a:t>
            </a:fld>
            <a:endParaRPr lang="en-US"/>
          </a:p>
        </p:txBody>
      </p:sp>
    </p:spTree>
    <p:extLst>
      <p:ext uri="{BB962C8B-B14F-4D97-AF65-F5344CB8AC3E}">
        <p14:creationId xmlns:p14="http://schemas.microsoft.com/office/powerpoint/2010/main" val="1616260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931" y="712576"/>
            <a:ext cx="2439216" cy="2494016"/>
          </a:xfrm>
        </p:spPr>
        <p:txBody>
          <a:bodyPr anchor="b"/>
          <a:lstStyle>
            <a:lvl1pPr>
              <a:defRPr sz="2647"/>
            </a:lvl1pPr>
          </a:lstStyle>
          <a:p>
            <a:r>
              <a:rPr lang="en-US"/>
              <a:t>Click to edit Master title style</a:t>
            </a:r>
            <a:endParaRPr lang="en-US" dirty="0"/>
          </a:p>
        </p:txBody>
      </p:sp>
      <p:sp>
        <p:nvSpPr>
          <p:cNvPr id="3" name="Picture Placeholder 2"/>
          <p:cNvSpPr>
            <a:spLocks noGrp="1" noChangeAspect="1"/>
          </p:cNvSpPr>
          <p:nvPr>
            <p:ph type="pic" idx="1"/>
          </p:nvPr>
        </p:nvSpPr>
        <p:spPr>
          <a:xfrm>
            <a:off x="3215196" y="1538968"/>
            <a:ext cx="3828693" cy="7595861"/>
          </a:xfrm>
        </p:spPr>
        <p:txBody>
          <a:bodyPr anchor="t"/>
          <a:lstStyle>
            <a:lvl1pPr marL="0" indent="0">
              <a:buNone/>
              <a:defRPr sz="2647"/>
            </a:lvl1pPr>
            <a:lvl2pPr marL="378150" indent="0">
              <a:buNone/>
              <a:defRPr sz="2316"/>
            </a:lvl2pPr>
            <a:lvl3pPr marL="756300" indent="0">
              <a:buNone/>
              <a:defRPr sz="1985"/>
            </a:lvl3pPr>
            <a:lvl4pPr marL="1134450" indent="0">
              <a:buNone/>
              <a:defRPr sz="1654"/>
            </a:lvl4pPr>
            <a:lvl5pPr marL="1512600" indent="0">
              <a:buNone/>
              <a:defRPr sz="1654"/>
            </a:lvl5pPr>
            <a:lvl6pPr marL="1890751" indent="0">
              <a:buNone/>
              <a:defRPr sz="1654"/>
            </a:lvl6pPr>
            <a:lvl7pPr marL="2268901" indent="0">
              <a:buNone/>
              <a:defRPr sz="1654"/>
            </a:lvl7pPr>
            <a:lvl8pPr marL="2647051" indent="0">
              <a:buNone/>
              <a:defRPr sz="1654"/>
            </a:lvl8pPr>
            <a:lvl9pPr marL="3025201" indent="0">
              <a:buNone/>
              <a:defRPr sz="1654"/>
            </a:lvl9pPr>
          </a:lstStyle>
          <a:p>
            <a:r>
              <a:rPr lang="en-US"/>
              <a:t>Click icon to add picture</a:t>
            </a:r>
            <a:endParaRPr lang="en-US" dirty="0"/>
          </a:p>
        </p:txBody>
      </p:sp>
      <p:sp>
        <p:nvSpPr>
          <p:cNvPr id="4" name="Text Placeholder 3"/>
          <p:cNvSpPr>
            <a:spLocks noGrp="1"/>
          </p:cNvSpPr>
          <p:nvPr>
            <p:ph type="body" sz="half" idx="2"/>
          </p:nvPr>
        </p:nvSpPr>
        <p:spPr>
          <a:xfrm>
            <a:off x="520931" y="3206592"/>
            <a:ext cx="2439216" cy="5940607"/>
          </a:xfrm>
        </p:spPr>
        <p:txBody>
          <a:bodyPr/>
          <a:lstStyle>
            <a:lvl1pPr marL="0" indent="0">
              <a:buNone/>
              <a:defRPr sz="1323"/>
            </a:lvl1pPr>
            <a:lvl2pPr marL="378150" indent="0">
              <a:buNone/>
              <a:defRPr sz="1158"/>
            </a:lvl2pPr>
            <a:lvl3pPr marL="756300" indent="0">
              <a:buNone/>
              <a:defRPr sz="993"/>
            </a:lvl3pPr>
            <a:lvl4pPr marL="1134450" indent="0">
              <a:buNone/>
              <a:defRPr sz="827"/>
            </a:lvl4pPr>
            <a:lvl5pPr marL="1512600" indent="0">
              <a:buNone/>
              <a:defRPr sz="827"/>
            </a:lvl5pPr>
            <a:lvl6pPr marL="1890751" indent="0">
              <a:buNone/>
              <a:defRPr sz="827"/>
            </a:lvl6pPr>
            <a:lvl7pPr marL="2268901" indent="0">
              <a:buNone/>
              <a:defRPr sz="827"/>
            </a:lvl7pPr>
            <a:lvl8pPr marL="2647051" indent="0">
              <a:buNone/>
              <a:defRPr sz="827"/>
            </a:lvl8pPr>
            <a:lvl9pPr marL="3025201"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91907035-5AE5-439C-8E72-D8D2BC68401E}" type="datetimeFigureOut">
              <a:rPr lang="en-US" smtClean="0"/>
              <a:t>4/7/23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F611A2-B22E-4693-858D-43DC26BC706F}" type="slidenum">
              <a:rPr lang="en-US" smtClean="0"/>
              <a:t>‹N°›</a:t>
            </a:fld>
            <a:endParaRPr lang="en-US"/>
          </a:p>
        </p:txBody>
      </p:sp>
    </p:spTree>
    <p:extLst>
      <p:ext uri="{BB962C8B-B14F-4D97-AF65-F5344CB8AC3E}">
        <p14:creationId xmlns:p14="http://schemas.microsoft.com/office/powerpoint/2010/main" val="2175034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946" y="569073"/>
            <a:ext cx="6522958" cy="206597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9946" y="2845355"/>
            <a:ext cx="6522958" cy="678184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9946" y="9906786"/>
            <a:ext cx="1701641" cy="569071"/>
          </a:xfrm>
          <a:prstGeom prst="rect">
            <a:avLst/>
          </a:prstGeom>
        </p:spPr>
        <p:txBody>
          <a:bodyPr vert="horz" lIns="91440" tIns="45720" rIns="91440" bIns="45720" rtlCol="0" anchor="ctr"/>
          <a:lstStyle>
            <a:lvl1pPr algn="l">
              <a:defRPr sz="993">
                <a:solidFill>
                  <a:schemeClr val="tx1">
                    <a:tint val="75000"/>
                  </a:schemeClr>
                </a:solidFill>
              </a:defRPr>
            </a:lvl1pPr>
          </a:lstStyle>
          <a:p>
            <a:fld id="{91907035-5AE5-439C-8E72-D8D2BC68401E}" type="datetimeFigureOut">
              <a:rPr lang="en-US" smtClean="0"/>
              <a:t>4/7/23</a:t>
            </a:fld>
            <a:endParaRPr lang="en-US"/>
          </a:p>
        </p:txBody>
      </p:sp>
      <p:sp>
        <p:nvSpPr>
          <p:cNvPr id="5" name="Footer Placeholder 4"/>
          <p:cNvSpPr>
            <a:spLocks noGrp="1"/>
          </p:cNvSpPr>
          <p:nvPr>
            <p:ph type="ftr" sz="quarter" idx="3"/>
          </p:nvPr>
        </p:nvSpPr>
        <p:spPr>
          <a:xfrm>
            <a:off x="2505194" y="9906786"/>
            <a:ext cx="2552462" cy="569071"/>
          </a:xfrm>
          <a:prstGeom prst="rect">
            <a:avLst/>
          </a:prstGeom>
        </p:spPr>
        <p:txBody>
          <a:bodyPr vert="horz" lIns="91440" tIns="45720" rIns="91440" bIns="45720" rtlCol="0" anchor="ctr"/>
          <a:lstStyle>
            <a:lvl1pPr algn="ctr">
              <a:defRPr sz="99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41263" y="9906786"/>
            <a:ext cx="1701641" cy="569071"/>
          </a:xfrm>
          <a:prstGeom prst="rect">
            <a:avLst/>
          </a:prstGeom>
        </p:spPr>
        <p:txBody>
          <a:bodyPr vert="horz" lIns="91440" tIns="45720" rIns="91440" bIns="45720" rtlCol="0" anchor="ctr"/>
          <a:lstStyle>
            <a:lvl1pPr algn="r">
              <a:defRPr sz="993">
                <a:solidFill>
                  <a:schemeClr val="tx1">
                    <a:tint val="75000"/>
                  </a:schemeClr>
                </a:solidFill>
              </a:defRPr>
            </a:lvl1pPr>
          </a:lstStyle>
          <a:p>
            <a:fld id="{52F611A2-B22E-4693-858D-43DC26BC706F}" type="slidenum">
              <a:rPr lang="en-US" smtClean="0"/>
              <a:t>‹N°›</a:t>
            </a:fld>
            <a:endParaRPr lang="en-US"/>
          </a:p>
        </p:txBody>
      </p:sp>
    </p:spTree>
    <p:extLst>
      <p:ext uri="{BB962C8B-B14F-4D97-AF65-F5344CB8AC3E}">
        <p14:creationId xmlns:p14="http://schemas.microsoft.com/office/powerpoint/2010/main" val="29601223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6300" rtl="0" eaLnBrk="1" latinLnBrk="0" hangingPunct="1">
        <a:lnSpc>
          <a:spcPct val="90000"/>
        </a:lnSpc>
        <a:spcBef>
          <a:spcPct val="0"/>
        </a:spcBef>
        <a:buNone/>
        <a:defRPr sz="3639" kern="1200">
          <a:solidFill>
            <a:schemeClr val="tx1"/>
          </a:solidFill>
          <a:latin typeface="+mj-lt"/>
          <a:ea typeface="+mj-ea"/>
          <a:cs typeface="+mj-cs"/>
        </a:defRPr>
      </a:lvl1pPr>
    </p:titleStyle>
    <p:bodyStyle>
      <a:lvl1pPr marL="189075" indent="-189075" algn="l" defTabSz="756300" rtl="0" eaLnBrk="1" latinLnBrk="0" hangingPunct="1">
        <a:lnSpc>
          <a:spcPct val="90000"/>
        </a:lnSpc>
        <a:spcBef>
          <a:spcPts val="827"/>
        </a:spcBef>
        <a:buFont typeface="Arial" panose="020B0604020202020204" pitchFamily="34" charset="0"/>
        <a:buChar char="•"/>
        <a:defRPr sz="2316" kern="1200">
          <a:solidFill>
            <a:schemeClr val="tx1"/>
          </a:solidFill>
          <a:latin typeface="+mn-lt"/>
          <a:ea typeface="+mn-ea"/>
          <a:cs typeface="+mn-cs"/>
        </a:defRPr>
      </a:lvl1pPr>
      <a:lvl2pPr marL="567225" indent="-189075" algn="l" defTabSz="756300" rtl="0" eaLnBrk="1" latinLnBrk="0" hangingPunct="1">
        <a:lnSpc>
          <a:spcPct val="90000"/>
        </a:lnSpc>
        <a:spcBef>
          <a:spcPts val="414"/>
        </a:spcBef>
        <a:buFont typeface="Arial" panose="020B0604020202020204" pitchFamily="34" charset="0"/>
        <a:buChar char="•"/>
        <a:defRPr sz="1985" kern="1200">
          <a:solidFill>
            <a:schemeClr val="tx1"/>
          </a:solidFill>
          <a:latin typeface="+mn-lt"/>
          <a:ea typeface="+mn-ea"/>
          <a:cs typeface="+mn-cs"/>
        </a:defRPr>
      </a:lvl2pPr>
      <a:lvl3pPr marL="945375" indent="-189075" algn="l" defTabSz="756300" rtl="0" eaLnBrk="1" latinLnBrk="0" hangingPunct="1">
        <a:lnSpc>
          <a:spcPct val="90000"/>
        </a:lnSpc>
        <a:spcBef>
          <a:spcPts val="414"/>
        </a:spcBef>
        <a:buFont typeface="Arial" panose="020B0604020202020204" pitchFamily="34" charset="0"/>
        <a:buChar char="•"/>
        <a:defRPr sz="1654" kern="1200">
          <a:solidFill>
            <a:schemeClr val="tx1"/>
          </a:solidFill>
          <a:latin typeface="+mn-lt"/>
          <a:ea typeface="+mn-ea"/>
          <a:cs typeface="+mn-cs"/>
        </a:defRPr>
      </a:lvl3pPr>
      <a:lvl4pPr marL="1323525"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4pPr>
      <a:lvl5pPr marL="17016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5pPr>
      <a:lvl6pPr marL="207982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6pPr>
      <a:lvl7pPr marL="24579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7pPr>
      <a:lvl8pPr marL="283612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8pPr>
      <a:lvl9pPr marL="32142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9pPr>
    </p:bodyStyle>
    <p:otherStyle>
      <a:defPPr>
        <a:defRPr lang="en-US"/>
      </a:defPPr>
      <a:lvl1pPr marL="0" algn="l" defTabSz="756300" rtl="0" eaLnBrk="1" latinLnBrk="0" hangingPunct="1">
        <a:defRPr sz="1489" kern="1200">
          <a:solidFill>
            <a:schemeClr val="tx1"/>
          </a:solidFill>
          <a:latin typeface="+mn-lt"/>
          <a:ea typeface="+mn-ea"/>
          <a:cs typeface="+mn-cs"/>
        </a:defRPr>
      </a:lvl1pPr>
      <a:lvl2pPr marL="378150" algn="l" defTabSz="756300" rtl="0" eaLnBrk="1" latinLnBrk="0" hangingPunct="1">
        <a:defRPr sz="1489" kern="1200">
          <a:solidFill>
            <a:schemeClr val="tx1"/>
          </a:solidFill>
          <a:latin typeface="+mn-lt"/>
          <a:ea typeface="+mn-ea"/>
          <a:cs typeface="+mn-cs"/>
        </a:defRPr>
      </a:lvl2pPr>
      <a:lvl3pPr marL="756300" algn="l" defTabSz="756300" rtl="0" eaLnBrk="1" latinLnBrk="0" hangingPunct="1">
        <a:defRPr sz="1489" kern="1200">
          <a:solidFill>
            <a:schemeClr val="tx1"/>
          </a:solidFill>
          <a:latin typeface="+mn-lt"/>
          <a:ea typeface="+mn-ea"/>
          <a:cs typeface="+mn-cs"/>
        </a:defRPr>
      </a:lvl3pPr>
      <a:lvl4pPr marL="1134450" algn="l" defTabSz="756300" rtl="0" eaLnBrk="1" latinLnBrk="0" hangingPunct="1">
        <a:defRPr sz="1489" kern="1200">
          <a:solidFill>
            <a:schemeClr val="tx1"/>
          </a:solidFill>
          <a:latin typeface="+mn-lt"/>
          <a:ea typeface="+mn-ea"/>
          <a:cs typeface="+mn-cs"/>
        </a:defRPr>
      </a:lvl4pPr>
      <a:lvl5pPr marL="1512600" algn="l" defTabSz="756300" rtl="0" eaLnBrk="1" latinLnBrk="0" hangingPunct="1">
        <a:defRPr sz="1489" kern="1200">
          <a:solidFill>
            <a:schemeClr val="tx1"/>
          </a:solidFill>
          <a:latin typeface="+mn-lt"/>
          <a:ea typeface="+mn-ea"/>
          <a:cs typeface="+mn-cs"/>
        </a:defRPr>
      </a:lvl5pPr>
      <a:lvl6pPr marL="1890751" algn="l" defTabSz="756300" rtl="0" eaLnBrk="1" latinLnBrk="0" hangingPunct="1">
        <a:defRPr sz="1489" kern="1200">
          <a:solidFill>
            <a:schemeClr val="tx1"/>
          </a:solidFill>
          <a:latin typeface="+mn-lt"/>
          <a:ea typeface="+mn-ea"/>
          <a:cs typeface="+mn-cs"/>
        </a:defRPr>
      </a:lvl6pPr>
      <a:lvl7pPr marL="2268901" algn="l" defTabSz="756300" rtl="0" eaLnBrk="1" latinLnBrk="0" hangingPunct="1">
        <a:defRPr sz="1489" kern="1200">
          <a:solidFill>
            <a:schemeClr val="tx1"/>
          </a:solidFill>
          <a:latin typeface="+mn-lt"/>
          <a:ea typeface="+mn-ea"/>
          <a:cs typeface="+mn-cs"/>
        </a:defRPr>
      </a:lvl7pPr>
      <a:lvl8pPr marL="2647051" algn="l" defTabSz="756300" rtl="0" eaLnBrk="1" latinLnBrk="0" hangingPunct="1">
        <a:defRPr sz="1489" kern="1200">
          <a:solidFill>
            <a:schemeClr val="tx1"/>
          </a:solidFill>
          <a:latin typeface="+mn-lt"/>
          <a:ea typeface="+mn-ea"/>
          <a:cs typeface="+mn-cs"/>
        </a:defRPr>
      </a:lvl8pPr>
      <a:lvl9pPr marL="3025201" algn="l" defTabSz="756300" rtl="0" eaLnBrk="1" latinLnBrk="0" hangingPunct="1">
        <a:defRPr sz="148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4557241-56A3-40CA-991E-89A27D20758A}"/>
              </a:ext>
            </a:extLst>
          </p:cNvPr>
          <p:cNvSpPr/>
          <p:nvPr/>
        </p:nvSpPr>
        <p:spPr>
          <a:xfrm>
            <a:off x="229870" y="4921"/>
            <a:ext cx="2826385" cy="10678795"/>
          </a:xfrm>
          <a:prstGeom prst="rect">
            <a:avLst/>
          </a:prstGeom>
          <a:solidFill>
            <a:srgbClr val="EEEEE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5" name="Picture 4">
            <a:extLst>
              <a:ext uri="{FF2B5EF4-FFF2-40B4-BE49-F238E27FC236}">
                <a16:creationId xmlns:a16="http://schemas.microsoft.com/office/drawing/2014/main" id="{9BF2DFC1-7FEE-4FCB-84CC-2AA61452B4B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26060" y="469106"/>
            <a:ext cx="2830195" cy="1299845"/>
          </a:xfrm>
          <a:prstGeom prst="rect">
            <a:avLst/>
          </a:prstGeom>
          <a:noFill/>
          <a:ln>
            <a:noFill/>
          </a:ln>
        </p:spPr>
      </p:pic>
      <p:grpSp>
        <p:nvGrpSpPr>
          <p:cNvPr id="6" name="Group 5">
            <a:extLst>
              <a:ext uri="{FF2B5EF4-FFF2-40B4-BE49-F238E27FC236}">
                <a16:creationId xmlns:a16="http://schemas.microsoft.com/office/drawing/2014/main" id="{ADDF0FC2-51D8-4643-B942-D4822EE8CF46}"/>
              </a:ext>
            </a:extLst>
          </p:cNvPr>
          <p:cNvGrpSpPr/>
          <p:nvPr/>
        </p:nvGrpSpPr>
        <p:grpSpPr>
          <a:xfrm>
            <a:off x="324485" y="2018506"/>
            <a:ext cx="2649852" cy="291465"/>
            <a:chOff x="0" y="0"/>
            <a:chExt cx="2650234" cy="291830"/>
          </a:xfrm>
        </p:grpSpPr>
        <p:sp>
          <p:nvSpPr>
            <p:cNvPr id="79" name="Rectangle 78">
              <a:extLst>
                <a:ext uri="{FF2B5EF4-FFF2-40B4-BE49-F238E27FC236}">
                  <a16:creationId xmlns:a16="http://schemas.microsoft.com/office/drawing/2014/main" id="{E384EE9A-5A7F-478C-B702-C267E1C5CFA2}"/>
                </a:ext>
              </a:extLst>
            </p:cNvPr>
            <p:cNvSpPr/>
            <p:nvPr/>
          </p:nvSpPr>
          <p:spPr>
            <a:xfrm>
              <a:off x="0" y="14591"/>
              <a:ext cx="277239" cy="267335"/>
            </a:xfrm>
            <a:prstGeom prst="rect">
              <a:avLst/>
            </a:prstGeom>
            <a:solidFill>
              <a:srgbClr val="3E528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0" name="Rectangle 79">
              <a:extLst>
                <a:ext uri="{FF2B5EF4-FFF2-40B4-BE49-F238E27FC236}">
                  <a16:creationId xmlns:a16="http://schemas.microsoft.com/office/drawing/2014/main" id="{DF354948-4723-455D-883D-26D6E41839FC}"/>
                </a:ext>
              </a:extLst>
            </p:cNvPr>
            <p:cNvSpPr/>
            <p:nvPr/>
          </p:nvSpPr>
          <p:spPr>
            <a:xfrm>
              <a:off x="277239" y="14591"/>
              <a:ext cx="2372995" cy="2673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1" name="Freeform 5">
              <a:extLst>
                <a:ext uri="{FF2B5EF4-FFF2-40B4-BE49-F238E27FC236}">
                  <a16:creationId xmlns:a16="http://schemas.microsoft.com/office/drawing/2014/main" id="{85F475EB-BBF7-490E-B1A6-4C1F2A1F0543}"/>
                </a:ext>
              </a:extLst>
            </p:cNvPr>
            <p:cNvSpPr>
              <a:spLocks/>
            </p:cNvSpPr>
            <p:nvPr/>
          </p:nvSpPr>
          <p:spPr bwMode="auto">
            <a:xfrm>
              <a:off x="87549" y="92413"/>
              <a:ext cx="102136" cy="107877"/>
            </a:xfrm>
            <a:custGeom>
              <a:avLst/>
              <a:gdLst>
                <a:gd name="T0" fmla="*/ 96 w 161"/>
                <a:gd name="T1" fmla="*/ 70 h 170"/>
                <a:gd name="T2" fmla="*/ 161 w 161"/>
                <a:gd name="T3" fmla="*/ 70 h 170"/>
                <a:gd name="T4" fmla="*/ 161 w 161"/>
                <a:gd name="T5" fmla="*/ 100 h 170"/>
                <a:gd name="T6" fmla="*/ 96 w 161"/>
                <a:gd name="T7" fmla="*/ 100 h 170"/>
                <a:gd name="T8" fmla="*/ 96 w 161"/>
                <a:gd name="T9" fmla="*/ 170 h 170"/>
                <a:gd name="T10" fmla="*/ 66 w 161"/>
                <a:gd name="T11" fmla="*/ 170 h 170"/>
                <a:gd name="T12" fmla="*/ 66 w 161"/>
                <a:gd name="T13" fmla="*/ 100 h 170"/>
                <a:gd name="T14" fmla="*/ 0 w 161"/>
                <a:gd name="T15" fmla="*/ 100 h 170"/>
                <a:gd name="T16" fmla="*/ 0 w 161"/>
                <a:gd name="T17" fmla="*/ 70 h 170"/>
                <a:gd name="T18" fmla="*/ 66 w 161"/>
                <a:gd name="T19" fmla="*/ 70 h 170"/>
                <a:gd name="T20" fmla="*/ 66 w 161"/>
                <a:gd name="T21" fmla="*/ 0 h 170"/>
                <a:gd name="T22" fmla="*/ 96 w 161"/>
                <a:gd name="T23" fmla="*/ 0 h 170"/>
                <a:gd name="T24" fmla="*/ 96 w 161"/>
                <a:gd name="T25" fmla="*/ 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70">
                  <a:moveTo>
                    <a:pt x="96" y="70"/>
                  </a:moveTo>
                  <a:lnTo>
                    <a:pt x="161" y="70"/>
                  </a:lnTo>
                  <a:lnTo>
                    <a:pt x="161" y="100"/>
                  </a:lnTo>
                  <a:lnTo>
                    <a:pt x="96" y="100"/>
                  </a:lnTo>
                  <a:lnTo>
                    <a:pt x="96" y="170"/>
                  </a:lnTo>
                  <a:lnTo>
                    <a:pt x="66" y="170"/>
                  </a:lnTo>
                  <a:lnTo>
                    <a:pt x="66" y="100"/>
                  </a:lnTo>
                  <a:lnTo>
                    <a:pt x="0" y="100"/>
                  </a:lnTo>
                  <a:lnTo>
                    <a:pt x="0" y="70"/>
                  </a:lnTo>
                  <a:lnTo>
                    <a:pt x="66" y="70"/>
                  </a:lnTo>
                  <a:lnTo>
                    <a:pt x="66" y="0"/>
                  </a:lnTo>
                  <a:lnTo>
                    <a:pt x="96" y="0"/>
                  </a:lnTo>
                  <a:lnTo>
                    <a:pt x="96" y="70"/>
                  </a:lnTo>
                  <a:close/>
                </a:path>
              </a:pathLst>
            </a:custGeom>
            <a:solidFill>
              <a:srgbClr val="FDFEFE"/>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82" name="Text Box 22">
              <a:extLst>
                <a:ext uri="{FF2B5EF4-FFF2-40B4-BE49-F238E27FC236}">
                  <a16:creationId xmlns:a16="http://schemas.microsoft.com/office/drawing/2014/main" id="{20C7E36D-15B5-40E5-9B5B-F18F0E1BDF79}"/>
                </a:ext>
              </a:extLst>
            </p:cNvPr>
            <p:cNvSpPr txBox="1"/>
            <p:nvPr/>
          </p:nvSpPr>
          <p:spPr>
            <a:xfrm>
              <a:off x="252919" y="0"/>
              <a:ext cx="1804481" cy="29183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1200" b="1" dirty="0">
                  <a:solidFill>
                    <a:srgbClr val="3E5282"/>
                  </a:solidFill>
                  <a:effectLst/>
                  <a:latin typeface="Open Sans" panose="020B0606030504020204" pitchFamily="34" charset="0"/>
                  <a:ea typeface="Calibri" panose="020F0502020204030204" pitchFamily="34" charset="0"/>
                  <a:cs typeface="Times New Roman" panose="02020603050405020304" pitchFamily="18" charset="0"/>
                </a:rPr>
                <a:t>FORMATION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7" name="Group 6">
            <a:extLst>
              <a:ext uri="{FF2B5EF4-FFF2-40B4-BE49-F238E27FC236}">
                <a16:creationId xmlns:a16="http://schemas.microsoft.com/office/drawing/2014/main" id="{BF277857-0415-4A7D-834C-4433FBD4902E}"/>
              </a:ext>
            </a:extLst>
          </p:cNvPr>
          <p:cNvGrpSpPr/>
          <p:nvPr/>
        </p:nvGrpSpPr>
        <p:grpSpPr>
          <a:xfrm>
            <a:off x="470535" y="2364581"/>
            <a:ext cx="2620644" cy="1078863"/>
            <a:chOff x="0" y="0"/>
            <a:chExt cx="2621253" cy="1079283"/>
          </a:xfrm>
        </p:grpSpPr>
        <p:sp>
          <p:nvSpPr>
            <p:cNvPr id="74" name="Text Box 26">
              <a:extLst>
                <a:ext uri="{FF2B5EF4-FFF2-40B4-BE49-F238E27FC236}">
                  <a16:creationId xmlns:a16="http://schemas.microsoft.com/office/drawing/2014/main" id="{FA3B85D1-0808-4245-B65C-7CB7E1C781FA}"/>
                </a:ext>
              </a:extLst>
            </p:cNvPr>
            <p:cNvSpPr txBox="1"/>
            <p:nvPr/>
          </p:nvSpPr>
          <p:spPr>
            <a:xfrm>
              <a:off x="29183" y="0"/>
              <a:ext cx="1317625" cy="21844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700" dirty="0">
                  <a:solidFill>
                    <a:srgbClr val="3E5282"/>
                  </a:solidFill>
                  <a:effectLst/>
                  <a:latin typeface="Open Sans" panose="020B0606030504020204" pitchFamily="34" charset="0"/>
                  <a:ea typeface="Calibri" panose="020F0502020204030204" pitchFamily="34" charset="0"/>
                  <a:cs typeface="Times New Roman" panose="02020603050405020304" pitchFamily="18" charset="0"/>
                </a:rPr>
                <a:t>JANV 2014 – FEB 2016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5" name="Text Box 27">
              <a:extLst>
                <a:ext uri="{FF2B5EF4-FFF2-40B4-BE49-F238E27FC236}">
                  <a16:creationId xmlns:a16="http://schemas.microsoft.com/office/drawing/2014/main" id="{0F0568F1-84C9-4583-AFB3-1846E1C49C4C}"/>
                </a:ext>
              </a:extLst>
            </p:cNvPr>
            <p:cNvSpPr txBox="1"/>
            <p:nvPr/>
          </p:nvSpPr>
          <p:spPr>
            <a:xfrm>
              <a:off x="34047" y="126459"/>
              <a:ext cx="2460625" cy="25273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fr-FR" sz="900" b="1" dirty="0"/>
                <a:t>ISTEC PARIS</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6" name="Text Box 28">
              <a:extLst>
                <a:ext uri="{FF2B5EF4-FFF2-40B4-BE49-F238E27FC236}">
                  <a16:creationId xmlns:a16="http://schemas.microsoft.com/office/drawing/2014/main" id="{2CE6E326-AE28-4740-9D63-4602C417632C}"/>
                </a:ext>
              </a:extLst>
            </p:cNvPr>
            <p:cNvSpPr txBox="1"/>
            <p:nvPr/>
          </p:nvSpPr>
          <p:spPr>
            <a:xfrm>
              <a:off x="34047" y="277238"/>
              <a:ext cx="2460625" cy="22352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fr-FR" sz="800" dirty="0"/>
                <a:t>MASTER EN FINANCE ET GESTION D’ENTREPRISE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7" name="Text Box 29">
              <a:extLst>
                <a:ext uri="{FF2B5EF4-FFF2-40B4-BE49-F238E27FC236}">
                  <a16:creationId xmlns:a16="http://schemas.microsoft.com/office/drawing/2014/main" id="{1DBFEB4D-AC3C-42F6-8FF7-CBA3B881D409}"/>
                </a:ext>
              </a:extLst>
            </p:cNvPr>
            <p:cNvSpPr txBox="1"/>
            <p:nvPr/>
          </p:nvSpPr>
          <p:spPr>
            <a:xfrm>
              <a:off x="29183" y="462063"/>
              <a:ext cx="2592070" cy="61722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25000"/>
                </a:lnSpc>
                <a:spcBef>
                  <a:spcPts val="0"/>
                </a:spcBef>
                <a:spcAft>
                  <a:spcPts val="0"/>
                </a:spcAft>
              </a:pPr>
              <a:r>
                <a:rPr lang="fr-FR" sz="800" dirty="0">
                  <a:solidFill>
                    <a:schemeClr val="tx1">
                      <a:lumMod val="65000"/>
                      <a:lumOff val="35000"/>
                    </a:schemeClr>
                  </a:solidFill>
                  <a:latin typeface="Open Sans" panose="020B0606030504020204"/>
                </a:rPr>
                <a:t>Stage d’analyste financier, Société Générale </a:t>
              </a:r>
              <a:r>
                <a:rPr lang="fr-FR" sz="800" dirty="0" err="1">
                  <a:solidFill>
                    <a:schemeClr val="tx1">
                      <a:lumMod val="65000"/>
                      <a:lumOff val="35000"/>
                    </a:schemeClr>
                  </a:solidFill>
                  <a:latin typeface="Open Sans" panose="020B0606030504020204"/>
                </a:rPr>
                <a:t>Corporate</a:t>
              </a:r>
              <a:r>
                <a:rPr lang="fr-FR" sz="800" dirty="0">
                  <a:solidFill>
                    <a:schemeClr val="tx1">
                      <a:lumMod val="65000"/>
                      <a:lumOff val="35000"/>
                    </a:schemeClr>
                  </a:solidFill>
                  <a:latin typeface="Open Sans" panose="020B0606030504020204"/>
                </a:rPr>
                <a:t> &amp; Investment Banking, Paris, France (été 2015)</a:t>
              </a:r>
              <a:endParaRPr lang="en-US" sz="1100" dirty="0">
                <a:solidFill>
                  <a:schemeClr val="tx1">
                    <a:lumMod val="65000"/>
                    <a:lumOff val="35000"/>
                  </a:schemeClr>
                </a:solidFill>
                <a:effectLst/>
                <a:latin typeface="Open Sans" panose="020B0606030504020204"/>
                <a:ea typeface="Calibri" panose="020F0502020204030204" pitchFamily="34" charset="0"/>
                <a:cs typeface="Times New Roman" panose="02020603050405020304" pitchFamily="18" charset="0"/>
              </a:endParaRPr>
            </a:p>
          </p:txBody>
        </p:sp>
        <p:cxnSp>
          <p:nvCxnSpPr>
            <p:cNvPr id="78" name="Straight Connector 77">
              <a:extLst>
                <a:ext uri="{FF2B5EF4-FFF2-40B4-BE49-F238E27FC236}">
                  <a16:creationId xmlns:a16="http://schemas.microsoft.com/office/drawing/2014/main" id="{C1D93FFD-A3CD-4FFD-B6FC-C18AC7D9089E}"/>
                </a:ext>
              </a:extLst>
            </p:cNvPr>
            <p:cNvCxnSpPr/>
            <p:nvPr/>
          </p:nvCxnSpPr>
          <p:spPr>
            <a:xfrm>
              <a:off x="0" y="72957"/>
              <a:ext cx="0" cy="899809"/>
            </a:xfrm>
            <a:prstGeom prst="line">
              <a:avLst/>
            </a:prstGeom>
            <a:ln w="6350">
              <a:solidFill>
                <a:srgbClr val="3E5282"/>
              </a:solidFill>
            </a:ln>
          </p:spPr>
          <p:style>
            <a:lnRef idx="1">
              <a:schemeClr val="accent1"/>
            </a:lnRef>
            <a:fillRef idx="0">
              <a:schemeClr val="accent1"/>
            </a:fillRef>
            <a:effectRef idx="0">
              <a:schemeClr val="accent1"/>
            </a:effectRef>
            <a:fontRef idx="minor">
              <a:schemeClr val="tx1"/>
            </a:fontRef>
          </p:style>
        </p:cxnSp>
      </p:grpSp>
      <p:sp>
        <p:nvSpPr>
          <p:cNvPr id="8" name="Text Box 33">
            <a:extLst>
              <a:ext uri="{FF2B5EF4-FFF2-40B4-BE49-F238E27FC236}">
                <a16:creationId xmlns:a16="http://schemas.microsoft.com/office/drawing/2014/main" id="{CCC2FFA1-21B0-4073-9A92-841B2D081436}"/>
              </a:ext>
            </a:extLst>
          </p:cNvPr>
          <p:cNvSpPr txBox="1"/>
          <p:nvPr/>
        </p:nvSpPr>
        <p:spPr>
          <a:xfrm>
            <a:off x="502920" y="3489902"/>
            <a:ext cx="1317625" cy="21844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700">
                <a:solidFill>
                  <a:srgbClr val="3E5282"/>
                </a:solidFill>
                <a:effectLst/>
                <a:latin typeface="Open Sans" panose="020B0606030504020204" pitchFamily="34" charset="0"/>
                <a:ea typeface="Calibri" panose="020F0502020204030204" pitchFamily="34" charset="0"/>
                <a:cs typeface="Times New Roman" panose="02020603050405020304" pitchFamily="18" charset="0"/>
              </a:rPr>
              <a:t>APR 2012 – JULY 2016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 Box 34">
            <a:extLst>
              <a:ext uri="{FF2B5EF4-FFF2-40B4-BE49-F238E27FC236}">
                <a16:creationId xmlns:a16="http://schemas.microsoft.com/office/drawing/2014/main" id="{39FEE291-8E04-44A4-B4CA-06EE00FA62CA}"/>
              </a:ext>
            </a:extLst>
          </p:cNvPr>
          <p:cNvSpPr txBox="1"/>
          <p:nvPr/>
        </p:nvSpPr>
        <p:spPr>
          <a:xfrm>
            <a:off x="508000" y="3616267"/>
            <a:ext cx="2460625" cy="25273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900" b="1" dirty="0">
                <a:solidFill>
                  <a:srgbClr val="515251"/>
                </a:solidFill>
                <a:effectLst/>
                <a:latin typeface="Open Sans" panose="020B0606030504020204" pitchFamily="34" charset="0"/>
                <a:ea typeface="Calibri" panose="020F0502020204030204" pitchFamily="34" charset="0"/>
                <a:cs typeface="Times New Roman" panose="02020603050405020304" pitchFamily="18" charset="0"/>
              </a:rPr>
              <a:t>UNIVERSITE PARIS-DAUPHINE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 Box 35">
            <a:extLst>
              <a:ext uri="{FF2B5EF4-FFF2-40B4-BE49-F238E27FC236}">
                <a16:creationId xmlns:a16="http://schemas.microsoft.com/office/drawing/2014/main" id="{2CF75534-BFC5-4728-82C6-72DA80CDE09F}"/>
              </a:ext>
            </a:extLst>
          </p:cNvPr>
          <p:cNvSpPr txBox="1"/>
          <p:nvPr/>
        </p:nvSpPr>
        <p:spPr>
          <a:xfrm>
            <a:off x="508000" y="3766762"/>
            <a:ext cx="2460625" cy="22352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800" dirty="0">
                <a:solidFill>
                  <a:srgbClr val="515251"/>
                </a:solidFill>
                <a:effectLst/>
                <a:latin typeface="Open Sans" panose="020B0606030504020204" pitchFamily="34" charset="0"/>
                <a:ea typeface="Calibri" panose="020F0502020204030204" pitchFamily="34" charset="0"/>
                <a:cs typeface="Times New Roman" panose="02020603050405020304" pitchFamily="18" charset="0"/>
              </a:rPr>
              <a:t>LICENCE D’ECONOMIE ET GESTION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 Box 36">
            <a:extLst>
              <a:ext uri="{FF2B5EF4-FFF2-40B4-BE49-F238E27FC236}">
                <a16:creationId xmlns:a16="http://schemas.microsoft.com/office/drawing/2014/main" id="{CFE4D54C-4841-495C-AC59-D35C5EEA89C0}"/>
              </a:ext>
            </a:extLst>
          </p:cNvPr>
          <p:cNvSpPr txBox="1"/>
          <p:nvPr/>
        </p:nvSpPr>
        <p:spPr>
          <a:xfrm>
            <a:off x="502920" y="3951547"/>
            <a:ext cx="2592070" cy="45959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25000"/>
              </a:lnSpc>
              <a:spcBef>
                <a:spcPts val="0"/>
              </a:spcBef>
              <a:spcAft>
                <a:spcPts val="0"/>
              </a:spcAft>
            </a:pPr>
            <a:r>
              <a:rPr lang="fr-FR" sz="800" dirty="0">
                <a:solidFill>
                  <a:schemeClr val="tx1">
                    <a:lumMod val="65000"/>
                    <a:lumOff val="35000"/>
                  </a:schemeClr>
                </a:solidFill>
                <a:latin typeface="Open Sans" panose="020B0606030504020204"/>
              </a:rPr>
              <a:t>Analyste financier stagiaire, Rothschild &amp; Co, Paris, France (été 2016)</a:t>
            </a:r>
            <a:endParaRPr lang="en-US" sz="1100" dirty="0">
              <a:solidFill>
                <a:schemeClr val="tx1">
                  <a:lumMod val="65000"/>
                  <a:lumOff val="35000"/>
                </a:schemeClr>
              </a:solidFill>
              <a:effectLst/>
              <a:latin typeface="Open Sans" panose="020B0606030504020204"/>
              <a:ea typeface="Calibri" panose="020F0502020204030204" pitchFamily="34" charset="0"/>
              <a:cs typeface="Times New Roman" panose="02020603050405020304" pitchFamily="18" charset="0"/>
            </a:endParaRPr>
          </a:p>
        </p:txBody>
      </p:sp>
      <p:cxnSp>
        <p:nvCxnSpPr>
          <p:cNvPr id="12" name="Straight Connector 11">
            <a:extLst>
              <a:ext uri="{FF2B5EF4-FFF2-40B4-BE49-F238E27FC236}">
                <a16:creationId xmlns:a16="http://schemas.microsoft.com/office/drawing/2014/main" id="{142B9321-9E19-4FB7-9E0A-ED5DDF9B9094}"/>
              </a:ext>
            </a:extLst>
          </p:cNvPr>
          <p:cNvCxnSpPr/>
          <p:nvPr/>
        </p:nvCxnSpPr>
        <p:spPr>
          <a:xfrm>
            <a:off x="473710" y="3562927"/>
            <a:ext cx="0" cy="899795"/>
          </a:xfrm>
          <a:prstGeom prst="line">
            <a:avLst/>
          </a:prstGeom>
          <a:ln w="6350">
            <a:solidFill>
              <a:srgbClr val="3E5282"/>
            </a:solidFill>
          </a:ln>
        </p:spPr>
        <p:style>
          <a:lnRef idx="1">
            <a:schemeClr val="accent1"/>
          </a:lnRef>
          <a:fillRef idx="0">
            <a:schemeClr val="accent1"/>
          </a:fillRef>
          <a:effectRef idx="0">
            <a:schemeClr val="accent1"/>
          </a:effectRef>
          <a:fontRef idx="minor">
            <a:schemeClr val="tx1"/>
          </a:fontRef>
        </p:style>
      </p:cxnSp>
      <p:grpSp>
        <p:nvGrpSpPr>
          <p:cNvPr id="13" name="Group 12">
            <a:extLst>
              <a:ext uri="{FF2B5EF4-FFF2-40B4-BE49-F238E27FC236}">
                <a16:creationId xmlns:a16="http://schemas.microsoft.com/office/drawing/2014/main" id="{C0943A46-4C66-4252-8501-A7D73C4281F7}"/>
              </a:ext>
            </a:extLst>
          </p:cNvPr>
          <p:cNvGrpSpPr/>
          <p:nvPr/>
        </p:nvGrpSpPr>
        <p:grpSpPr>
          <a:xfrm>
            <a:off x="324485" y="4668730"/>
            <a:ext cx="2649852" cy="291465"/>
            <a:chOff x="0" y="0"/>
            <a:chExt cx="2650234" cy="291830"/>
          </a:xfrm>
        </p:grpSpPr>
        <p:sp>
          <p:nvSpPr>
            <p:cNvPr id="70" name="Rectangle 69">
              <a:extLst>
                <a:ext uri="{FF2B5EF4-FFF2-40B4-BE49-F238E27FC236}">
                  <a16:creationId xmlns:a16="http://schemas.microsoft.com/office/drawing/2014/main" id="{B9A10369-3CE0-4178-BA03-E10D31D4ECBC}"/>
                </a:ext>
              </a:extLst>
            </p:cNvPr>
            <p:cNvSpPr/>
            <p:nvPr/>
          </p:nvSpPr>
          <p:spPr>
            <a:xfrm>
              <a:off x="0" y="14591"/>
              <a:ext cx="277239" cy="267335"/>
            </a:xfrm>
            <a:prstGeom prst="rect">
              <a:avLst/>
            </a:prstGeom>
            <a:solidFill>
              <a:srgbClr val="3E528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1" name="Rectangle 70">
              <a:extLst>
                <a:ext uri="{FF2B5EF4-FFF2-40B4-BE49-F238E27FC236}">
                  <a16:creationId xmlns:a16="http://schemas.microsoft.com/office/drawing/2014/main" id="{EE54C881-C1A6-434B-97A0-27E0AD1DEEBC}"/>
                </a:ext>
              </a:extLst>
            </p:cNvPr>
            <p:cNvSpPr/>
            <p:nvPr/>
          </p:nvSpPr>
          <p:spPr>
            <a:xfrm>
              <a:off x="277239" y="14591"/>
              <a:ext cx="2372995" cy="2673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2" name="Freeform 5">
              <a:extLst>
                <a:ext uri="{FF2B5EF4-FFF2-40B4-BE49-F238E27FC236}">
                  <a16:creationId xmlns:a16="http://schemas.microsoft.com/office/drawing/2014/main" id="{CB1C3E9D-B107-4F53-ADBC-00B66C02B22F}"/>
                </a:ext>
              </a:extLst>
            </p:cNvPr>
            <p:cNvSpPr>
              <a:spLocks/>
            </p:cNvSpPr>
            <p:nvPr/>
          </p:nvSpPr>
          <p:spPr bwMode="auto">
            <a:xfrm>
              <a:off x="87549" y="92413"/>
              <a:ext cx="102136" cy="107877"/>
            </a:xfrm>
            <a:custGeom>
              <a:avLst/>
              <a:gdLst>
                <a:gd name="T0" fmla="*/ 96 w 161"/>
                <a:gd name="T1" fmla="*/ 70 h 170"/>
                <a:gd name="T2" fmla="*/ 161 w 161"/>
                <a:gd name="T3" fmla="*/ 70 h 170"/>
                <a:gd name="T4" fmla="*/ 161 w 161"/>
                <a:gd name="T5" fmla="*/ 100 h 170"/>
                <a:gd name="T6" fmla="*/ 96 w 161"/>
                <a:gd name="T7" fmla="*/ 100 h 170"/>
                <a:gd name="T8" fmla="*/ 96 w 161"/>
                <a:gd name="T9" fmla="*/ 170 h 170"/>
                <a:gd name="T10" fmla="*/ 66 w 161"/>
                <a:gd name="T11" fmla="*/ 170 h 170"/>
                <a:gd name="T12" fmla="*/ 66 w 161"/>
                <a:gd name="T13" fmla="*/ 100 h 170"/>
                <a:gd name="T14" fmla="*/ 0 w 161"/>
                <a:gd name="T15" fmla="*/ 100 h 170"/>
                <a:gd name="T16" fmla="*/ 0 w 161"/>
                <a:gd name="T17" fmla="*/ 70 h 170"/>
                <a:gd name="T18" fmla="*/ 66 w 161"/>
                <a:gd name="T19" fmla="*/ 70 h 170"/>
                <a:gd name="T20" fmla="*/ 66 w 161"/>
                <a:gd name="T21" fmla="*/ 0 h 170"/>
                <a:gd name="T22" fmla="*/ 96 w 161"/>
                <a:gd name="T23" fmla="*/ 0 h 170"/>
                <a:gd name="T24" fmla="*/ 96 w 161"/>
                <a:gd name="T25" fmla="*/ 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70">
                  <a:moveTo>
                    <a:pt x="96" y="70"/>
                  </a:moveTo>
                  <a:lnTo>
                    <a:pt x="161" y="70"/>
                  </a:lnTo>
                  <a:lnTo>
                    <a:pt x="161" y="100"/>
                  </a:lnTo>
                  <a:lnTo>
                    <a:pt x="96" y="100"/>
                  </a:lnTo>
                  <a:lnTo>
                    <a:pt x="96" y="170"/>
                  </a:lnTo>
                  <a:lnTo>
                    <a:pt x="66" y="170"/>
                  </a:lnTo>
                  <a:lnTo>
                    <a:pt x="66" y="100"/>
                  </a:lnTo>
                  <a:lnTo>
                    <a:pt x="0" y="100"/>
                  </a:lnTo>
                  <a:lnTo>
                    <a:pt x="0" y="70"/>
                  </a:lnTo>
                  <a:lnTo>
                    <a:pt x="66" y="70"/>
                  </a:lnTo>
                  <a:lnTo>
                    <a:pt x="66" y="0"/>
                  </a:lnTo>
                  <a:lnTo>
                    <a:pt x="96" y="0"/>
                  </a:lnTo>
                  <a:lnTo>
                    <a:pt x="96" y="70"/>
                  </a:lnTo>
                  <a:close/>
                </a:path>
              </a:pathLst>
            </a:custGeom>
            <a:solidFill>
              <a:srgbClr val="FDFEFE"/>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73" name="Text Box 42">
              <a:extLst>
                <a:ext uri="{FF2B5EF4-FFF2-40B4-BE49-F238E27FC236}">
                  <a16:creationId xmlns:a16="http://schemas.microsoft.com/office/drawing/2014/main" id="{56A2FF44-19A3-46E7-A394-878D281F4D20}"/>
                </a:ext>
              </a:extLst>
            </p:cNvPr>
            <p:cNvSpPr txBox="1"/>
            <p:nvPr/>
          </p:nvSpPr>
          <p:spPr>
            <a:xfrm>
              <a:off x="252919" y="0"/>
              <a:ext cx="1804481" cy="29183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1200" b="1" dirty="0">
                  <a:solidFill>
                    <a:srgbClr val="3E5282"/>
                  </a:solidFill>
                  <a:effectLst/>
                  <a:latin typeface="Open Sans" panose="020B0606030504020204" pitchFamily="34" charset="0"/>
                  <a:ea typeface="Calibri" panose="020F0502020204030204" pitchFamily="34" charset="0"/>
                  <a:cs typeface="Times New Roman" panose="02020603050405020304" pitchFamily="18" charset="0"/>
                </a:rPr>
                <a:t>QUALITES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grpSp>
      <p:sp>
        <p:nvSpPr>
          <p:cNvPr id="14" name="Text Box 43">
            <a:extLst>
              <a:ext uri="{FF2B5EF4-FFF2-40B4-BE49-F238E27FC236}">
                <a16:creationId xmlns:a16="http://schemas.microsoft.com/office/drawing/2014/main" id="{0E8EE7A6-7481-49AF-B182-AFD211560ED6}"/>
              </a:ext>
            </a:extLst>
          </p:cNvPr>
          <p:cNvSpPr txBox="1"/>
          <p:nvPr/>
        </p:nvSpPr>
        <p:spPr>
          <a:xfrm>
            <a:off x="499745" y="5000200"/>
            <a:ext cx="1257839" cy="24257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800" dirty="0">
                <a:solidFill>
                  <a:srgbClr val="515251"/>
                </a:solidFill>
                <a:effectLst/>
                <a:latin typeface="Open Sans" panose="020B0606030504020204" pitchFamily="34" charset="0"/>
                <a:ea typeface="Calibri" panose="020F0502020204030204" pitchFamily="34" charset="0"/>
                <a:cs typeface="Times New Roman" panose="02020603050405020304" pitchFamily="18" charset="0"/>
              </a:rPr>
              <a:t>Rigueur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800" dirty="0">
                <a:solidFill>
                  <a:srgbClr val="515251"/>
                </a:solidFill>
                <a:effectLst/>
                <a:latin typeface="Open Sans" panose="020B060603050402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Text Box 44">
            <a:extLst>
              <a:ext uri="{FF2B5EF4-FFF2-40B4-BE49-F238E27FC236}">
                <a16:creationId xmlns:a16="http://schemas.microsoft.com/office/drawing/2014/main" id="{CA1EE945-CACF-4CF4-A86C-548CBDAF9FD5}"/>
              </a:ext>
            </a:extLst>
          </p:cNvPr>
          <p:cNvSpPr txBox="1"/>
          <p:nvPr/>
        </p:nvSpPr>
        <p:spPr>
          <a:xfrm>
            <a:off x="499110" y="5252295"/>
            <a:ext cx="1176655" cy="24257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800" dirty="0" err="1">
                <a:solidFill>
                  <a:srgbClr val="515251"/>
                </a:solidFill>
                <a:effectLst/>
                <a:latin typeface="Open Sans" panose="020B0606030504020204" pitchFamily="34" charset="0"/>
                <a:ea typeface="Calibri" panose="020F0502020204030204" pitchFamily="34" charset="0"/>
                <a:cs typeface="Times New Roman" panose="02020603050405020304" pitchFamily="18" charset="0"/>
              </a:rPr>
              <a:t>Curiosité</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800" dirty="0">
                <a:solidFill>
                  <a:srgbClr val="515251"/>
                </a:solidFill>
                <a:effectLst/>
                <a:latin typeface="Open Sans" panose="020B060603050402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Text Box 45">
            <a:extLst>
              <a:ext uri="{FF2B5EF4-FFF2-40B4-BE49-F238E27FC236}">
                <a16:creationId xmlns:a16="http://schemas.microsoft.com/office/drawing/2014/main" id="{C250C401-605F-42B5-9F3F-0BEEF3792A27}"/>
              </a:ext>
            </a:extLst>
          </p:cNvPr>
          <p:cNvSpPr txBox="1"/>
          <p:nvPr/>
        </p:nvSpPr>
        <p:spPr>
          <a:xfrm>
            <a:off x="499110" y="5513280"/>
            <a:ext cx="1176655" cy="24257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800" dirty="0">
                <a:solidFill>
                  <a:srgbClr val="515251"/>
                </a:solidFill>
                <a:effectLst/>
                <a:latin typeface="Open Sans" panose="020B0606030504020204" pitchFamily="34" charset="0"/>
                <a:ea typeface="Calibri" panose="020F0502020204030204" pitchFamily="34" charset="0"/>
                <a:cs typeface="Times New Roman" panose="02020603050405020304" pitchFamily="18" charset="0"/>
              </a:rPr>
              <a:t>Esprit critique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800" dirty="0">
                <a:solidFill>
                  <a:srgbClr val="515251"/>
                </a:solidFill>
                <a:effectLst/>
                <a:latin typeface="Open Sans" panose="020B060603050402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Text Box 46">
            <a:extLst>
              <a:ext uri="{FF2B5EF4-FFF2-40B4-BE49-F238E27FC236}">
                <a16:creationId xmlns:a16="http://schemas.microsoft.com/office/drawing/2014/main" id="{38A29BD0-FBEB-488B-A8B5-5999D84131A6}"/>
              </a:ext>
            </a:extLst>
          </p:cNvPr>
          <p:cNvSpPr txBox="1"/>
          <p:nvPr/>
        </p:nvSpPr>
        <p:spPr>
          <a:xfrm>
            <a:off x="499110" y="5764740"/>
            <a:ext cx="1176655" cy="24257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800" dirty="0" err="1">
                <a:solidFill>
                  <a:srgbClr val="515251"/>
                </a:solidFill>
                <a:effectLst/>
                <a:latin typeface="Open Sans" panose="020B0606030504020204" pitchFamily="34" charset="0"/>
                <a:ea typeface="Calibri" panose="020F0502020204030204" pitchFamily="34" charset="0"/>
                <a:cs typeface="Times New Roman" panose="02020603050405020304" pitchFamily="18" charset="0"/>
              </a:rPr>
              <a:t>Intégrité</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800" dirty="0">
                <a:solidFill>
                  <a:srgbClr val="515251"/>
                </a:solidFill>
                <a:effectLst/>
                <a:latin typeface="Open Sans" panose="020B060603050402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Text Box 48">
            <a:extLst>
              <a:ext uri="{FF2B5EF4-FFF2-40B4-BE49-F238E27FC236}">
                <a16:creationId xmlns:a16="http://schemas.microsoft.com/office/drawing/2014/main" id="{A1B796F2-E619-4D39-8484-7AA6205AF1AC}"/>
              </a:ext>
            </a:extLst>
          </p:cNvPr>
          <p:cNvSpPr txBox="1"/>
          <p:nvPr/>
        </p:nvSpPr>
        <p:spPr>
          <a:xfrm>
            <a:off x="499745" y="6022550"/>
            <a:ext cx="1259205" cy="24257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800" dirty="0" err="1">
                <a:solidFill>
                  <a:srgbClr val="515251"/>
                </a:solidFill>
                <a:effectLst/>
                <a:latin typeface="Open Sans" panose="020B0606030504020204" pitchFamily="34" charset="0"/>
                <a:ea typeface="Calibri" panose="020F0502020204030204" pitchFamily="34" charset="0"/>
                <a:cs typeface="Times New Roman" panose="02020603050405020304" pitchFamily="18" charset="0"/>
              </a:rPr>
              <a:t>Persévérance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 name="Text Box 49">
            <a:extLst>
              <a:ext uri="{FF2B5EF4-FFF2-40B4-BE49-F238E27FC236}">
                <a16:creationId xmlns:a16="http://schemas.microsoft.com/office/drawing/2014/main" id="{6D20AB99-1ED1-4CD8-AF4B-E0980CA43810}"/>
              </a:ext>
            </a:extLst>
          </p:cNvPr>
          <p:cNvSpPr txBox="1"/>
          <p:nvPr/>
        </p:nvSpPr>
        <p:spPr>
          <a:xfrm>
            <a:off x="499745" y="6270200"/>
            <a:ext cx="1259205" cy="24257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800" dirty="0" err="1">
                <a:solidFill>
                  <a:srgbClr val="515251"/>
                </a:solidFill>
                <a:effectLst/>
                <a:latin typeface="Open Sans" panose="020B0606030504020204" pitchFamily="34" charset="0"/>
                <a:ea typeface="Calibri" panose="020F0502020204030204" pitchFamily="34" charset="0"/>
                <a:cs typeface="Times New Roman" panose="02020603050405020304" pitchFamily="18" charset="0"/>
              </a:rPr>
              <a:t>Adaptabilité</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20" name="Group 19">
            <a:extLst>
              <a:ext uri="{FF2B5EF4-FFF2-40B4-BE49-F238E27FC236}">
                <a16:creationId xmlns:a16="http://schemas.microsoft.com/office/drawing/2014/main" id="{EC0B7C8F-A202-4238-B524-FC389F8E6EA0}"/>
              </a:ext>
            </a:extLst>
          </p:cNvPr>
          <p:cNvGrpSpPr/>
          <p:nvPr/>
        </p:nvGrpSpPr>
        <p:grpSpPr>
          <a:xfrm>
            <a:off x="1840230" y="5090370"/>
            <a:ext cx="1124585" cy="85725"/>
            <a:chOff x="0" y="0"/>
            <a:chExt cx="1124900" cy="85994"/>
          </a:xfrm>
        </p:grpSpPr>
        <p:sp>
          <p:nvSpPr>
            <p:cNvPr id="68" name="Rectangle 67">
              <a:extLst>
                <a:ext uri="{FF2B5EF4-FFF2-40B4-BE49-F238E27FC236}">
                  <a16:creationId xmlns:a16="http://schemas.microsoft.com/office/drawing/2014/main" id="{D0E13648-4C32-4A91-8F6C-D831243FE62F}"/>
                </a:ext>
              </a:extLst>
            </p:cNvPr>
            <p:cNvSpPr/>
            <p:nvPr/>
          </p:nvSpPr>
          <p:spPr>
            <a:xfrm>
              <a:off x="0" y="0"/>
              <a:ext cx="1124900" cy="85994"/>
            </a:xfrm>
            <a:prstGeom prst="rect">
              <a:avLst/>
            </a:prstGeom>
            <a:noFill/>
            <a:ln w="6350">
              <a:solidFill>
                <a:srgbClr val="3E528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9" name="Rectangle 68">
              <a:extLst>
                <a:ext uri="{FF2B5EF4-FFF2-40B4-BE49-F238E27FC236}">
                  <a16:creationId xmlns:a16="http://schemas.microsoft.com/office/drawing/2014/main" id="{A9A3E25C-C0B0-4A28-900B-413E5FBC5901}"/>
                </a:ext>
              </a:extLst>
            </p:cNvPr>
            <p:cNvSpPr/>
            <p:nvPr/>
          </p:nvSpPr>
          <p:spPr>
            <a:xfrm>
              <a:off x="0" y="0"/>
              <a:ext cx="928370" cy="85725"/>
            </a:xfrm>
            <a:prstGeom prst="rect">
              <a:avLst/>
            </a:prstGeom>
            <a:solidFill>
              <a:srgbClr val="3E5282"/>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21" name="Group 20">
            <a:extLst>
              <a:ext uri="{FF2B5EF4-FFF2-40B4-BE49-F238E27FC236}">
                <a16:creationId xmlns:a16="http://schemas.microsoft.com/office/drawing/2014/main" id="{86705F78-91A2-4DD7-B521-E21083B97AD1}"/>
              </a:ext>
            </a:extLst>
          </p:cNvPr>
          <p:cNvGrpSpPr/>
          <p:nvPr/>
        </p:nvGrpSpPr>
        <p:grpSpPr>
          <a:xfrm>
            <a:off x="1840230" y="5333575"/>
            <a:ext cx="1124585" cy="85725"/>
            <a:chOff x="0" y="0"/>
            <a:chExt cx="1124900" cy="85994"/>
          </a:xfrm>
        </p:grpSpPr>
        <p:sp>
          <p:nvSpPr>
            <p:cNvPr id="66" name="Rectangle 65">
              <a:extLst>
                <a:ext uri="{FF2B5EF4-FFF2-40B4-BE49-F238E27FC236}">
                  <a16:creationId xmlns:a16="http://schemas.microsoft.com/office/drawing/2014/main" id="{98C1C4D9-376F-400B-B0CC-D622095D5EBF}"/>
                </a:ext>
              </a:extLst>
            </p:cNvPr>
            <p:cNvSpPr/>
            <p:nvPr/>
          </p:nvSpPr>
          <p:spPr>
            <a:xfrm>
              <a:off x="0" y="0"/>
              <a:ext cx="1124900" cy="85994"/>
            </a:xfrm>
            <a:prstGeom prst="rect">
              <a:avLst/>
            </a:prstGeom>
            <a:noFill/>
            <a:ln w="6350">
              <a:solidFill>
                <a:srgbClr val="3E528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7" name="Rectangle 66">
              <a:extLst>
                <a:ext uri="{FF2B5EF4-FFF2-40B4-BE49-F238E27FC236}">
                  <a16:creationId xmlns:a16="http://schemas.microsoft.com/office/drawing/2014/main" id="{A0EC0DCB-A77F-480A-89C5-B81225E7D77D}"/>
                </a:ext>
              </a:extLst>
            </p:cNvPr>
            <p:cNvSpPr/>
            <p:nvPr/>
          </p:nvSpPr>
          <p:spPr>
            <a:xfrm>
              <a:off x="0" y="0"/>
              <a:ext cx="928370" cy="85725"/>
            </a:xfrm>
            <a:prstGeom prst="rect">
              <a:avLst/>
            </a:prstGeom>
            <a:solidFill>
              <a:srgbClr val="3E5282"/>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22" name="Group 21">
            <a:extLst>
              <a:ext uri="{FF2B5EF4-FFF2-40B4-BE49-F238E27FC236}">
                <a16:creationId xmlns:a16="http://schemas.microsoft.com/office/drawing/2014/main" id="{8F804112-89BB-4F4A-87B0-88CE5D30402C}"/>
              </a:ext>
            </a:extLst>
          </p:cNvPr>
          <p:cNvGrpSpPr/>
          <p:nvPr/>
        </p:nvGrpSpPr>
        <p:grpSpPr>
          <a:xfrm>
            <a:off x="1840230" y="5582495"/>
            <a:ext cx="1124585" cy="85725"/>
            <a:chOff x="0" y="0"/>
            <a:chExt cx="1124900" cy="85994"/>
          </a:xfrm>
        </p:grpSpPr>
        <p:sp>
          <p:nvSpPr>
            <p:cNvPr id="64" name="Rectangle 63">
              <a:extLst>
                <a:ext uri="{FF2B5EF4-FFF2-40B4-BE49-F238E27FC236}">
                  <a16:creationId xmlns:a16="http://schemas.microsoft.com/office/drawing/2014/main" id="{403AF095-C8E3-4841-A657-7073776D93AD}"/>
                </a:ext>
              </a:extLst>
            </p:cNvPr>
            <p:cNvSpPr/>
            <p:nvPr/>
          </p:nvSpPr>
          <p:spPr>
            <a:xfrm>
              <a:off x="0" y="0"/>
              <a:ext cx="1124900" cy="85994"/>
            </a:xfrm>
            <a:prstGeom prst="rect">
              <a:avLst/>
            </a:prstGeom>
            <a:noFill/>
            <a:ln w="6350">
              <a:solidFill>
                <a:srgbClr val="3E528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5" name="Rectangle 64">
              <a:extLst>
                <a:ext uri="{FF2B5EF4-FFF2-40B4-BE49-F238E27FC236}">
                  <a16:creationId xmlns:a16="http://schemas.microsoft.com/office/drawing/2014/main" id="{AE5BF4F7-68FB-4EF8-A559-07DC2FAB6DAF}"/>
                </a:ext>
              </a:extLst>
            </p:cNvPr>
            <p:cNvSpPr/>
            <p:nvPr/>
          </p:nvSpPr>
          <p:spPr>
            <a:xfrm>
              <a:off x="0" y="0"/>
              <a:ext cx="928370" cy="85725"/>
            </a:xfrm>
            <a:prstGeom prst="rect">
              <a:avLst/>
            </a:prstGeom>
            <a:solidFill>
              <a:srgbClr val="3E5282"/>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23" name="Group 22">
            <a:extLst>
              <a:ext uri="{FF2B5EF4-FFF2-40B4-BE49-F238E27FC236}">
                <a16:creationId xmlns:a16="http://schemas.microsoft.com/office/drawing/2014/main" id="{24F77300-B64B-4C65-B563-FCE2A2F256B0}"/>
              </a:ext>
            </a:extLst>
          </p:cNvPr>
          <p:cNvGrpSpPr/>
          <p:nvPr/>
        </p:nvGrpSpPr>
        <p:grpSpPr>
          <a:xfrm>
            <a:off x="1840230" y="5840305"/>
            <a:ext cx="1124585" cy="85725"/>
            <a:chOff x="0" y="0"/>
            <a:chExt cx="1124900" cy="85994"/>
          </a:xfrm>
        </p:grpSpPr>
        <p:sp>
          <p:nvSpPr>
            <p:cNvPr id="62" name="Rectangle 61">
              <a:extLst>
                <a:ext uri="{FF2B5EF4-FFF2-40B4-BE49-F238E27FC236}">
                  <a16:creationId xmlns:a16="http://schemas.microsoft.com/office/drawing/2014/main" id="{0561EADE-C51A-48A7-BEE6-D12CC9EB14BF}"/>
                </a:ext>
              </a:extLst>
            </p:cNvPr>
            <p:cNvSpPr/>
            <p:nvPr/>
          </p:nvSpPr>
          <p:spPr>
            <a:xfrm>
              <a:off x="0" y="0"/>
              <a:ext cx="1124900" cy="85994"/>
            </a:xfrm>
            <a:prstGeom prst="rect">
              <a:avLst/>
            </a:prstGeom>
            <a:noFill/>
            <a:ln w="6350">
              <a:solidFill>
                <a:srgbClr val="3E528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3" name="Rectangle 62">
              <a:extLst>
                <a:ext uri="{FF2B5EF4-FFF2-40B4-BE49-F238E27FC236}">
                  <a16:creationId xmlns:a16="http://schemas.microsoft.com/office/drawing/2014/main" id="{44528CB7-E008-4E53-B231-052C54FCDCB2}"/>
                </a:ext>
              </a:extLst>
            </p:cNvPr>
            <p:cNvSpPr/>
            <p:nvPr/>
          </p:nvSpPr>
          <p:spPr>
            <a:xfrm>
              <a:off x="0" y="0"/>
              <a:ext cx="928370" cy="85725"/>
            </a:xfrm>
            <a:prstGeom prst="rect">
              <a:avLst/>
            </a:prstGeom>
            <a:solidFill>
              <a:srgbClr val="3E5282"/>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24" name="Group 23">
            <a:extLst>
              <a:ext uri="{FF2B5EF4-FFF2-40B4-BE49-F238E27FC236}">
                <a16:creationId xmlns:a16="http://schemas.microsoft.com/office/drawing/2014/main" id="{343A3638-FFF5-4A16-A6B1-5C1B5DD3DF77}"/>
              </a:ext>
            </a:extLst>
          </p:cNvPr>
          <p:cNvGrpSpPr/>
          <p:nvPr/>
        </p:nvGrpSpPr>
        <p:grpSpPr>
          <a:xfrm>
            <a:off x="1840230" y="6098115"/>
            <a:ext cx="1124585" cy="85725"/>
            <a:chOff x="0" y="0"/>
            <a:chExt cx="1124900" cy="85994"/>
          </a:xfrm>
        </p:grpSpPr>
        <p:sp>
          <p:nvSpPr>
            <p:cNvPr id="60" name="Rectangle 59">
              <a:extLst>
                <a:ext uri="{FF2B5EF4-FFF2-40B4-BE49-F238E27FC236}">
                  <a16:creationId xmlns:a16="http://schemas.microsoft.com/office/drawing/2014/main" id="{C35BB7DB-5E8B-448A-B657-C2A4E8F16B02}"/>
                </a:ext>
              </a:extLst>
            </p:cNvPr>
            <p:cNvSpPr/>
            <p:nvPr/>
          </p:nvSpPr>
          <p:spPr>
            <a:xfrm>
              <a:off x="0" y="0"/>
              <a:ext cx="1124900" cy="85994"/>
            </a:xfrm>
            <a:prstGeom prst="rect">
              <a:avLst/>
            </a:prstGeom>
            <a:noFill/>
            <a:ln w="6350">
              <a:solidFill>
                <a:srgbClr val="3E528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1" name="Rectangle 60">
              <a:extLst>
                <a:ext uri="{FF2B5EF4-FFF2-40B4-BE49-F238E27FC236}">
                  <a16:creationId xmlns:a16="http://schemas.microsoft.com/office/drawing/2014/main" id="{2B75EFCB-1FCB-4361-90BF-C55CF3E466E7}"/>
                </a:ext>
              </a:extLst>
            </p:cNvPr>
            <p:cNvSpPr/>
            <p:nvPr/>
          </p:nvSpPr>
          <p:spPr>
            <a:xfrm>
              <a:off x="0" y="0"/>
              <a:ext cx="928370" cy="85725"/>
            </a:xfrm>
            <a:prstGeom prst="rect">
              <a:avLst/>
            </a:prstGeom>
            <a:solidFill>
              <a:srgbClr val="3E5282"/>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25" name="Group 24">
            <a:extLst>
              <a:ext uri="{FF2B5EF4-FFF2-40B4-BE49-F238E27FC236}">
                <a16:creationId xmlns:a16="http://schemas.microsoft.com/office/drawing/2014/main" id="{1C112FE4-4616-4B1C-B192-431CA70FD2BA}"/>
              </a:ext>
            </a:extLst>
          </p:cNvPr>
          <p:cNvGrpSpPr/>
          <p:nvPr/>
        </p:nvGrpSpPr>
        <p:grpSpPr>
          <a:xfrm>
            <a:off x="1840230" y="6343860"/>
            <a:ext cx="1124585" cy="85725"/>
            <a:chOff x="0" y="0"/>
            <a:chExt cx="1124900" cy="85994"/>
          </a:xfrm>
        </p:grpSpPr>
        <p:sp>
          <p:nvSpPr>
            <p:cNvPr id="58" name="Rectangle 57">
              <a:extLst>
                <a:ext uri="{FF2B5EF4-FFF2-40B4-BE49-F238E27FC236}">
                  <a16:creationId xmlns:a16="http://schemas.microsoft.com/office/drawing/2014/main" id="{DA1FB2B1-709F-4118-8FC9-C2384714318A}"/>
                </a:ext>
              </a:extLst>
            </p:cNvPr>
            <p:cNvSpPr/>
            <p:nvPr/>
          </p:nvSpPr>
          <p:spPr>
            <a:xfrm>
              <a:off x="0" y="0"/>
              <a:ext cx="1124900" cy="85994"/>
            </a:xfrm>
            <a:prstGeom prst="rect">
              <a:avLst/>
            </a:prstGeom>
            <a:noFill/>
            <a:ln w="6350">
              <a:solidFill>
                <a:srgbClr val="3E528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9" name="Rectangle 58">
              <a:extLst>
                <a:ext uri="{FF2B5EF4-FFF2-40B4-BE49-F238E27FC236}">
                  <a16:creationId xmlns:a16="http://schemas.microsoft.com/office/drawing/2014/main" id="{7F0843DC-4D7D-400C-9A43-C795BC9C61ED}"/>
                </a:ext>
              </a:extLst>
            </p:cNvPr>
            <p:cNvSpPr/>
            <p:nvPr/>
          </p:nvSpPr>
          <p:spPr>
            <a:xfrm>
              <a:off x="0" y="0"/>
              <a:ext cx="928370" cy="85725"/>
            </a:xfrm>
            <a:prstGeom prst="rect">
              <a:avLst/>
            </a:prstGeom>
            <a:solidFill>
              <a:srgbClr val="3E5282"/>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26" name="Group 25">
            <a:extLst>
              <a:ext uri="{FF2B5EF4-FFF2-40B4-BE49-F238E27FC236}">
                <a16:creationId xmlns:a16="http://schemas.microsoft.com/office/drawing/2014/main" id="{E84052EE-5866-410C-90FE-B6CEB3C230F6}"/>
              </a:ext>
            </a:extLst>
          </p:cNvPr>
          <p:cNvGrpSpPr/>
          <p:nvPr/>
        </p:nvGrpSpPr>
        <p:grpSpPr>
          <a:xfrm>
            <a:off x="3246757" y="9355071"/>
            <a:ext cx="2649852" cy="291465"/>
            <a:chOff x="0" y="0"/>
            <a:chExt cx="2650234" cy="291830"/>
          </a:xfrm>
        </p:grpSpPr>
        <p:sp>
          <p:nvSpPr>
            <p:cNvPr id="54" name="Rectangle 53">
              <a:extLst>
                <a:ext uri="{FF2B5EF4-FFF2-40B4-BE49-F238E27FC236}">
                  <a16:creationId xmlns:a16="http://schemas.microsoft.com/office/drawing/2014/main" id="{FBB3F428-7CEC-47BF-A41D-4E9F5DC2879F}"/>
                </a:ext>
              </a:extLst>
            </p:cNvPr>
            <p:cNvSpPr/>
            <p:nvPr/>
          </p:nvSpPr>
          <p:spPr>
            <a:xfrm>
              <a:off x="0" y="14591"/>
              <a:ext cx="277239" cy="267335"/>
            </a:xfrm>
            <a:prstGeom prst="rect">
              <a:avLst/>
            </a:prstGeom>
            <a:solidFill>
              <a:srgbClr val="3E528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5" name="Rectangle 54">
              <a:extLst>
                <a:ext uri="{FF2B5EF4-FFF2-40B4-BE49-F238E27FC236}">
                  <a16:creationId xmlns:a16="http://schemas.microsoft.com/office/drawing/2014/main" id="{B80763FF-C51B-45D4-A327-263A04517AFF}"/>
                </a:ext>
              </a:extLst>
            </p:cNvPr>
            <p:cNvSpPr/>
            <p:nvPr/>
          </p:nvSpPr>
          <p:spPr>
            <a:xfrm>
              <a:off x="277239" y="14591"/>
              <a:ext cx="2372995" cy="2673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6" name="Freeform 5">
              <a:extLst>
                <a:ext uri="{FF2B5EF4-FFF2-40B4-BE49-F238E27FC236}">
                  <a16:creationId xmlns:a16="http://schemas.microsoft.com/office/drawing/2014/main" id="{57DFE082-6DE3-4052-9AE3-40608A63B08A}"/>
                </a:ext>
              </a:extLst>
            </p:cNvPr>
            <p:cNvSpPr>
              <a:spLocks/>
            </p:cNvSpPr>
            <p:nvPr/>
          </p:nvSpPr>
          <p:spPr bwMode="auto">
            <a:xfrm>
              <a:off x="87549" y="92413"/>
              <a:ext cx="102136" cy="107877"/>
            </a:xfrm>
            <a:custGeom>
              <a:avLst/>
              <a:gdLst>
                <a:gd name="T0" fmla="*/ 96 w 161"/>
                <a:gd name="T1" fmla="*/ 70 h 170"/>
                <a:gd name="T2" fmla="*/ 161 w 161"/>
                <a:gd name="T3" fmla="*/ 70 h 170"/>
                <a:gd name="T4" fmla="*/ 161 w 161"/>
                <a:gd name="T5" fmla="*/ 100 h 170"/>
                <a:gd name="T6" fmla="*/ 96 w 161"/>
                <a:gd name="T7" fmla="*/ 100 h 170"/>
                <a:gd name="T8" fmla="*/ 96 w 161"/>
                <a:gd name="T9" fmla="*/ 170 h 170"/>
                <a:gd name="T10" fmla="*/ 66 w 161"/>
                <a:gd name="T11" fmla="*/ 170 h 170"/>
                <a:gd name="T12" fmla="*/ 66 w 161"/>
                <a:gd name="T13" fmla="*/ 100 h 170"/>
                <a:gd name="T14" fmla="*/ 0 w 161"/>
                <a:gd name="T15" fmla="*/ 100 h 170"/>
                <a:gd name="T16" fmla="*/ 0 w 161"/>
                <a:gd name="T17" fmla="*/ 70 h 170"/>
                <a:gd name="T18" fmla="*/ 66 w 161"/>
                <a:gd name="T19" fmla="*/ 70 h 170"/>
                <a:gd name="T20" fmla="*/ 66 w 161"/>
                <a:gd name="T21" fmla="*/ 0 h 170"/>
                <a:gd name="T22" fmla="*/ 96 w 161"/>
                <a:gd name="T23" fmla="*/ 0 h 170"/>
                <a:gd name="T24" fmla="*/ 96 w 161"/>
                <a:gd name="T25" fmla="*/ 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70">
                  <a:moveTo>
                    <a:pt x="96" y="70"/>
                  </a:moveTo>
                  <a:lnTo>
                    <a:pt x="161" y="70"/>
                  </a:lnTo>
                  <a:lnTo>
                    <a:pt x="161" y="100"/>
                  </a:lnTo>
                  <a:lnTo>
                    <a:pt x="96" y="100"/>
                  </a:lnTo>
                  <a:lnTo>
                    <a:pt x="96" y="170"/>
                  </a:lnTo>
                  <a:lnTo>
                    <a:pt x="66" y="170"/>
                  </a:lnTo>
                  <a:lnTo>
                    <a:pt x="66" y="100"/>
                  </a:lnTo>
                  <a:lnTo>
                    <a:pt x="0" y="100"/>
                  </a:lnTo>
                  <a:lnTo>
                    <a:pt x="0" y="70"/>
                  </a:lnTo>
                  <a:lnTo>
                    <a:pt x="66" y="70"/>
                  </a:lnTo>
                  <a:lnTo>
                    <a:pt x="66" y="0"/>
                  </a:lnTo>
                  <a:lnTo>
                    <a:pt x="96" y="0"/>
                  </a:lnTo>
                  <a:lnTo>
                    <a:pt x="96" y="70"/>
                  </a:lnTo>
                  <a:close/>
                </a:path>
              </a:pathLst>
            </a:custGeom>
            <a:solidFill>
              <a:srgbClr val="FDFEFE"/>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57" name="Text Box 72">
              <a:extLst>
                <a:ext uri="{FF2B5EF4-FFF2-40B4-BE49-F238E27FC236}">
                  <a16:creationId xmlns:a16="http://schemas.microsoft.com/office/drawing/2014/main" id="{7322AA5E-DCB8-48C9-873C-4008CB43BCD6}"/>
                </a:ext>
              </a:extLst>
            </p:cNvPr>
            <p:cNvSpPr txBox="1"/>
            <p:nvPr/>
          </p:nvSpPr>
          <p:spPr>
            <a:xfrm>
              <a:off x="252919" y="0"/>
              <a:ext cx="1804481" cy="29183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1200" b="1">
                  <a:solidFill>
                    <a:srgbClr val="3E5282"/>
                  </a:solidFill>
                  <a:effectLst/>
                  <a:latin typeface="Open Sans" panose="020B0606030504020204" pitchFamily="34" charset="0"/>
                  <a:ea typeface="Calibri" panose="020F0502020204030204" pitchFamily="34" charset="0"/>
                  <a:cs typeface="Times New Roman" panose="02020603050405020304" pitchFamily="18" charset="0"/>
                </a:rPr>
                <a:t>REFERENCE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grpSp>
      <p:cxnSp>
        <p:nvCxnSpPr>
          <p:cNvPr id="27" name="Straight Connector 26">
            <a:extLst>
              <a:ext uri="{FF2B5EF4-FFF2-40B4-BE49-F238E27FC236}">
                <a16:creationId xmlns:a16="http://schemas.microsoft.com/office/drawing/2014/main" id="{C3966B42-3722-4BD5-A2CF-B59152485FD2}"/>
              </a:ext>
            </a:extLst>
          </p:cNvPr>
          <p:cNvCxnSpPr/>
          <p:nvPr/>
        </p:nvCxnSpPr>
        <p:spPr>
          <a:xfrm>
            <a:off x="467360" y="5087830"/>
            <a:ext cx="0" cy="1341120"/>
          </a:xfrm>
          <a:prstGeom prst="line">
            <a:avLst/>
          </a:prstGeom>
          <a:ln w="6350">
            <a:solidFill>
              <a:srgbClr val="3E5282"/>
            </a:solidFill>
          </a:ln>
        </p:spPr>
        <p:style>
          <a:lnRef idx="1">
            <a:schemeClr val="accent1"/>
          </a:lnRef>
          <a:fillRef idx="0">
            <a:schemeClr val="accent1"/>
          </a:fillRef>
          <a:effectRef idx="0">
            <a:schemeClr val="accent1"/>
          </a:effectRef>
          <a:fontRef idx="minor">
            <a:schemeClr val="tx1"/>
          </a:fontRef>
        </p:style>
      </p:cxnSp>
      <p:grpSp>
        <p:nvGrpSpPr>
          <p:cNvPr id="28" name="Group 27">
            <a:extLst>
              <a:ext uri="{FF2B5EF4-FFF2-40B4-BE49-F238E27FC236}">
                <a16:creationId xmlns:a16="http://schemas.microsoft.com/office/drawing/2014/main" id="{CC639BCB-B94E-4608-AE90-74D9203801EE}"/>
              </a:ext>
            </a:extLst>
          </p:cNvPr>
          <p:cNvGrpSpPr/>
          <p:nvPr/>
        </p:nvGrpSpPr>
        <p:grpSpPr>
          <a:xfrm>
            <a:off x="3389632" y="9691621"/>
            <a:ext cx="2453640" cy="854074"/>
            <a:chOff x="0" y="0"/>
            <a:chExt cx="2453688" cy="854204"/>
          </a:xfrm>
        </p:grpSpPr>
        <p:sp>
          <p:nvSpPr>
            <p:cNvPr id="50" name="Text Box 73">
              <a:extLst>
                <a:ext uri="{FF2B5EF4-FFF2-40B4-BE49-F238E27FC236}">
                  <a16:creationId xmlns:a16="http://schemas.microsoft.com/office/drawing/2014/main" id="{ED29F8AC-F7A8-4192-9F02-B2548B2B3581}"/>
                </a:ext>
              </a:extLst>
            </p:cNvPr>
            <p:cNvSpPr txBox="1"/>
            <p:nvPr/>
          </p:nvSpPr>
          <p:spPr>
            <a:xfrm>
              <a:off x="31531" y="0"/>
              <a:ext cx="2422157" cy="24257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900" b="1" dirty="0">
                  <a:solidFill>
                    <a:srgbClr val="3E5282"/>
                  </a:solidFill>
                  <a:effectLst/>
                  <a:latin typeface="Open Sans" panose="020B0606030504020204" pitchFamily="34" charset="0"/>
                  <a:ea typeface="Calibri" panose="020F0502020204030204" pitchFamily="34" charset="0"/>
                  <a:cs typeface="Times New Roman" panose="02020603050405020304" pitchFamily="18" charset="0"/>
                </a:rPr>
                <a:t>ALAIN LEMERCIER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1" name="Text Box 74">
              <a:extLst>
                <a:ext uri="{FF2B5EF4-FFF2-40B4-BE49-F238E27FC236}">
                  <a16:creationId xmlns:a16="http://schemas.microsoft.com/office/drawing/2014/main" id="{FF7F1DD5-8A0C-4CF0-8E26-E88DD5D74C27}"/>
                </a:ext>
              </a:extLst>
            </p:cNvPr>
            <p:cNvSpPr txBox="1"/>
            <p:nvPr/>
          </p:nvSpPr>
          <p:spPr>
            <a:xfrm>
              <a:off x="31531" y="149056"/>
              <a:ext cx="2316098" cy="39557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800" b="1" dirty="0">
                  <a:solidFill>
                    <a:srgbClr val="3E5282"/>
                  </a:solidFill>
                  <a:effectLst/>
                  <a:latin typeface="Open Sans" panose="020B0606030504020204" pitchFamily="34" charset="0"/>
                  <a:ea typeface="Calibri" panose="020F0502020204030204" pitchFamily="34" charset="0"/>
                  <a:cs typeface="Times New Roman" panose="02020603050405020304" pitchFamily="18" charset="0"/>
                </a:rPr>
                <a:t>M :</a:t>
              </a:r>
              <a:r>
                <a:rPr lang="en-US" sz="800" dirty="0">
                  <a:solidFill>
                    <a:srgbClr val="3E5282"/>
                  </a:solidFill>
                  <a:effectLst/>
                  <a:latin typeface="Open Sans" panose="020B0606030504020204" pitchFamily="34" charset="0"/>
                  <a:ea typeface="Calibri" panose="020F0502020204030204" pitchFamily="34" charset="0"/>
                  <a:cs typeface="Times New Roman" panose="02020603050405020304" pitchFamily="18" charset="0"/>
                </a:rPr>
                <a:t> 01 02 03 04 05</a:t>
              </a:r>
              <a:br>
                <a:rPr lang="en-US" sz="800" dirty="0">
                  <a:solidFill>
                    <a:srgbClr val="3E5282"/>
                  </a:solidFill>
                  <a:effectLst/>
                  <a:latin typeface="Open Sans" panose="020B0606030504020204" pitchFamily="34" charset="0"/>
                  <a:ea typeface="Calibri" panose="020F0502020204030204" pitchFamily="34" charset="0"/>
                  <a:cs typeface="Times New Roman" panose="02020603050405020304" pitchFamily="18" charset="0"/>
                </a:rPr>
              </a:br>
              <a:r>
                <a:rPr lang="en-US" sz="800" b="1" dirty="0">
                  <a:solidFill>
                    <a:srgbClr val="3E5282"/>
                  </a:solidFill>
                  <a:effectLst/>
                  <a:latin typeface="Open Sans" panose="020B0606030504020204" pitchFamily="34" charset="0"/>
                  <a:ea typeface="Calibri" panose="020F0502020204030204" pitchFamily="34" charset="0"/>
                  <a:cs typeface="Times New Roman" panose="02020603050405020304" pitchFamily="18" charset="0"/>
                </a:rPr>
                <a:t>E :</a:t>
              </a:r>
              <a:r>
                <a:rPr lang="en-US" sz="800" dirty="0">
                  <a:solidFill>
                    <a:srgbClr val="3E5282"/>
                  </a:solidFill>
                  <a:effectLst/>
                  <a:latin typeface="Open Sans" panose="020B0606030504020204" pitchFamily="34" charset="0"/>
                  <a:ea typeface="Calibri" panose="020F0502020204030204" pitchFamily="34" charset="0"/>
                  <a:cs typeface="Times New Roman" panose="02020603050405020304" pitchFamily="18" charset="0"/>
                </a:rPr>
                <a:t> </a:t>
              </a:r>
              <a:r>
                <a:rPr lang="en-US" sz="800" dirty="0" err="1">
                  <a:solidFill>
                    <a:srgbClr val="515251"/>
                  </a:solidFill>
                  <a:effectLst/>
                  <a:latin typeface="Open Sans" panose="020B0606030504020204" pitchFamily="34" charset="0"/>
                  <a:ea typeface="Calibri" panose="020F0502020204030204" pitchFamily="34" charset="0"/>
                  <a:cs typeface="Times New Roman" panose="02020603050405020304" pitchFamily="18" charset="0"/>
                </a:rPr>
                <a:t>info@mail.com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2" name="Text Box 75">
              <a:extLst>
                <a:ext uri="{FF2B5EF4-FFF2-40B4-BE49-F238E27FC236}">
                  <a16:creationId xmlns:a16="http://schemas.microsoft.com/office/drawing/2014/main" id="{27C1234B-2472-4FA1-8E3D-0D91C40F59C0}"/>
                </a:ext>
              </a:extLst>
            </p:cNvPr>
            <p:cNvSpPr txBox="1"/>
            <p:nvPr/>
          </p:nvSpPr>
          <p:spPr>
            <a:xfrm>
              <a:off x="42997" y="458633"/>
              <a:ext cx="2316098" cy="39557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800" b="1" dirty="0">
                  <a:solidFill>
                    <a:srgbClr val="3E5282"/>
                  </a:solidFill>
                  <a:effectLst/>
                  <a:latin typeface="Open Sans" panose="020B0606030504020204" pitchFamily="34" charset="0"/>
                  <a:ea typeface="Calibri" panose="020F0502020204030204" pitchFamily="34" charset="0"/>
                  <a:cs typeface="Times New Roman" panose="02020603050405020304" pitchFamily="18" charset="0"/>
                </a:rPr>
                <a:t>M :</a:t>
              </a:r>
              <a:r>
                <a:rPr lang="en-US" sz="800" dirty="0">
                  <a:solidFill>
                    <a:srgbClr val="3E5282"/>
                  </a:solidFill>
                  <a:effectLst/>
                  <a:latin typeface="Open Sans" panose="020B0606030504020204" pitchFamily="34" charset="0"/>
                  <a:ea typeface="Calibri" panose="020F0502020204030204" pitchFamily="34" charset="0"/>
                  <a:cs typeface="Times New Roman" panose="02020603050405020304" pitchFamily="18" charset="0"/>
                </a:rPr>
                <a:t> 01 02 03 04 05</a:t>
              </a:r>
              <a:br>
                <a:rPr lang="en-US" sz="800" dirty="0">
                  <a:solidFill>
                    <a:srgbClr val="3E5282"/>
                  </a:solidFill>
                  <a:effectLst/>
                  <a:latin typeface="Open Sans" panose="020B0606030504020204" pitchFamily="34" charset="0"/>
                  <a:ea typeface="Calibri" panose="020F0502020204030204" pitchFamily="34" charset="0"/>
                  <a:cs typeface="Times New Roman" panose="02020603050405020304" pitchFamily="18" charset="0"/>
                </a:rPr>
              </a:br>
              <a:r>
                <a:rPr lang="en-US" sz="800" b="1" dirty="0">
                  <a:solidFill>
                    <a:srgbClr val="3E5282"/>
                  </a:solidFill>
                  <a:effectLst/>
                  <a:latin typeface="Open Sans" panose="020B0606030504020204" pitchFamily="34" charset="0"/>
                  <a:ea typeface="Calibri" panose="020F0502020204030204" pitchFamily="34" charset="0"/>
                  <a:cs typeface="Times New Roman" panose="02020603050405020304" pitchFamily="18" charset="0"/>
                </a:rPr>
                <a:t>E :</a:t>
              </a:r>
              <a:r>
                <a:rPr lang="en-US" sz="800" dirty="0">
                  <a:solidFill>
                    <a:srgbClr val="3E5282"/>
                  </a:solidFill>
                  <a:effectLst/>
                  <a:latin typeface="Open Sans" panose="020B0606030504020204" pitchFamily="34" charset="0"/>
                  <a:ea typeface="Calibri" panose="020F0502020204030204" pitchFamily="34" charset="0"/>
                  <a:cs typeface="Times New Roman" panose="02020603050405020304" pitchFamily="18" charset="0"/>
                </a:rPr>
                <a:t> </a:t>
              </a:r>
              <a:r>
                <a:rPr lang="en-US" sz="800" dirty="0" err="1">
                  <a:solidFill>
                    <a:srgbClr val="515251"/>
                  </a:solidFill>
                  <a:effectLst/>
                  <a:latin typeface="Open Sans" panose="020B0606030504020204" pitchFamily="34" charset="0"/>
                  <a:ea typeface="Calibri" panose="020F0502020204030204" pitchFamily="34" charset="0"/>
                  <a:cs typeface="Times New Roman" panose="02020603050405020304" pitchFamily="18" charset="0"/>
                </a:rPr>
                <a:t>info@mail.com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53" name="Straight Connector 52">
              <a:extLst>
                <a:ext uri="{FF2B5EF4-FFF2-40B4-BE49-F238E27FC236}">
                  <a16:creationId xmlns:a16="http://schemas.microsoft.com/office/drawing/2014/main" id="{0E443671-DFBB-4CA3-814B-8A78997EAEF4}"/>
                </a:ext>
              </a:extLst>
            </p:cNvPr>
            <p:cNvCxnSpPr/>
            <p:nvPr/>
          </p:nvCxnSpPr>
          <p:spPr>
            <a:xfrm>
              <a:off x="0" y="83127"/>
              <a:ext cx="0" cy="707633"/>
            </a:xfrm>
            <a:prstGeom prst="line">
              <a:avLst/>
            </a:prstGeom>
            <a:ln w="6350">
              <a:solidFill>
                <a:srgbClr val="3E5282"/>
              </a:solidFill>
            </a:ln>
          </p:spPr>
          <p:style>
            <a:lnRef idx="1">
              <a:schemeClr val="accent1"/>
            </a:lnRef>
            <a:fillRef idx="0">
              <a:schemeClr val="accent1"/>
            </a:fillRef>
            <a:effectRef idx="0">
              <a:schemeClr val="accent1"/>
            </a:effectRef>
            <a:fontRef idx="minor">
              <a:schemeClr val="tx1"/>
            </a:fontRef>
          </p:style>
        </p:cxnSp>
      </p:grpSp>
      <p:grpSp>
        <p:nvGrpSpPr>
          <p:cNvPr id="29" name="Group 28">
            <a:extLst>
              <a:ext uri="{FF2B5EF4-FFF2-40B4-BE49-F238E27FC236}">
                <a16:creationId xmlns:a16="http://schemas.microsoft.com/office/drawing/2014/main" id="{7F2C95DD-BBE0-431E-BEBE-C55356A0F27D}"/>
              </a:ext>
            </a:extLst>
          </p:cNvPr>
          <p:cNvGrpSpPr/>
          <p:nvPr/>
        </p:nvGrpSpPr>
        <p:grpSpPr>
          <a:xfrm>
            <a:off x="5518508" y="9693299"/>
            <a:ext cx="2453640" cy="854074"/>
            <a:chOff x="0" y="0"/>
            <a:chExt cx="2453688" cy="854204"/>
          </a:xfrm>
        </p:grpSpPr>
        <p:sp>
          <p:nvSpPr>
            <p:cNvPr id="46" name="Text Box 80">
              <a:extLst>
                <a:ext uri="{FF2B5EF4-FFF2-40B4-BE49-F238E27FC236}">
                  <a16:creationId xmlns:a16="http://schemas.microsoft.com/office/drawing/2014/main" id="{66A71AC7-0EF9-4F87-8032-628A17FF85FF}"/>
                </a:ext>
              </a:extLst>
            </p:cNvPr>
            <p:cNvSpPr txBox="1"/>
            <p:nvPr/>
          </p:nvSpPr>
          <p:spPr>
            <a:xfrm>
              <a:off x="31531" y="0"/>
              <a:ext cx="2422157" cy="24257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900" b="1" dirty="0">
                  <a:solidFill>
                    <a:srgbClr val="3E5282"/>
                  </a:solidFill>
                  <a:effectLst/>
                  <a:latin typeface="Open Sans" panose="020B0606030504020204" pitchFamily="34" charset="0"/>
                  <a:ea typeface="Calibri" panose="020F0502020204030204" pitchFamily="34" charset="0"/>
                  <a:cs typeface="Times New Roman" panose="02020603050405020304" pitchFamily="18" charset="0"/>
                </a:rPr>
                <a:t>DIANE LABOUTA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7" name="Text Box 81">
              <a:extLst>
                <a:ext uri="{FF2B5EF4-FFF2-40B4-BE49-F238E27FC236}">
                  <a16:creationId xmlns:a16="http://schemas.microsoft.com/office/drawing/2014/main" id="{19D3E915-E7AB-4649-B6EE-B4BAA4EB5A36}"/>
                </a:ext>
              </a:extLst>
            </p:cNvPr>
            <p:cNvSpPr txBox="1"/>
            <p:nvPr/>
          </p:nvSpPr>
          <p:spPr>
            <a:xfrm>
              <a:off x="31531" y="149056"/>
              <a:ext cx="2316098" cy="39557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800" b="1" dirty="0">
                  <a:solidFill>
                    <a:srgbClr val="3E5282"/>
                  </a:solidFill>
                  <a:effectLst/>
                  <a:latin typeface="Open Sans" panose="020B0606030504020204" pitchFamily="34" charset="0"/>
                  <a:ea typeface="Calibri" panose="020F0502020204030204" pitchFamily="34" charset="0"/>
                  <a:cs typeface="Times New Roman" panose="02020603050405020304" pitchFamily="18" charset="0"/>
                </a:rPr>
                <a:t>M :</a:t>
              </a:r>
              <a:r>
                <a:rPr lang="en-US" sz="800" dirty="0">
                  <a:solidFill>
                    <a:srgbClr val="3E5282"/>
                  </a:solidFill>
                  <a:effectLst/>
                  <a:latin typeface="Open Sans" panose="020B0606030504020204" pitchFamily="34" charset="0"/>
                  <a:ea typeface="Calibri" panose="020F0502020204030204" pitchFamily="34" charset="0"/>
                  <a:cs typeface="Times New Roman" panose="02020603050405020304" pitchFamily="18" charset="0"/>
                </a:rPr>
                <a:t> 01 02 03 04 05</a:t>
              </a:r>
              <a:br>
                <a:rPr lang="en-US" sz="800" dirty="0">
                  <a:solidFill>
                    <a:srgbClr val="3E5282"/>
                  </a:solidFill>
                  <a:effectLst/>
                  <a:latin typeface="Open Sans" panose="020B0606030504020204" pitchFamily="34" charset="0"/>
                  <a:ea typeface="Calibri" panose="020F0502020204030204" pitchFamily="34" charset="0"/>
                  <a:cs typeface="Times New Roman" panose="02020603050405020304" pitchFamily="18" charset="0"/>
                </a:rPr>
              </a:br>
              <a:r>
                <a:rPr lang="en-US" sz="800" b="1" dirty="0">
                  <a:solidFill>
                    <a:srgbClr val="3E5282"/>
                  </a:solidFill>
                  <a:effectLst/>
                  <a:latin typeface="Open Sans" panose="020B0606030504020204" pitchFamily="34" charset="0"/>
                  <a:ea typeface="Calibri" panose="020F0502020204030204" pitchFamily="34" charset="0"/>
                  <a:cs typeface="Times New Roman" panose="02020603050405020304" pitchFamily="18" charset="0"/>
                </a:rPr>
                <a:t>E :</a:t>
              </a:r>
              <a:r>
                <a:rPr lang="en-US" sz="800" dirty="0">
                  <a:solidFill>
                    <a:srgbClr val="3E5282"/>
                  </a:solidFill>
                  <a:effectLst/>
                  <a:latin typeface="Open Sans" panose="020B0606030504020204" pitchFamily="34" charset="0"/>
                  <a:ea typeface="Calibri" panose="020F0502020204030204" pitchFamily="34" charset="0"/>
                  <a:cs typeface="Times New Roman" panose="02020603050405020304" pitchFamily="18" charset="0"/>
                </a:rPr>
                <a:t> </a:t>
              </a:r>
              <a:r>
                <a:rPr lang="en-US" sz="800" dirty="0" err="1">
                  <a:solidFill>
                    <a:srgbClr val="515251"/>
                  </a:solidFill>
                  <a:effectLst/>
                  <a:latin typeface="Open Sans" panose="020B0606030504020204" pitchFamily="34" charset="0"/>
                  <a:ea typeface="Calibri" panose="020F0502020204030204" pitchFamily="34" charset="0"/>
                  <a:cs typeface="Times New Roman" panose="02020603050405020304" pitchFamily="18" charset="0"/>
                </a:rPr>
                <a:t>info@mail.com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8" name="Text Box 82">
              <a:extLst>
                <a:ext uri="{FF2B5EF4-FFF2-40B4-BE49-F238E27FC236}">
                  <a16:creationId xmlns:a16="http://schemas.microsoft.com/office/drawing/2014/main" id="{9B4B640D-9D87-4E75-8FE5-3BACEE46551A}"/>
                </a:ext>
              </a:extLst>
            </p:cNvPr>
            <p:cNvSpPr txBox="1"/>
            <p:nvPr/>
          </p:nvSpPr>
          <p:spPr>
            <a:xfrm>
              <a:off x="42997" y="458633"/>
              <a:ext cx="2316098" cy="39557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800" b="1" dirty="0">
                  <a:solidFill>
                    <a:srgbClr val="3E5282"/>
                  </a:solidFill>
                  <a:effectLst/>
                  <a:latin typeface="Open Sans" panose="020B0606030504020204" pitchFamily="34" charset="0"/>
                  <a:ea typeface="Calibri" panose="020F0502020204030204" pitchFamily="34" charset="0"/>
                  <a:cs typeface="Times New Roman" panose="02020603050405020304" pitchFamily="18" charset="0"/>
                </a:rPr>
                <a:t>M :</a:t>
              </a:r>
              <a:r>
                <a:rPr lang="en-US" sz="800" dirty="0">
                  <a:solidFill>
                    <a:srgbClr val="3E5282"/>
                  </a:solidFill>
                  <a:effectLst/>
                  <a:latin typeface="Open Sans" panose="020B0606030504020204" pitchFamily="34" charset="0"/>
                  <a:ea typeface="Calibri" panose="020F0502020204030204" pitchFamily="34" charset="0"/>
                  <a:cs typeface="Times New Roman" panose="02020603050405020304" pitchFamily="18" charset="0"/>
                </a:rPr>
                <a:t> 01 02 03 04 05</a:t>
              </a:r>
              <a:br>
                <a:rPr lang="en-US" sz="800" dirty="0">
                  <a:solidFill>
                    <a:srgbClr val="3E5282"/>
                  </a:solidFill>
                  <a:effectLst/>
                  <a:latin typeface="Open Sans" panose="020B0606030504020204" pitchFamily="34" charset="0"/>
                  <a:ea typeface="Calibri" panose="020F0502020204030204" pitchFamily="34" charset="0"/>
                  <a:cs typeface="Times New Roman" panose="02020603050405020304" pitchFamily="18" charset="0"/>
                </a:rPr>
              </a:br>
              <a:r>
                <a:rPr lang="en-US" sz="800" b="1" dirty="0">
                  <a:solidFill>
                    <a:srgbClr val="3E5282"/>
                  </a:solidFill>
                  <a:effectLst/>
                  <a:latin typeface="Open Sans" panose="020B0606030504020204" pitchFamily="34" charset="0"/>
                  <a:ea typeface="Calibri" panose="020F0502020204030204" pitchFamily="34" charset="0"/>
                  <a:cs typeface="Times New Roman" panose="02020603050405020304" pitchFamily="18" charset="0"/>
                </a:rPr>
                <a:t>E :</a:t>
              </a:r>
              <a:r>
                <a:rPr lang="en-US" sz="800" dirty="0">
                  <a:solidFill>
                    <a:srgbClr val="3E5282"/>
                  </a:solidFill>
                  <a:effectLst/>
                  <a:latin typeface="Open Sans" panose="020B0606030504020204" pitchFamily="34" charset="0"/>
                  <a:ea typeface="Calibri" panose="020F0502020204030204" pitchFamily="34" charset="0"/>
                  <a:cs typeface="Times New Roman" panose="02020603050405020304" pitchFamily="18" charset="0"/>
                </a:rPr>
                <a:t> </a:t>
              </a:r>
              <a:r>
                <a:rPr lang="en-US" sz="800" dirty="0" err="1">
                  <a:solidFill>
                    <a:srgbClr val="515251"/>
                  </a:solidFill>
                  <a:effectLst/>
                  <a:latin typeface="Open Sans" panose="020B0606030504020204" pitchFamily="34" charset="0"/>
                  <a:ea typeface="Calibri" panose="020F0502020204030204" pitchFamily="34" charset="0"/>
                  <a:cs typeface="Times New Roman" panose="02020603050405020304" pitchFamily="18" charset="0"/>
                </a:rPr>
                <a:t>info@mail.com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49" name="Straight Connector 48">
              <a:extLst>
                <a:ext uri="{FF2B5EF4-FFF2-40B4-BE49-F238E27FC236}">
                  <a16:creationId xmlns:a16="http://schemas.microsoft.com/office/drawing/2014/main" id="{9B416209-2406-40E2-AB0C-DE790FD4BCE6}"/>
                </a:ext>
              </a:extLst>
            </p:cNvPr>
            <p:cNvCxnSpPr/>
            <p:nvPr/>
          </p:nvCxnSpPr>
          <p:spPr>
            <a:xfrm>
              <a:off x="0" y="83127"/>
              <a:ext cx="0" cy="707633"/>
            </a:xfrm>
            <a:prstGeom prst="line">
              <a:avLst/>
            </a:prstGeom>
            <a:ln w="6350">
              <a:solidFill>
                <a:srgbClr val="3E5282"/>
              </a:solidFill>
            </a:ln>
          </p:spPr>
          <p:style>
            <a:lnRef idx="1">
              <a:schemeClr val="accent1"/>
            </a:lnRef>
            <a:fillRef idx="0">
              <a:schemeClr val="accent1"/>
            </a:fillRef>
            <a:effectRef idx="0">
              <a:schemeClr val="accent1"/>
            </a:effectRef>
            <a:fontRef idx="minor">
              <a:schemeClr val="tx1"/>
            </a:fontRef>
          </p:style>
        </p:cxnSp>
      </p:grpSp>
      <p:grpSp>
        <p:nvGrpSpPr>
          <p:cNvPr id="30" name="Group 29">
            <a:extLst>
              <a:ext uri="{FF2B5EF4-FFF2-40B4-BE49-F238E27FC236}">
                <a16:creationId xmlns:a16="http://schemas.microsoft.com/office/drawing/2014/main" id="{2AF5E210-6E53-4256-B589-672FB0BEC361}"/>
              </a:ext>
            </a:extLst>
          </p:cNvPr>
          <p:cNvGrpSpPr/>
          <p:nvPr/>
        </p:nvGrpSpPr>
        <p:grpSpPr>
          <a:xfrm>
            <a:off x="406403" y="8892114"/>
            <a:ext cx="2649852" cy="291465"/>
            <a:chOff x="0" y="0"/>
            <a:chExt cx="2650234" cy="291830"/>
          </a:xfrm>
        </p:grpSpPr>
        <p:sp>
          <p:nvSpPr>
            <p:cNvPr id="42" name="Rectangle 41">
              <a:extLst>
                <a:ext uri="{FF2B5EF4-FFF2-40B4-BE49-F238E27FC236}">
                  <a16:creationId xmlns:a16="http://schemas.microsoft.com/office/drawing/2014/main" id="{C1098E2D-523D-4498-931C-8F5DFADB6286}"/>
                </a:ext>
              </a:extLst>
            </p:cNvPr>
            <p:cNvSpPr/>
            <p:nvPr/>
          </p:nvSpPr>
          <p:spPr>
            <a:xfrm>
              <a:off x="0" y="14591"/>
              <a:ext cx="277239" cy="267335"/>
            </a:xfrm>
            <a:prstGeom prst="rect">
              <a:avLst/>
            </a:prstGeom>
            <a:solidFill>
              <a:srgbClr val="3E528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3" name="Rectangle 42">
              <a:extLst>
                <a:ext uri="{FF2B5EF4-FFF2-40B4-BE49-F238E27FC236}">
                  <a16:creationId xmlns:a16="http://schemas.microsoft.com/office/drawing/2014/main" id="{5EA99338-5A7D-4B76-915F-3969C6524BC9}"/>
                </a:ext>
              </a:extLst>
            </p:cNvPr>
            <p:cNvSpPr/>
            <p:nvPr/>
          </p:nvSpPr>
          <p:spPr>
            <a:xfrm>
              <a:off x="277239" y="14591"/>
              <a:ext cx="2372995" cy="2673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4" name="Freeform 5">
              <a:extLst>
                <a:ext uri="{FF2B5EF4-FFF2-40B4-BE49-F238E27FC236}">
                  <a16:creationId xmlns:a16="http://schemas.microsoft.com/office/drawing/2014/main" id="{B7899740-A41E-4FDF-A87B-0EF7B42552DD}"/>
                </a:ext>
              </a:extLst>
            </p:cNvPr>
            <p:cNvSpPr>
              <a:spLocks/>
            </p:cNvSpPr>
            <p:nvPr/>
          </p:nvSpPr>
          <p:spPr bwMode="auto">
            <a:xfrm>
              <a:off x="87549" y="92413"/>
              <a:ext cx="102136" cy="107877"/>
            </a:xfrm>
            <a:custGeom>
              <a:avLst/>
              <a:gdLst>
                <a:gd name="T0" fmla="*/ 96 w 161"/>
                <a:gd name="T1" fmla="*/ 70 h 170"/>
                <a:gd name="T2" fmla="*/ 161 w 161"/>
                <a:gd name="T3" fmla="*/ 70 h 170"/>
                <a:gd name="T4" fmla="*/ 161 w 161"/>
                <a:gd name="T5" fmla="*/ 100 h 170"/>
                <a:gd name="T6" fmla="*/ 96 w 161"/>
                <a:gd name="T7" fmla="*/ 100 h 170"/>
                <a:gd name="T8" fmla="*/ 96 w 161"/>
                <a:gd name="T9" fmla="*/ 170 h 170"/>
                <a:gd name="T10" fmla="*/ 66 w 161"/>
                <a:gd name="T11" fmla="*/ 170 h 170"/>
                <a:gd name="T12" fmla="*/ 66 w 161"/>
                <a:gd name="T13" fmla="*/ 100 h 170"/>
                <a:gd name="T14" fmla="*/ 0 w 161"/>
                <a:gd name="T15" fmla="*/ 100 h 170"/>
                <a:gd name="T16" fmla="*/ 0 w 161"/>
                <a:gd name="T17" fmla="*/ 70 h 170"/>
                <a:gd name="T18" fmla="*/ 66 w 161"/>
                <a:gd name="T19" fmla="*/ 70 h 170"/>
                <a:gd name="T20" fmla="*/ 66 w 161"/>
                <a:gd name="T21" fmla="*/ 0 h 170"/>
                <a:gd name="T22" fmla="*/ 96 w 161"/>
                <a:gd name="T23" fmla="*/ 0 h 170"/>
                <a:gd name="T24" fmla="*/ 96 w 161"/>
                <a:gd name="T25" fmla="*/ 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70">
                  <a:moveTo>
                    <a:pt x="96" y="70"/>
                  </a:moveTo>
                  <a:lnTo>
                    <a:pt x="161" y="70"/>
                  </a:lnTo>
                  <a:lnTo>
                    <a:pt x="161" y="100"/>
                  </a:lnTo>
                  <a:lnTo>
                    <a:pt x="96" y="100"/>
                  </a:lnTo>
                  <a:lnTo>
                    <a:pt x="96" y="170"/>
                  </a:lnTo>
                  <a:lnTo>
                    <a:pt x="66" y="170"/>
                  </a:lnTo>
                  <a:lnTo>
                    <a:pt x="66" y="100"/>
                  </a:lnTo>
                  <a:lnTo>
                    <a:pt x="0" y="100"/>
                  </a:lnTo>
                  <a:lnTo>
                    <a:pt x="0" y="70"/>
                  </a:lnTo>
                  <a:lnTo>
                    <a:pt x="66" y="70"/>
                  </a:lnTo>
                  <a:lnTo>
                    <a:pt x="66" y="0"/>
                  </a:lnTo>
                  <a:lnTo>
                    <a:pt x="96" y="0"/>
                  </a:lnTo>
                  <a:lnTo>
                    <a:pt x="96" y="70"/>
                  </a:lnTo>
                  <a:close/>
                </a:path>
              </a:pathLst>
            </a:custGeom>
            <a:solidFill>
              <a:srgbClr val="FDFEFE"/>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45" name="Text Box 88">
              <a:extLst>
                <a:ext uri="{FF2B5EF4-FFF2-40B4-BE49-F238E27FC236}">
                  <a16:creationId xmlns:a16="http://schemas.microsoft.com/office/drawing/2014/main" id="{6B226BC9-19DE-46F0-B4B0-833B8F560E0D}"/>
                </a:ext>
              </a:extLst>
            </p:cNvPr>
            <p:cNvSpPr txBox="1"/>
            <p:nvPr/>
          </p:nvSpPr>
          <p:spPr>
            <a:xfrm>
              <a:off x="252919" y="0"/>
              <a:ext cx="1804481" cy="29183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1200" b="1" dirty="0">
                  <a:solidFill>
                    <a:srgbClr val="3E5282"/>
                  </a:solidFill>
                  <a:effectLst/>
                  <a:latin typeface="Open Sans" panose="020B0606030504020204" pitchFamily="34" charset="0"/>
                  <a:ea typeface="Calibri" panose="020F0502020204030204" pitchFamily="34" charset="0"/>
                  <a:cs typeface="Times New Roman" panose="02020603050405020304" pitchFamily="18" charset="0"/>
                </a:rPr>
                <a:t>HOBBIES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grpSp>
      <p:sp>
        <p:nvSpPr>
          <p:cNvPr id="31" name="Text Box 89">
            <a:extLst>
              <a:ext uri="{FF2B5EF4-FFF2-40B4-BE49-F238E27FC236}">
                <a16:creationId xmlns:a16="http://schemas.microsoft.com/office/drawing/2014/main" id="{37246C68-A067-4EA2-AA85-0558F13C2794}"/>
              </a:ext>
            </a:extLst>
          </p:cNvPr>
          <p:cNvSpPr txBox="1"/>
          <p:nvPr/>
        </p:nvSpPr>
        <p:spPr>
          <a:xfrm>
            <a:off x="581663" y="9240729"/>
            <a:ext cx="1259205" cy="24257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800" dirty="0" err="1">
                <a:solidFill>
                  <a:srgbClr val="515251"/>
                </a:solidFill>
                <a:effectLst/>
                <a:latin typeface="Open Sans" panose="020B0606030504020204" pitchFamily="34" charset="0"/>
                <a:ea typeface="Calibri" panose="020F0502020204030204" pitchFamily="34" charset="0"/>
                <a:cs typeface="Times New Roman" panose="02020603050405020304" pitchFamily="18" charset="0"/>
              </a:rPr>
              <a:t>Investissement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2" name="Text Box 90">
            <a:extLst>
              <a:ext uri="{FF2B5EF4-FFF2-40B4-BE49-F238E27FC236}">
                <a16:creationId xmlns:a16="http://schemas.microsoft.com/office/drawing/2014/main" id="{C5D09551-79DA-4F17-B6C8-7F97C7FD2215}"/>
              </a:ext>
            </a:extLst>
          </p:cNvPr>
          <p:cNvSpPr txBox="1"/>
          <p:nvPr/>
        </p:nvSpPr>
        <p:spPr>
          <a:xfrm>
            <a:off x="581663" y="9431229"/>
            <a:ext cx="1259205" cy="24257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800" dirty="0" err="1">
                <a:solidFill>
                  <a:srgbClr val="515251"/>
                </a:solidFill>
                <a:effectLst/>
                <a:latin typeface="Open Sans" panose="020B0606030504020204" pitchFamily="34" charset="0"/>
                <a:ea typeface="Calibri" panose="020F0502020204030204" pitchFamily="34" charset="0"/>
                <a:cs typeface="Times New Roman" panose="02020603050405020304" pitchFamily="18" charset="0"/>
              </a:rPr>
              <a:t>Suivi</a:t>
            </a:r>
            <a:r>
              <a:rPr lang="en-US" sz="800" dirty="0">
                <a:solidFill>
                  <a:srgbClr val="515251"/>
                </a:solidFill>
                <a:effectLst/>
                <a:latin typeface="Open Sans" panose="020B0606030504020204" pitchFamily="34" charset="0"/>
                <a:ea typeface="Calibri" panose="020F0502020204030204" pitchFamily="34" charset="0"/>
                <a:cs typeface="Times New Roman" panose="02020603050405020304" pitchFamily="18" charset="0"/>
              </a:rPr>
              <a:t> de </a:t>
            </a:r>
            <a:r>
              <a:rPr lang="en-US" sz="800" dirty="0" err="1">
                <a:solidFill>
                  <a:srgbClr val="515251"/>
                </a:solidFill>
                <a:effectLst/>
                <a:latin typeface="Open Sans" panose="020B0606030504020204" pitchFamily="34" charset="0"/>
                <a:ea typeface="Calibri" panose="020F0502020204030204" pitchFamily="34" charset="0"/>
                <a:cs typeface="Times New Roman" panose="02020603050405020304" pitchFamily="18" charset="0"/>
              </a:rPr>
              <a:t>l’actualité</a:t>
            </a:r>
            <a:r>
              <a:rPr lang="en-US" sz="800" dirty="0">
                <a:solidFill>
                  <a:srgbClr val="515251"/>
                </a:solidFill>
                <a:effectLst/>
                <a:latin typeface="Open Sans" panose="020B0606030504020204" pitchFamily="34" charset="0"/>
                <a:ea typeface="Calibri" panose="020F0502020204030204" pitchFamily="34" charset="0"/>
                <a:cs typeface="Times New Roman" panose="02020603050405020304" pitchFamily="18" charset="0"/>
              </a:rPr>
              <a:t> Eco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3" name="Text Box 91">
            <a:extLst>
              <a:ext uri="{FF2B5EF4-FFF2-40B4-BE49-F238E27FC236}">
                <a16:creationId xmlns:a16="http://schemas.microsoft.com/office/drawing/2014/main" id="{B6757F63-B887-4D30-BDF2-CB099A8477FA}"/>
              </a:ext>
            </a:extLst>
          </p:cNvPr>
          <p:cNvSpPr txBox="1"/>
          <p:nvPr/>
        </p:nvSpPr>
        <p:spPr>
          <a:xfrm>
            <a:off x="581663" y="9619824"/>
            <a:ext cx="1259205" cy="24257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800" dirty="0">
                <a:solidFill>
                  <a:srgbClr val="515251"/>
                </a:solidFill>
                <a:effectLst/>
                <a:latin typeface="Open Sans" panose="020B0606030504020204" pitchFamily="34" charset="0"/>
                <a:ea typeface="Calibri" panose="020F0502020204030204" pitchFamily="34" charset="0"/>
                <a:cs typeface="Times New Roman" panose="02020603050405020304" pitchFamily="18" charset="0"/>
              </a:rPr>
              <a:t>Voyages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34" name="Straight Connector 33">
            <a:extLst>
              <a:ext uri="{FF2B5EF4-FFF2-40B4-BE49-F238E27FC236}">
                <a16:creationId xmlns:a16="http://schemas.microsoft.com/office/drawing/2014/main" id="{7E7CC892-A652-4E3B-8CA4-B07F275EFDF4}"/>
              </a:ext>
            </a:extLst>
          </p:cNvPr>
          <p:cNvCxnSpPr/>
          <p:nvPr/>
        </p:nvCxnSpPr>
        <p:spPr>
          <a:xfrm>
            <a:off x="549278" y="9318199"/>
            <a:ext cx="0" cy="457835"/>
          </a:xfrm>
          <a:prstGeom prst="line">
            <a:avLst/>
          </a:prstGeom>
          <a:ln w="6350">
            <a:solidFill>
              <a:srgbClr val="3E5282"/>
            </a:solidFill>
          </a:ln>
        </p:spPr>
        <p:style>
          <a:lnRef idx="1">
            <a:schemeClr val="accent1"/>
          </a:lnRef>
          <a:fillRef idx="0">
            <a:schemeClr val="accent1"/>
          </a:fillRef>
          <a:effectRef idx="0">
            <a:schemeClr val="accent1"/>
          </a:effectRef>
          <a:fontRef idx="minor">
            <a:schemeClr val="tx1"/>
          </a:fontRef>
        </p:style>
      </p:cxnSp>
      <p:sp>
        <p:nvSpPr>
          <p:cNvPr id="35" name="Text Box 93">
            <a:extLst>
              <a:ext uri="{FF2B5EF4-FFF2-40B4-BE49-F238E27FC236}">
                <a16:creationId xmlns:a16="http://schemas.microsoft.com/office/drawing/2014/main" id="{D3FBA5D6-FD23-4E12-B7F9-9082BFB65359}"/>
              </a:ext>
            </a:extLst>
          </p:cNvPr>
          <p:cNvSpPr txBox="1"/>
          <p:nvPr/>
        </p:nvSpPr>
        <p:spPr>
          <a:xfrm>
            <a:off x="1845313" y="9240729"/>
            <a:ext cx="1259205" cy="24257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800" dirty="0">
                <a:solidFill>
                  <a:srgbClr val="515251"/>
                </a:solidFill>
                <a:effectLst/>
                <a:latin typeface="Open Sans" panose="020B0606030504020204" pitchFamily="34" charset="0"/>
                <a:ea typeface="Calibri" panose="020F0502020204030204" pitchFamily="34" charset="0"/>
                <a:cs typeface="Times New Roman" panose="02020603050405020304" pitchFamily="18" charset="0"/>
              </a:rPr>
              <a:t>Footing (Marathon)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6" name="Text Box 94">
            <a:extLst>
              <a:ext uri="{FF2B5EF4-FFF2-40B4-BE49-F238E27FC236}">
                <a16:creationId xmlns:a16="http://schemas.microsoft.com/office/drawing/2014/main" id="{F7DB99D4-6BD7-4A1F-A7BA-9B7A2AF7AED3}"/>
              </a:ext>
            </a:extLst>
          </p:cNvPr>
          <p:cNvSpPr txBox="1"/>
          <p:nvPr/>
        </p:nvSpPr>
        <p:spPr>
          <a:xfrm>
            <a:off x="1845313" y="9431229"/>
            <a:ext cx="1259205" cy="24257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800" dirty="0" err="1">
                <a:solidFill>
                  <a:srgbClr val="515251"/>
                </a:solidFill>
                <a:effectLst/>
                <a:latin typeface="Open Sans" panose="020B0606030504020204" pitchFamily="34" charset="0"/>
                <a:ea typeface="Calibri" panose="020F0502020204030204" pitchFamily="34" charset="0"/>
                <a:cs typeface="Times New Roman" panose="02020603050405020304" pitchFamily="18" charset="0"/>
              </a:rPr>
              <a:t>Bénévolat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7" name="Text Box 95">
            <a:extLst>
              <a:ext uri="{FF2B5EF4-FFF2-40B4-BE49-F238E27FC236}">
                <a16:creationId xmlns:a16="http://schemas.microsoft.com/office/drawing/2014/main" id="{63F12191-F814-42C5-A4C4-098AA870F6B1}"/>
              </a:ext>
            </a:extLst>
          </p:cNvPr>
          <p:cNvSpPr txBox="1"/>
          <p:nvPr/>
        </p:nvSpPr>
        <p:spPr>
          <a:xfrm>
            <a:off x="1845313" y="9619824"/>
            <a:ext cx="1259205" cy="24257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800" dirty="0">
                <a:solidFill>
                  <a:srgbClr val="515251"/>
                </a:solidFill>
                <a:effectLst/>
                <a:latin typeface="Open Sans" panose="020B0606030504020204" pitchFamily="34" charset="0"/>
                <a:ea typeface="Calibri" panose="020F0502020204030204" pitchFamily="34" charset="0"/>
                <a:cs typeface="Times New Roman" panose="02020603050405020304" pitchFamily="18" charset="0"/>
              </a:rPr>
              <a:t>TIC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38" name="Group 37">
            <a:extLst>
              <a:ext uri="{FF2B5EF4-FFF2-40B4-BE49-F238E27FC236}">
                <a16:creationId xmlns:a16="http://schemas.microsoft.com/office/drawing/2014/main" id="{A5D24327-AABC-4621-9EE9-07084B940CD4}"/>
              </a:ext>
            </a:extLst>
          </p:cNvPr>
          <p:cNvGrpSpPr/>
          <p:nvPr/>
        </p:nvGrpSpPr>
        <p:grpSpPr>
          <a:xfrm>
            <a:off x="237490" y="525621"/>
            <a:ext cx="2785110" cy="972186"/>
            <a:chOff x="0" y="0"/>
            <a:chExt cx="2785391" cy="972766"/>
          </a:xfrm>
        </p:grpSpPr>
        <p:sp>
          <p:nvSpPr>
            <p:cNvPr id="39" name="Text Box 3">
              <a:extLst>
                <a:ext uri="{FF2B5EF4-FFF2-40B4-BE49-F238E27FC236}">
                  <a16:creationId xmlns:a16="http://schemas.microsoft.com/office/drawing/2014/main" id="{FE274C71-16D2-404F-B1FF-D12C4735DF54}"/>
                </a:ext>
              </a:extLst>
            </p:cNvPr>
            <p:cNvSpPr txBox="1"/>
            <p:nvPr/>
          </p:nvSpPr>
          <p:spPr>
            <a:xfrm>
              <a:off x="0" y="0"/>
              <a:ext cx="2092960" cy="340468"/>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1600" b="1" dirty="0">
                  <a:solidFill>
                    <a:srgbClr val="FFFFFF"/>
                  </a:solidFill>
                  <a:effectLst/>
                  <a:latin typeface="Roboto" panose="02000000000000000000" pitchFamily="2" charset="0"/>
                  <a:ea typeface="Calibri" panose="020F0502020204030204" pitchFamily="34" charset="0"/>
                  <a:cs typeface="Open Sans" panose="020B0606030504020204" pitchFamily="34" charset="0"/>
                </a:rPr>
                <a:t>Damien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0" name="Text Box 4">
              <a:extLst>
                <a:ext uri="{FF2B5EF4-FFF2-40B4-BE49-F238E27FC236}">
                  <a16:creationId xmlns:a16="http://schemas.microsoft.com/office/drawing/2014/main" id="{91CB03AC-D035-4D57-A1F9-937E93EDD3B3}"/>
                </a:ext>
              </a:extLst>
            </p:cNvPr>
            <p:cNvSpPr txBox="1"/>
            <p:nvPr/>
          </p:nvSpPr>
          <p:spPr>
            <a:xfrm>
              <a:off x="0" y="214008"/>
              <a:ext cx="2679970" cy="59825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3400" dirty="0">
                  <a:solidFill>
                    <a:srgbClr val="FFFFFF"/>
                  </a:solidFill>
                  <a:effectLst/>
                  <a:latin typeface="Roboto" panose="02000000000000000000" pitchFamily="2" charset="0"/>
                  <a:ea typeface="Calibri" panose="020F0502020204030204" pitchFamily="34" charset="0"/>
                  <a:cs typeface="Open Sans" panose="020B0606030504020204" pitchFamily="34" charset="0"/>
                </a:rPr>
                <a:t>LAFINANCE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1" name="Text Box 5">
              <a:extLst>
                <a:ext uri="{FF2B5EF4-FFF2-40B4-BE49-F238E27FC236}">
                  <a16:creationId xmlns:a16="http://schemas.microsoft.com/office/drawing/2014/main" id="{B2BD1617-D601-406B-9D23-D44ABAD111B9}"/>
                </a:ext>
              </a:extLst>
            </p:cNvPr>
            <p:cNvSpPr txBox="1"/>
            <p:nvPr/>
          </p:nvSpPr>
          <p:spPr>
            <a:xfrm>
              <a:off x="0" y="714983"/>
              <a:ext cx="2785391" cy="257783"/>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1000" dirty="0">
                  <a:solidFill>
                    <a:srgbClr val="FFFFFF"/>
                  </a:solidFill>
                  <a:effectLst/>
                  <a:latin typeface="Open Sans" panose="020B0606030504020204" pitchFamily="34" charset="0"/>
                  <a:ea typeface="Calibri" panose="020F0502020204030204" pitchFamily="34" charset="0"/>
                  <a:cs typeface="Times New Roman" panose="02020603050405020304" pitchFamily="18" charset="0"/>
                </a:rPr>
                <a:t>CV FINANCE – TITRE DE VOTRE CV</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grpSp>
      <p:cxnSp>
        <p:nvCxnSpPr>
          <p:cNvPr id="83" name="Straight Connector 82">
            <a:extLst>
              <a:ext uri="{FF2B5EF4-FFF2-40B4-BE49-F238E27FC236}">
                <a16:creationId xmlns:a16="http://schemas.microsoft.com/office/drawing/2014/main" id="{6CA607FC-0AF1-4D43-B802-FD1A4213C3A3}"/>
              </a:ext>
            </a:extLst>
          </p:cNvPr>
          <p:cNvCxnSpPr/>
          <p:nvPr/>
        </p:nvCxnSpPr>
        <p:spPr>
          <a:xfrm>
            <a:off x="1839502" y="9318199"/>
            <a:ext cx="0" cy="457835"/>
          </a:xfrm>
          <a:prstGeom prst="line">
            <a:avLst/>
          </a:prstGeom>
          <a:ln w="6350">
            <a:solidFill>
              <a:srgbClr val="3E5282"/>
            </a:solidFill>
          </a:ln>
        </p:spPr>
        <p:style>
          <a:lnRef idx="1">
            <a:schemeClr val="accent1"/>
          </a:lnRef>
          <a:fillRef idx="0">
            <a:schemeClr val="accent1"/>
          </a:fillRef>
          <a:effectRef idx="0">
            <a:schemeClr val="accent1"/>
          </a:effectRef>
          <a:fontRef idx="minor">
            <a:schemeClr val="tx1"/>
          </a:fontRef>
        </p:style>
      </p:cxnSp>
      <p:sp>
        <p:nvSpPr>
          <p:cNvPr id="84" name="Rectangle 83">
            <a:extLst>
              <a:ext uri="{FF2B5EF4-FFF2-40B4-BE49-F238E27FC236}">
                <a16:creationId xmlns:a16="http://schemas.microsoft.com/office/drawing/2014/main" id="{5D1C9B8E-8A08-4DDC-8CD9-D8BFE082F29B}"/>
              </a:ext>
            </a:extLst>
          </p:cNvPr>
          <p:cNvSpPr/>
          <p:nvPr/>
        </p:nvSpPr>
        <p:spPr>
          <a:xfrm>
            <a:off x="3161388" y="471053"/>
            <a:ext cx="4401462" cy="1171575"/>
          </a:xfrm>
          <a:prstGeom prst="rect">
            <a:avLst/>
          </a:prstGeom>
          <a:solidFill>
            <a:srgbClr val="3E528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5" name="Text Box 9">
            <a:extLst>
              <a:ext uri="{FF2B5EF4-FFF2-40B4-BE49-F238E27FC236}">
                <a16:creationId xmlns:a16="http://schemas.microsoft.com/office/drawing/2014/main" id="{854B4F20-7898-408C-BFB3-DFF24AB23DC3}"/>
              </a:ext>
            </a:extLst>
          </p:cNvPr>
          <p:cNvSpPr txBox="1"/>
          <p:nvPr/>
        </p:nvSpPr>
        <p:spPr>
          <a:xfrm>
            <a:off x="3425548" y="460258"/>
            <a:ext cx="2092960" cy="39624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800" dirty="0">
                <a:solidFill>
                  <a:srgbClr val="FFFFFF"/>
                </a:solidFill>
                <a:effectLst/>
                <a:latin typeface="Open Sans" panose="020B0606030504020204" pitchFamily="34" charset="0"/>
                <a:ea typeface="Calibri" panose="020F0502020204030204" pitchFamily="34" charset="0"/>
                <a:cs typeface="Times New Roman" panose="02020603050405020304" pitchFamily="18" charset="0"/>
              </a:rPr>
              <a:t>12 rue de la </a:t>
            </a:r>
            <a:r>
              <a:rPr lang="en-US" sz="800" dirty="0" err="1">
                <a:solidFill>
                  <a:srgbClr val="FFFFFF"/>
                </a:solidFill>
                <a:latin typeface="Open Sans" panose="020B0606030504020204" pitchFamily="34" charset="0"/>
                <a:ea typeface="Calibri" panose="020F0502020204030204" pitchFamily="34" charset="0"/>
                <a:cs typeface="Times New Roman" panose="02020603050405020304" pitchFamily="18" charset="0"/>
              </a:rPr>
              <a:t>R</a:t>
            </a:r>
            <a:r>
              <a:rPr lang="en-US" sz="800" dirty="0" err="1">
                <a:solidFill>
                  <a:srgbClr val="FFFFFF"/>
                </a:solidFill>
                <a:effectLst/>
                <a:latin typeface="Open Sans" panose="020B0606030504020204" pitchFamily="34" charset="0"/>
                <a:ea typeface="Calibri" panose="020F0502020204030204" pitchFamily="34" charset="0"/>
                <a:cs typeface="Times New Roman" panose="02020603050405020304" pitchFamily="18" charset="0"/>
              </a:rPr>
              <a:t>éussite</a:t>
            </a:r>
            <a:br>
              <a:rPr lang="en-US" sz="800" dirty="0">
                <a:solidFill>
                  <a:srgbClr val="FFFFFF"/>
                </a:solidFill>
                <a:effectLst/>
                <a:latin typeface="Open Sans" panose="020B0606030504020204" pitchFamily="34" charset="0"/>
                <a:ea typeface="Calibri" panose="020F0502020204030204" pitchFamily="34" charset="0"/>
                <a:cs typeface="Times New Roman" panose="02020603050405020304" pitchFamily="18" charset="0"/>
              </a:rPr>
            </a:br>
            <a:r>
              <a:rPr lang="en-US" sz="800" dirty="0">
                <a:solidFill>
                  <a:srgbClr val="FFFFFF"/>
                </a:solidFill>
                <a:effectLst/>
                <a:latin typeface="Open Sans" panose="020B0606030504020204" pitchFamily="34" charset="0"/>
                <a:ea typeface="Calibri" panose="020F0502020204030204" pitchFamily="34" charset="0"/>
                <a:cs typeface="Times New Roman" panose="02020603050405020304" pitchFamily="18" charset="0"/>
              </a:rPr>
              <a:t>75012 Paris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6" name="Text Box 10">
            <a:extLst>
              <a:ext uri="{FF2B5EF4-FFF2-40B4-BE49-F238E27FC236}">
                <a16:creationId xmlns:a16="http://schemas.microsoft.com/office/drawing/2014/main" id="{2B7BD508-583C-4EA8-B471-B11E637E7AF3}"/>
              </a:ext>
            </a:extLst>
          </p:cNvPr>
          <p:cNvSpPr txBox="1"/>
          <p:nvPr/>
        </p:nvSpPr>
        <p:spPr>
          <a:xfrm>
            <a:off x="3420468" y="851418"/>
            <a:ext cx="2092960" cy="39624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800" dirty="0">
                <a:solidFill>
                  <a:srgbClr val="FFFFFF"/>
                </a:solidFill>
                <a:effectLst/>
                <a:latin typeface="Open Sans" panose="020B0606030504020204" pitchFamily="34" charset="0"/>
                <a:ea typeface="Calibri" panose="020F0502020204030204" pitchFamily="34" charset="0"/>
                <a:cs typeface="Times New Roman" panose="02020603050405020304" pitchFamily="18" charset="0"/>
              </a:rPr>
              <a:t>01 02 03 04 05</a:t>
            </a:r>
            <a:br>
              <a:rPr lang="en-US" sz="800" dirty="0">
                <a:solidFill>
                  <a:srgbClr val="FFFFFF"/>
                </a:solidFill>
                <a:effectLst/>
                <a:latin typeface="Open Sans" panose="020B0606030504020204" pitchFamily="34" charset="0"/>
                <a:ea typeface="Calibri" panose="020F0502020204030204" pitchFamily="34" charset="0"/>
                <a:cs typeface="Times New Roman" panose="02020603050405020304" pitchFamily="18" charset="0"/>
              </a:rPr>
            </a:br>
            <a:r>
              <a:rPr lang="en-US" sz="800" dirty="0">
                <a:solidFill>
                  <a:srgbClr val="FFFFFF"/>
                </a:solidFill>
                <a:effectLst/>
                <a:latin typeface="Open Sans" panose="020B0606030504020204" pitchFamily="34" charset="0"/>
                <a:ea typeface="Calibri" panose="020F0502020204030204" pitchFamily="34" charset="0"/>
                <a:cs typeface="Times New Roman" panose="02020603050405020304" pitchFamily="18" charset="0"/>
              </a:rPr>
              <a:t>06 01 02 03 04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7" name="Text Box 11">
            <a:extLst>
              <a:ext uri="{FF2B5EF4-FFF2-40B4-BE49-F238E27FC236}">
                <a16:creationId xmlns:a16="http://schemas.microsoft.com/office/drawing/2014/main" id="{BB24AC1E-8943-4061-9FF9-00B6B0AF0F94}"/>
              </a:ext>
            </a:extLst>
          </p:cNvPr>
          <p:cNvSpPr txBox="1"/>
          <p:nvPr/>
        </p:nvSpPr>
        <p:spPr>
          <a:xfrm>
            <a:off x="3415388" y="1252738"/>
            <a:ext cx="2092960" cy="39624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800" dirty="0" err="1">
                <a:solidFill>
                  <a:srgbClr val="FFFFFF"/>
                </a:solidFill>
                <a:effectLst/>
                <a:latin typeface="Open Sans" panose="020B0606030504020204" pitchFamily="34" charset="0"/>
                <a:ea typeface="Calibri" panose="020F0502020204030204" pitchFamily="34" charset="0"/>
                <a:cs typeface="Times New Roman" panose="02020603050405020304" pitchFamily="18" charset="0"/>
              </a:rPr>
              <a:t>monemail@mail.com</a:t>
            </a:r>
            <a:br>
              <a:rPr lang="en-US" sz="800" dirty="0">
                <a:solidFill>
                  <a:srgbClr val="FFFFFF"/>
                </a:solidFill>
                <a:effectLst/>
                <a:latin typeface="Open Sans" panose="020B0606030504020204" pitchFamily="34" charset="0"/>
                <a:ea typeface="Calibri" panose="020F0502020204030204" pitchFamily="34" charset="0"/>
                <a:cs typeface="Times New Roman" panose="02020603050405020304" pitchFamily="18" charset="0"/>
              </a:rPr>
            </a:br>
            <a:r>
              <a:rPr lang="en-US" sz="800" dirty="0" err="1">
                <a:solidFill>
                  <a:srgbClr val="FFFFFF"/>
                </a:solidFill>
                <a:effectLst/>
                <a:latin typeface="Open Sans" panose="020B0606030504020204" pitchFamily="34" charset="0"/>
                <a:ea typeface="Calibri" panose="020F0502020204030204" pitchFamily="34" charset="0"/>
                <a:cs typeface="Times New Roman" panose="02020603050405020304" pitchFamily="18" charset="0"/>
              </a:rPr>
              <a:t>www.monsiteweb.com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88" name="Group 87">
            <a:extLst>
              <a:ext uri="{FF2B5EF4-FFF2-40B4-BE49-F238E27FC236}">
                <a16:creationId xmlns:a16="http://schemas.microsoft.com/office/drawing/2014/main" id="{AB3AC80B-A2BD-4DD2-9D2B-2DE7806E6266}"/>
              </a:ext>
            </a:extLst>
          </p:cNvPr>
          <p:cNvGrpSpPr/>
          <p:nvPr/>
        </p:nvGrpSpPr>
        <p:grpSpPr>
          <a:xfrm>
            <a:off x="3246478" y="536458"/>
            <a:ext cx="187960" cy="1030604"/>
            <a:chOff x="0" y="0"/>
            <a:chExt cx="187960" cy="1031033"/>
          </a:xfrm>
        </p:grpSpPr>
        <p:sp>
          <p:nvSpPr>
            <p:cNvPr id="89" name="Rectangle 88">
              <a:extLst>
                <a:ext uri="{FF2B5EF4-FFF2-40B4-BE49-F238E27FC236}">
                  <a16:creationId xmlns:a16="http://schemas.microsoft.com/office/drawing/2014/main" id="{BC83B8EC-7DE7-411D-8BAF-97DE0CDDF262}"/>
                </a:ext>
              </a:extLst>
            </p:cNvPr>
            <p:cNvSpPr/>
            <p:nvPr/>
          </p:nvSpPr>
          <p:spPr>
            <a:xfrm>
              <a:off x="0" y="0"/>
              <a:ext cx="187960" cy="228600"/>
            </a:xfrm>
            <a:prstGeom prst="rect">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90" name="Freeform 5">
              <a:extLst>
                <a:ext uri="{FF2B5EF4-FFF2-40B4-BE49-F238E27FC236}">
                  <a16:creationId xmlns:a16="http://schemas.microsoft.com/office/drawing/2014/main" id="{F0BA5BA1-F89C-48B3-ABC0-366F02C9C52A}"/>
                </a:ext>
              </a:extLst>
            </p:cNvPr>
            <p:cNvSpPr>
              <a:spLocks/>
            </p:cNvSpPr>
            <p:nvPr/>
          </p:nvSpPr>
          <p:spPr bwMode="auto">
            <a:xfrm>
              <a:off x="43095" y="62864"/>
              <a:ext cx="101526" cy="87630"/>
            </a:xfrm>
            <a:custGeom>
              <a:avLst/>
              <a:gdLst>
                <a:gd name="T0" fmla="*/ 83 w 160"/>
                <a:gd name="T1" fmla="*/ 0 h 138"/>
                <a:gd name="T2" fmla="*/ 0 w 160"/>
                <a:gd name="T3" fmla="*/ 72 h 138"/>
                <a:gd name="T4" fmla="*/ 24 w 160"/>
                <a:gd name="T5" fmla="*/ 72 h 138"/>
                <a:gd name="T6" fmla="*/ 24 w 160"/>
                <a:gd name="T7" fmla="*/ 138 h 138"/>
                <a:gd name="T8" fmla="*/ 65 w 160"/>
                <a:gd name="T9" fmla="*/ 138 h 138"/>
                <a:gd name="T10" fmla="*/ 65 w 160"/>
                <a:gd name="T11" fmla="*/ 90 h 138"/>
                <a:gd name="T12" fmla="*/ 95 w 160"/>
                <a:gd name="T13" fmla="*/ 90 h 138"/>
                <a:gd name="T14" fmla="*/ 95 w 160"/>
                <a:gd name="T15" fmla="*/ 138 h 138"/>
                <a:gd name="T16" fmla="*/ 136 w 160"/>
                <a:gd name="T17" fmla="*/ 138 h 138"/>
                <a:gd name="T18" fmla="*/ 136 w 160"/>
                <a:gd name="T19" fmla="*/ 72 h 138"/>
                <a:gd name="T20" fmla="*/ 160 w 160"/>
                <a:gd name="T21" fmla="*/ 72 h 138"/>
                <a:gd name="T22" fmla="*/ 83 w 160"/>
                <a:gd name="T23"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0" h="138">
                  <a:moveTo>
                    <a:pt x="83" y="0"/>
                  </a:moveTo>
                  <a:lnTo>
                    <a:pt x="0" y="72"/>
                  </a:lnTo>
                  <a:lnTo>
                    <a:pt x="24" y="72"/>
                  </a:lnTo>
                  <a:lnTo>
                    <a:pt x="24" y="138"/>
                  </a:lnTo>
                  <a:lnTo>
                    <a:pt x="65" y="138"/>
                  </a:lnTo>
                  <a:lnTo>
                    <a:pt x="65" y="90"/>
                  </a:lnTo>
                  <a:lnTo>
                    <a:pt x="95" y="90"/>
                  </a:lnTo>
                  <a:lnTo>
                    <a:pt x="95" y="138"/>
                  </a:lnTo>
                  <a:lnTo>
                    <a:pt x="136" y="138"/>
                  </a:lnTo>
                  <a:lnTo>
                    <a:pt x="136" y="72"/>
                  </a:lnTo>
                  <a:lnTo>
                    <a:pt x="160" y="72"/>
                  </a:lnTo>
                  <a:lnTo>
                    <a:pt x="83"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91" name="Rectangle 90">
              <a:extLst>
                <a:ext uri="{FF2B5EF4-FFF2-40B4-BE49-F238E27FC236}">
                  <a16:creationId xmlns:a16="http://schemas.microsoft.com/office/drawing/2014/main" id="{544A099B-7240-4D5A-AAC7-F2837FDA0B55}"/>
                </a:ext>
              </a:extLst>
            </p:cNvPr>
            <p:cNvSpPr/>
            <p:nvPr/>
          </p:nvSpPr>
          <p:spPr>
            <a:xfrm>
              <a:off x="0" y="405882"/>
              <a:ext cx="187960" cy="228600"/>
            </a:xfrm>
            <a:prstGeom prst="rect">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92" name="Freeform 9">
              <a:extLst>
                <a:ext uri="{FF2B5EF4-FFF2-40B4-BE49-F238E27FC236}">
                  <a16:creationId xmlns:a16="http://schemas.microsoft.com/office/drawing/2014/main" id="{30512865-0E7F-4ECB-8671-85FC99A2615B}"/>
                </a:ext>
              </a:extLst>
            </p:cNvPr>
            <p:cNvSpPr>
              <a:spLocks/>
            </p:cNvSpPr>
            <p:nvPr/>
          </p:nvSpPr>
          <p:spPr bwMode="auto">
            <a:xfrm>
              <a:off x="52425" y="470089"/>
              <a:ext cx="91342" cy="91342"/>
            </a:xfrm>
            <a:custGeom>
              <a:avLst/>
              <a:gdLst>
                <a:gd name="T0" fmla="*/ 23 w 24"/>
                <a:gd name="T1" fmla="*/ 17 h 24"/>
                <a:gd name="T2" fmla="*/ 22 w 24"/>
                <a:gd name="T3" fmla="*/ 16 h 24"/>
                <a:gd name="T4" fmla="*/ 18 w 24"/>
                <a:gd name="T5" fmla="*/ 16 h 24"/>
                <a:gd name="T6" fmla="*/ 16 w 24"/>
                <a:gd name="T7" fmla="*/ 16 h 24"/>
                <a:gd name="T8" fmla="*/ 13 w 24"/>
                <a:gd name="T9" fmla="*/ 19 h 24"/>
                <a:gd name="T10" fmla="*/ 4 w 24"/>
                <a:gd name="T11" fmla="*/ 10 h 24"/>
                <a:gd name="T12" fmla="*/ 7 w 24"/>
                <a:gd name="T13" fmla="*/ 7 h 24"/>
                <a:gd name="T14" fmla="*/ 8 w 24"/>
                <a:gd name="T15" fmla="*/ 6 h 24"/>
                <a:gd name="T16" fmla="*/ 7 w 24"/>
                <a:gd name="T17" fmla="*/ 1 h 24"/>
                <a:gd name="T18" fmla="*/ 7 w 24"/>
                <a:gd name="T19" fmla="*/ 0 h 24"/>
                <a:gd name="T20" fmla="*/ 6 w 24"/>
                <a:gd name="T21" fmla="*/ 0 h 24"/>
                <a:gd name="T22" fmla="*/ 1 w 24"/>
                <a:gd name="T23" fmla="*/ 0 h 24"/>
                <a:gd name="T24" fmla="*/ 0 w 24"/>
                <a:gd name="T25" fmla="*/ 0 h 24"/>
                <a:gd name="T26" fmla="*/ 0 w 24"/>
                <a:gd name="T27" fmla="*/ 1 h 24"/>
                <a:gd name="T28" fmla="*/ 3 w 24"/>
                <a:gd name="T29" fmla="*/ 12 h 24"/>
                <a:gd name="T30" fmla="*/ 11 w 24"/>
                <a:gd name="T31" fmla="*/ 21 h 24"/>
                <a:gd name="T32" fmla="*/ 22 w 24"/>
                <a:gd name="T33" fmla="*/ 24 h 24"/>
                <a:gd name="T34" fmla="*/ 23 w 24"/>
                <a:gd name="T35" fmla="*/ 23 h 24"/>
                <a:gd name="T36" fmla="*/ 24 w 24"/>
                <a:gd name="T37" fmla="*/ 22 h 24"/>
                <a:gd name="T38" fmla="*/ 24 w 24"/>
                <a:gd name="T39" fmla="*/ 18 h 24"/>
                <a:gd name="T40" fmla="*/ 23 w 24"/>
                <a:gd name="T41" fmla="*/ 17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 h="24">
                  <a:moveTo>
                    <a:pt x="23" y="17"/>
                  </a:moveTo>
                  <a:cubicBezTo>
                    <a:pt x="23" y="16"/>
                    <a:pt x="23" y="16"/>
                    <a:pt x="22" y="16"/>
                  </a:cubicBezTo>
                  <a:cubicBezTo>
                    <a:pt x="21" y="16"/>
                    <a:pt x="19" y="16"/>
                    <a:pt x="18" y="16"/>
                  </a:cubicBezTo>
                  <a:cubicBezTo>
                    <a:pt x="17" y="15"/>
                    <a:pt x="17" y="15"/>
                    <a:pt x="16" y="16"/>
                  </a:cubicBezTo>
                  <a:cubicBezTo>
                    <a:pt x="13" y="19"/>
                    <a:pt x="13" y="19"/>
                    <a:pt x="13" y="19"/>
                  </a:cubicBezTo>
                  <a:cubicBezTo>
                    <a:pt x="9" y="17"/>
                    <a:pt x="6" y="14"/>
                    <a:pt x="4" y="10"/>
                  </a:cubicBezTo>
                  <a:cubicBezTo>
                    <a:pt x="7" y="7"/>
                    <a:pt x="7" y="7"/>
                    <a:pt x="7" y="7"/>
                  </a:cubicBezTo>
                  <a:cubicBezTo>
                    <a:pt x="8" y="7"/>
                    <a:pt x="8" y="6"/>
                    <a:pt x="8" y="6"/>
                  </a:cubicBezTo>
                  <a:cubicBezTo>
                    <a:pt x="7" y="4"/>
                    <a:pt x="7" y="3"/>
                    <a:pt x="7" y="1"/>
                  </a:cubicBezTo>
                  <a:cubicBezTo>
                    <a:pt x="7" y="1"/>
                    <a:pt x="7" y="0"/>
                    <a:pt x="7" y="0"/>
                  </a:cubicBezTo>
                  <a:cubicBezTo>
                    <a:pt x="6" y="0"/>
                    <a:pt x="6" y="0"/>
                    <a:pt x="6" y="0"/>
                  </a:cubicBezTo>
                  <a:cubicBezTo>
                    <a:pt x="1" y="0"/>
                    <a:pt x="1" y="0"/>
                    <a:pt x="1" y="0"/>
                  </a:cubicBezTo>
                  <a:cubicBezTo>
                    <a:pt x="1" y="0"/>
                    <a:pt x="0" y="0"/>
                    <a:pt x="0" y="0"/>
                  </a:cubicBezTo>
                  <a:cubicBezTo>
                    <a:pt x="0" y="0"/>
                    <a:pt x="0" y="1"/>
                    <a:pt x="0" y="1"/>
                  </a:cubicBezTo>
                  <a:cubicBezTo>
                    <a:pt x="0" y="5"/>
                    <a:pt x="1" y="9"/>
                    <a:pt x="3" y="12"/>
                  </a:cubicBezTo>
                  <a:cubicBezTo>
                    <a:pt x="5" y="16"/>
                    <a:pt x="7" y="19"/>
                    <a:pt x="11" y="21"/>
                  </a:cubicBezTo>
                  <a:cubicBezTo>
                    <a:pt x="14" y="23"/>
                    <a:pt x="18" y="24"/>
                    <a:pt x="22" y="24"/>
                  </a:cubicBezTo>
                  <a:cubicBezTo>
                    <a:pt x="23" y="24"/>
                    <a:pt x="23" y="23"/>
                    <a:pt x="23" y="23"/>
                  </a:cubicBezTo>
                  <a:cubicBezTo>
                    <a:pt x="23" y="23"/>
                    <a:pt x="24" y="23"/>
                    <a:pt x="24" y="22"/>
                  </a:cubicBezTo>
                  <a:cubicBezTo>
                    <a:pt x="24" y="18"/>
                    <a:pt x="24" y="18"/>
                    <a:pt x="24" y="18"/>
                  </a:cubicBezTo>
                  <a:cubicBezTo>
                    <a:pt x="24" y="17"/>
                    <a:pt x="23" y="17"/>
                    <a:pt x="23" y="1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93" name="Rectangle 92">
              <a:extLst>
                <a:ext uri="{FF2B5EF4-FFF2-40B4-BE49-F238E27FC236}">
                  <a16:creationId xmlns:a16="http://schemas.microsoft.com/office/drawing/2014/main" id="{A6C4FC86-23AE-498E-904B-05C8BBC39831}"/>
                </a:ext>
              </a:extLst>
            </p:cNvPr>
            <p:cNvSpPr/>
            <p:nvPr/>
          </p:nvSpPr>
          <p:spPr>
            <a:xfrm>
              <a:off x="0" y="802433"/>
              <a:ext cx="187960" cy="228600"/>
            </a:xfrm>
            <a:prstGeom prst="rect">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94" name="Freeform 13">
              <a:extLst>
                <a:ext uri="{FF2B5EF4-FFF2-40B4-BE49-F238E27FC236}">
                  <a16:creationId xmlns:a16="http://schemas.microsoft.com/office/drawing/2014/main" id="{90C66687-805A-4A46-AB9F-86DD74C56335}"/>
                </a:ext>
              </a:extLst>
            </p:cNvPr>
            <p:cNvSpPr>
              <a:spLocks noEditPoints="1"/>
            </p:cNvSpPr>
            <p:nvPr/>
          </p:nvSpPr>
          <p:spPr bwMode="auto">
            <a:xfrm>
              <a:off x="43095" y="867747"/>
              <a:ext cx="101564" cy="98944"/>
            </a:xfrm>
            <a:custGeom>
              <a:avLst/>
              <a:gdLst>
                <a:gd name="T0" fmla="*/ 23 w 27"/>
                <a:gd name="T1" fmla="*/ 4 h 26"/>
                <a:gd name="T2" fmla="*/ 14 w 27"/>
                <a:gd name="T3" fmla="*/ 0 h 26"/>
                <a:gd name="T4" fmla="*/ 4 w 27"/>
                <a:gd name="T5" fmla="*/ 4 h 26"/>
                <a:gd name="T6" fmla="*/ 0 w 27"/>
                <a:gd name="T7" fmla="*/ 13 h 26"/>
                <a:gd name="T8" fmla="*/ 4 w 27"/>
                <a:gd name="T9" fmla="*/ 23 h 26"/>
                <a:gd name="T10" fmla="*/ 14 w 27"/>
                <a:gd name="T11" fmla="*/ 26 h 26"/>
                <a:gd name="T12" fmla="*/ 23 w 27"/>
                <a:gd name="T13" fmla="*/ 23 h 26"/>
                <a:gd name="T14" fmla="*/ 27 w 27"/>
                <a:gd name="T15" fmla="*/ 13 h 26"/>
                <a:gd name="T16" fmla="*/ 23 w 27"/>
                <a:gd name="T17" fmla="*/ 4 h 26"/>
                <a:gd name="T18" fmla="*/ 23 w 27"/>
                <a:gd name="T19" fmla="*/ 8 h 26"/>
                <a:gd name="T20" fmla="*/ 19 w 27"/>
                <a:gd name="T21" fmla="*/ 8 h 26"/>
                <a:gd name="T22" fmla="*/ 17 w 27"/>
                <a:gd name="T23" fmla="*/ 3 h 26"/>
                <a:gd name="T24" fmla="*/ 23 w 27"/>
                <a:gd name="T25" fmla="*/ 8 h 26"/>
                <a:gd name="T26" fmla="*/ 14 w 27"/>
                <a:gd name="T27" fmla="*/ 3 h 26"/>
                <a:gd name="T28" fmla="*/ 16 w 27"/>
                <a:gd name="T29" fmla="*/ 8 h 26"/>
                <a:gd name="T30" fmla="*/ 11 w 27"/>
                <a:gd name="T31" fmla="*/ 8 h 26"/>
                <a:gd name="T32" fmla="*/ 14 w 27"/>
                <a:gd name="T33" fmla="*/ 3 h 26"/>
                <a:gd name="T34" fmla="*/ 3 w 27"/>
                <a:gd name="T35" fmla="*/ 16 h 26"/>
                <a:gd name="T36" fmla="*/ 3 w 27"/>
                <a:gd name="T37" fmla="*/ 13 h 26"/>
                <a:gd name="T38" fmla="*/ 3 w 27"/>
                <a:gd name="T39" fmla="*/ 10 h 26"/>
                <a:gd name="T40" fmla="*/ 8 w 27"/>
                <a:gd name="T41" fmla="*/ 10 h 26"/>
                <a:gd name="T42" fmla="*/ 8 w 27"/>
                <a:gd name="T43" fmla="*/ 13 h 26"/>
                <a:gd name="T44" fmla="*/ 8 w 27"/>
                <a:gd name="T45" fmla="*/ 16 h 26"/>
                <a:gd name="T46" fmla="*/ 3 w 27"/>
                <a:gd name="T47" fmla="*/ 16 h 26"/>
                <a:gd name="T48" fmla="*/ 4 w 27"/>
                <a:gd name="T49" fmla="*/ 18 h 26"/>
                <a:gd name="T50" fmla="*/ 8 w 27"/>
                <a:gd name="T51" fmla="*/ 18 h 26"/>
                <a:gd name="T52" fmla="*/ 10 w 27"/>
                <a:gd name="T53" fmla="*/ 23 h 26"/>
                <a:gd name="T54" fmla="*/ 4 w 27"/>
                <a:gd name="T55" fmla="*/ 18 h 26"/>
                <a:gd name="T56" fmla="*/ 8 w 27"/>
                <a:gd name="T57" fmla="*/ 8 h 26"/>
                <a:gd name="T58" fmla="*/ 4 w 27"/>
                <a:gd name="T59" fmla="*/ 8 h 26"/>
                <a:gd name="T60" fmla="*/ 10 w 27"/>
                <a:gd name="T61" fmla="*/ 3 h 26"/>
                <a:gd name="T62" fmla="*/ 8 w 27"/>
                <a:gd name="T63" fmla="*/ 8 h 26"/>
                <a:gd name="T64" fmla="*/ 14 w 27"/>
                <a:gd name="T65" fmla="*/ 24 h 26"/>
                <a:gd name="T66" fmla="*/ 11 w 27"/>
                <a:gd name="T67" fmla="*/ 18 h 26"/>
                <a:gd name="T68" fmla="*/ 16 w 27"/>
                <a:gd name="T69" fmla="*/ 18 h 26"/>
                <a:gd name="T70" fmla="*/ 14 w 27"/>
                <a:gd name="T71" fmla="*/ 24 h 26"/>
                <a:gd name="T72" fmla="*/ 17 w 27"/>
                <a:gd name="T73" fmla="*/ 16 h 26"/>
                <a:gd name="T74" fmla="*/ 10 w 27"/>
                <a:gd name="T75" fmla="*/ 16 h 26"/>
                <a:gd name="T76" fmla="*/ 10 w 27"/>
                <a:gd name="T77" fmla="*/ 13 h 26"/>
                <a:gd name="T78" fmla="*/ 10 w 27"/>
                <a:gd name="T79" fmla="*/ 10 h 26"/>
                <a:gd name="T80" fmla="*/ 17 w 27"/>
                <a:gd name="T81" fmla="*/ 10 h 26"/>
                <a:gd name="T82" fmla="*/ 17 w 27"/>
                <a:gd name="T83" fmla="*/ 13 h 26"/>
                <a:gd name="T84" fmla="*/ 17 w 27"/>
                <a:gd name="T85" fmla="*/ 16 h 26"/>
                <a:gd name="T86" fmla="*/ 17 w 27"/>
                <a:gd name="T87" fmla="*/ 23 h 26"/>
                <a:gd name="T88" fmla="*/ 19 w 27"/>
                <a:gd name="T89" fmla="*/ 18 h 26"/>
                <a:gd name="T90" fmla="*/ 23 w 27"/>
                <a:gd name="T91" fmla="*/ 18 h 26"/>
                <a:gd name="T92" fmla="*/ 17 w 27"/>
                <a:gd name="T93" fmla="*/ 23 h 26"/>
                <a:gd name="T94" fmla="*/ 19 w 27"/>
                <a:gd name="T95" fmla="*/ 16 h 26"/>
                <a:gd name="T96" fmla="*/ 20 w 27"/>
                <a:gd name="T97" fmla="*/ 13 h 26"/>
                <a:gd name="T98" fmla="*/ 19 w 27"/>
                <a:gd name="T99" fmla="*/ 10 h 26"/>
                <a:gd name="T100" fmla="*/ 24 w 27"/>
                <a:gd name="T101" fmla="*/ 10 h 26"/>
                <a:gd name="T102" fmla="*/ 24 w 27"/>
                <a:gd name="T103" fmla="*/ 13 h 26"/>
                <a:gd name="T104" fmla="*/ 24 w 27"/>
                <a:gd name="T105" fmla="*/ 16 h 26"/>
                <a:gd name="T106" fmla="*/ 19 w 27"/>
                <a:gd name="T10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7" h="26">
                  <a:moveTo>
                    <a:pt x="23" y="4"/>
                  </a:moveTo>
                  <a:cubicBezTo>
                    <a:pt x="20" y="1"/>
                    <a:pt x="17" y="0"/>
                    <a:pt x="14" y="0"/>
                  </a:cubicBezTo>
                  <a:cubicBezTo>
                    <a:pt x="10" y="0"/>
                    <a:pt x="7" y="1"/>
                    <a:pt x="4" y="4"/>
                  </a:cubicBezTo>
                  <a:cubicBezTo>
                    <a:pt x="2" y="6"/>
                    <a:pt x="0" y="9"/>
                    <a:pt x="0" y="13"/>
                  </a:cubicBezTo>
                  <a:cubicBezTo>
                    <a:pt x="0" y="17"/>
                    <a:pt x="2" y="20"/>
                    <a:pt x="4" y="23"/>
                  </a:cubicBezTo>
                  <a:cubicBezTo>
                    <a:pt x="7" y="25"/>
                    <a:pt x="10" y="26"/>
                    <a:pt x="14" y="26"/>
                  </a:cubicBezTo>
                  <a:cubicBezTo>
                    <a:pt x="17" y="26"/>
                    <a:pt x="20" y="25"/>
                    <a:pt x="23" y="23"/>
                  </a:cubicBezTo>
                  <a:cubicBezTo>
                    <a:pt x="26" y="20"/>
                    <a:pt x="27" y="17"/>
                    <a:pt x="27" y="13"/>
                  </a:cubicBezTo>
                  <a:cubicBezTo>
                    <a:pt x="27" y="9"/>
                    <a:pt x="26" y="6"/>
                    <a:pt x="23" y="4"/>
                  </a:cubicBezTo>
                  <a:close/>
                  <a:moveTo>
                    <a:pt x="23" y="8"/>
                  </a:moveTo>
                  <a:cubicBezTo>
                    <a:pt x="19" y="8"/>
                    <a:pt x="19" y="8"/>
                    <a:pt x="19" y="8"/>
                  </a:cubicBezTo>
                  <a:cubicBezTo>
                    <a:pt x="18" y="6"/>
                    <a:pt x="18" y="5"/>
                    <a:pt x="17" y="3"/>
                  </a:cubicBezTo>
                  <a:cubicBezTo>
                    <a:pt x="20" y="4"/>
                    <a:pt x="22" y="5"/>
                    <a:pt x="23" y="8"/>
                  </a:cubicBezTo>
                  <a:close/>
                  <a:moveTo>
                    <a:pt x="14" y="3"/>
                  </a:moveTo>
                  <a:cubicBezTo>
                    <a:pt x="15" y="4"/>
                    <a:pt x="16" y="6"/>
                    <a:pt x="16" y="8"/>
                  </a:cubicBezTo>
                  <a:cubicBezTo>
                    <a:pt x="11" y="8"/>
                    <a:pt x="11" y="8"/>
                    <a:pt x="11" y="8"/>
                  </a:cubicBezTo>
                  <a:cubicBezTo>
                    <a:pt x="12" y="6"/>
                    <a:pt x="12" y="4"/>
                    <a:pt x="14" y="3"/>
                  </a:cubicBezTo>
                  <a:close/>
                  <a:moveTo>
                    <a:pt x="3" y="16"/>
                  </a:moveTo>
                  <a:cubicBezTo>
                    <a:pt x="3" y="15"/>
                    <a:pt x="3" y="14"/>
                    <a:pt x="3" y="13"/>
                  </a:cubicBezTo>
                  <a:cubicBezTo>
                    <a:pt x="3" y="12"/>
                    <a:pt x="3" y="11"/>
                    <a:pt x="3" y="10"/>
                  </a:cubicBezTo>
                  <a:cubicBezTo>
                    <a:pt x="8" y="10"/>
                    <a:pt x="8" y="10"/>
                    <a:pt x="8" y="10"/>
                  </a:cubicBezTo>
                  <a:cubicBezTo>
                    <a:pt x="8" y="11"/>
                    <a:pt x="8" y="12"/>
                    <a:pt x="8" y="13"/>
                  </a:cubicBezTo>
                  <a:cubicBezTo>
                    <a:pt x="8" y="14"/>
                    <a:pt x="8" y="15"/>
                    <a:pt x="8" y="16"/>
                  </a:cubicBezTo>
                  <a:lnTo>
                    <a:pt x="3" y="16"/>
                  </a:lnTo>
                  <a:close/>
                  <a:moveTo>
                    <a:pt x="4" y="18"/>
                  </a:moveTo>
                  <a:cubicBezTo>
                    <a:pt x="8" y="18"/>
                    <a:pt x="8" y="18"/>
                    <a:pt x="8" y="18"/>
                  </a:cubicBezTo>
                  <a:cubicBezTo>
                    <a:pt x="9" y="20"/>
                    <a:pt x="9" y="22"/>
                    <a:pt x="10" y="23"/>
                  </a:cubicBezTo>
                  <a:cubicBezTo>
                    <a:pt x="8" y="22"/>
                    <a:pt x="6" y="21"/>
                    <a:pt x="4" y="18"/>
                  </a:cubicBezTo>
                  <a:close/>
                  <a:moveTo>
                    <a:pt x="8" y="8"/>
                  </a:moveTo>
                  <a:cubicBezTo>
                    <a:pt x="4" y="8"/>
                    <a:pt x="4" y="8"/>
                    <a:pt x="4" y="8"/>
                  </a:cubicBezTo>
                  <a:cubicBezTo>
                    <a:pt x="6" y="5"/>
                    <a:pt x="8" y="4"/>
                    <a:pt x="10" y="3"/>
                  </a:cubicBezTo>
                  <a:cubicBezTo>
                    <a:pt x="9" y="5"/>
                    <a:pt x="9" y="6"/>
                    <a:pt x="8" y="8"/>
                  </a:cubicBezTo>
                  <a:close/>
                  <a:moveTo>
                    <a:pt x="14" y="24"/>
                  </a:moveTo>
                  <a:cubicBezTo>
                    <a:pt x="12" y="22"/>
                    <a:pt x="12" y="20"/>
                    <a:pt x="11" y="18"/>
                  </a:cubicBezTo>
                  <a:cubicBezTo>
                    <a:pt x="16" y="18"/>
                    <a:pt x="16" y="18"/>
                    <a:pt x="16" y="18"/>
                  </a:cubicBezTo>
                  <a:cubicBezTo>
                    <a:pt x="16" y="20"/>
                    <a:pt x="15" y="22"/>
                    <a:pt x="14" y="24"/>
                  </a:cubicBezTo>
                  <a:close/>
                  <a:moveTo>
                    <a:pt x="17" y="16"/>
                  </a:moveTo>
                  <a:cubicBezTo>
                    <a:pt x="10" y="16"/>
                    <a:pt x="10" y="16"/>
                    <a:pt x="10" y="16"/>
                  </a:cubicBezTo>
                  <a:cubicBezTo>
                    <a:pt x="10" y="15"/>
                    <a:pt x="10" y="14"/>
                    <a:pt x="10" y="13"/>
                  </a:cubicBezTo>
                  <a:cubicBezTo>
                    <a:pt x="10" y="12"/>
                    <a:pt x="10" y="11"/>
                    <a:pt x="10" y="10"/>
                  </a:cubicBezTo>
                  <a:cubicBezTo>
                    <a:pt x="17" y="10"/>
                    <a:pt x="17" y="10"/>
                    <a:pt x="17" y="10"/>
                  </a:cubicBezTo>
                  <a:cubicBezTo>
                    <a:pt x="17" y="11"/>
                    <a:pt x="17" y="12"/>
                    <a:pt x="17" y="13"/>
                  </a:cubicBezTo>
                  <a:cubicBezTo>
                    <a:pt x="17" y="14"/>
                    <a:pt x="17" y="15"/>
                    <a:pt x="17" y="16"/>
                  </a:cubicBezTo>
                  <a:close/>
                  <a:moveTo>
                    <a:pt x="17" y="23"/>
                  </a:moveTo>
                  <a:cubicBezTo>
                    <a:pt x="18" y="22"/>
                    <a:pt x="18" y="20"/>
                    <a:pt x="19" y="18"/>
                  </a:cubicBezTo>
                  <a:cubicBezTo>
                    <a:pt x="23" y="18"/>
                    <a:pt x="23" y="18"/>
                    <a:pt x="23" y="18"/>
                  </a:cubicBezTo>
                  <a:cubicBezTo>
                    <a:pt x="22" y="21"/>
                    <a:pt x="20" y="22"/>
                    <a:pt x="17" y="23"/>
                  </a:cubicBezTo>
                  <a:close/>
                  <a:moveTo>
                    <a:pt x="19" y="16"/>
                  </a:moveTo>
                  <a:cubicBezTo>
                    <a:pt x="20" y="15"/>
                    <a:pt x="20" y="14"/>
                    <a:pt x="20" y="13"/>
                  </a:cubicBezTo>
                  <a:cubicBezTo>
                    <a:pt x="20" y="12"/>
                    <a:pt x="20" y="11"/>
                    <a:pt x="19" y="10"/>
                  </a:cubicBezTo>
                  <a:cubicBezTo>
                    <a:pt x="24" y="10"/>
                    <a:pt x="24" y="10"/>
                    <a:pt x="24" y="10"/>
                  </a:cubicBezTo>
                  <a:cubicBezTo>
                    <a:pt x="24" y="11"/>
                    <a:pt x="24" y="12"/>
                    <a:pt x="24" y="13"/>
                  </a:cubicBezTo>
                  <a:cubicBezTo>
                    <a:pt x="24" y="14"/>
                    <a:pt x="24" y="15"/>
                    <a:pt x="24" y="16"/>
                  </a:cubicBezTo>
                  <a:lnTo>
                    <a:pt x="19" y="1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grpSp>
      <p:grpSp>
        <p:nvGrpSpPr>
          <p:cNvPr id="95" name="Group 94">
            <a:extLst>
              <a:ext uri="{FF2B5EF4-FFF2-40B4-BE49-F238E27FC236}">
                <a16:creationId xmlns:a16="http://schemas.microsoft.com/office/drawing/2014/main" id="{B1CA0AE7-271C-43AE-8DCC-87B075AAD6AF}"/>
              </a:ext>
            </a:extLst>
          </p:cNvPr>
          <p:cNvGrpSpPr/>
          <p:nvPr/>
        </p:nvGrpSpPr>
        <p:grpSpPr>
          <a:xfrm>
            <a:off x="3169208" y="2018506"/>
            <a:ext cx="3863336" cy="291465"/>
            <a:chOff x="0" y="0"/>
            <a:chExt cx="3863545" cy="291830"/>
          </a:xfrm>
        </p:grpSpPr>
        <p:sp>
          <p:nvSpPr>
            <p:cNvPr id="139" name="Rectangle 138">
              <a:extLst>
                <a:ext uri="{FF2B5EF4-FFF2-40B4-BE49-F238E27FC236}">
                  <a16:creationId xmlns:a16="http://schemas.microsoft.com/office/drawing/2014/main" id="{90916AE0-57BC-4B58-AE82-D54F84D03966}"/>
                </a:ext>
              </a:extLst>
            </p:cNvPr>
            <p:cNvSpPr/>
            <p:nvPr/>
          </p:nvSpPr>
          <p:spPr>
            <a:xfrm>
              <a:off x="0" y="14591"/>
              <a:ext cx="277239" cy="267335"/>
            </a:xfrm>
            <a:prstGeom prst="rect">
              <a:avLst/>
            </a:prstGeom>
            <a:solidFill>
              <a:srgbClr val="3E528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40" name="Rectangle 139">
              <a:extLst>
                <a:ext uri="{FF2B5EF4-FFF2-40B4-BE49-F238E27FC236}">
                  <a16:creationId xmlns:a16="http://schemas.microsoft.com/office/drawing/2014/main" id="{D6D30444-62ED-44D2-A566-9332DC576068}"/>
                </a:ext>
              </a:extLst>
            </p:cNvPr>
            <p:cNvSpPr/>
            <p:nvPr/>
          </p:nvSpPr>
          <p:spPr>
            <a:xfrm>
              <a:off x="277198" y="14573"/>
              <a:ext cx="3586347" cy="267335"/>
            </a:xfrm>
            <a:prstGeom prst="rect">
              <a:avLst/>
            </a:prstGeom>
            <a:solidFill>
              <a:srgbClr val="EEEEE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41" name="Freeform 5">
              <a:extLst>
                <a:ext uri="{FF2B5EF4-FFF2-40B4-BE49-F238E27FC236}">
                  <a16:creationId xmlns:a16="http://schemas.microsoft.com/office/drawing/2014/main" id="{4E076F89-A269-4E2D-8740-A28B2967CCCA}"/>
                </a:ext>
              </a:extLst>
            </p:cNvPr>
            <p:cNvSpPr>
              <a:spLocks/>
            </p:cNvSpPr>
            <p:nvPr/>
          </p:nvSpPr>
          <p:spPr bwMode="auto">
            <a:xfrm>
              <a:off x="87549" y="92413"/>
              <a:ext cx="102136" cy="107877"/>
            </a:xfrm>
            <a:custGeom>
              <a:avLst/>
              <a:gdLst>
                <a:gd name="T0" fmla="*/ 96 w 161"/>
                <a:gd name="T1" fmla="*/ 70 h 170"/>
                <a:gd name="T2" fmla="*/ 161 w 161"/>
                <a:gd name="T3" fmla="*/ 70 h 170"/>
                <a:gd name="T4" fmla="*/ 161 w 161"/>
                <a:gd name="T5" fmla="*/ 100 h 170"/>
                <a:gd name="T6" fmla="*/ 96 w 161"/>
                <a:gd name="T7" fmla="*/ 100 h 170"/>
                <a:gd name="T8" fmla="*/ 96 w 161"/>
                <a:gd name="T9" fmla="*/ 170 h 170"/>
                <a:gd name="T10" fmla="*/ 66 w 161"/>
                <a:gd name="T11" fmla="*/ 170 h 170"/>
                <a:gd name="T12" fmla="*/ 66 w 161"/>
                <a:gd name="T13" fmla="*/ 100 h 170"/>
                <a:gd name="T14" fmla="*/ 0 w 161"/>
                <a:gd name="T15" fmla="*/ 100 h 170"/>
                <a:gd name="T16" fmla="*/ 0 w 161"/>
                <a:gd name="T17" fmla="*/ 70 h 170"/>
                <a:gd name="T18" fmla="*/ 66 w 161"/>
                <a:gd name="T19" fmla="*/ 70 h 170"/>
                <a:gd name="T20" fmla="*/ 66 w 161"/>
                <a:gd name="T21" fmla="*/ 0 h 170"/>
                <a:gd name="T22" fmla="*/ 96 w 161"/>
                <a:gd name="T23" fmla="*/ 0 h 170"/>
                <a:gd name="T24" fmla="*/ 96 w 161"/>
                <a:gd name="T25" fmla="*/ 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70">
                  <a:moveTo>
                    <a:pt x="96" y="70"/>
                  </a:moveTo>
                  <a:lnTo>
                    <a:pt x="161" y="70"/>
                  </a:lnTo>
                  <a:lnTo>
                    <a:pt x="161" y="100"/>
                  </a:lnTo>
                  <a:lnTo>
                    <a:pt x="96" y="100"/>
                  </a:lnTo>
                  <a:lnTo>
                    <a:pt x="96" y="170"/>
                  </a:lnTo>
                  <a:lnTo>
                    <a:pt x="66" y="170"/>
                  </a:lnTo>
                  <a:lnTo>
                    <a:pt x="66" y="100"/>
                  </a:lnTo>
                  <a:lnTo>
                    <a:pt x="0" y="100"/>
                  </a:lnTo>
                  <a:lnTo>
                    <a:pt x="0" y="70"/>
                  </a:lnTo>
                  <a:lnTo>
                    <a:pt x="66" y="70"/>
                  </a:lnTo>
                  <a:lnTo>
                    <a:pt x="66" y="0"/>
                  </a:lnTo>
                  <a:lnTo>
                    <a:pt x="96" y="0"/>
                  </a:lnTo>
                  <a:lnTo>
                    <a:pt x="96" y="70"/>
                  </a:lnTo>
                  <a:close/>
                </a:path>
              </a:pathLst>
            </a:custGeom>
            <a:solidFill>
              <a:srgbClr val="FDFEFE"/>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142" name="Text Box 102">
              <a:extLst>
                <a:ext uri="{FF2B5EF4-FFF2-40B4-BE49-F238E27FC236}">
                  <a16:creationId xmlns:a16="http://schemas.microsoft.com/office/drawing/2014/main" id="{2CA8453E-48AF-4C73-A756-7B5B5328FC28}"/>
                </a:ext>
              </a:extLst>
            </p:cNvPr>
            <p:cNvSpPr txBox="1"/>
            <p:nvPr/>
          </p:nvSpPr>
          <p:spPr>
            <a:xfrm>
              <a:off x="252919" y="0"/>
              <a:ext cx="1804481" cy="29183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1100" b="1" dirty="0">
                  <a:solidFill>
                    <a:srgbClr val="3E5282"/>
                  </a:solidFill>
                  <a:effectLst/>
                  <a:latin typeface="Open Sans" panose="020B0606030504020204" pitchFamily="34" charset="0"/>
                  <a:ea typeface="Calibri" panose="020F0502020204030204" pitchFamily="34" charset="0"/>
                  <a:cs typeface="Times New Roman" panose="02020603050405020304" pitchFamily="18" charset="0"/>
                </a:rPr>
                <a:t>PROFIL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grpSp>
      <p:sp>
        <p:nvSpPr>
          <p:cNvPr id="96" name="Text Box 103">
            <a:extLst>
              <a:ext uri="{FF2B5EF4-FFF2-40B4-BE49-F238E27FC236}">
                <a16:creationId xmlns:a16="http://schemas.microsoft.com/office/drawing/2014/main" id="{371312B8-F527-4E39-8304-A8A8C6F71172}"/>
              </a:ext>
            </a:extLst>
          </p:cNvPr>
          <p:cNvSpPr txBox="1"/>
          <p:nvPr/>
        </p:nvSpPr>
        <p:spPr>
          <a:xfrm>
            <a:off x="3350183" y="2364581"/>
            <a:ext cx="3838575" cy="861687"/>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25000"/>
              </a:lnSpc>
              <a:spcBef>
                <a:spcPts val="0"/>
              </a:spcBef>
              <a:spcAft>
                <a:spcPts val="0"/>
              </a:spcAft>
            </a:pPr>
            <a:r>
              <a:rPr lang="fr-FR" sz="800" dirty="0">
                <a:solidFill>
                  <a:schemeClr val="tx1">
                    <a:lumMod val="65000"/>
                    <a:lumOff val="35000"/>
                  </a:schemeClr>
                </a:solidFill>
                <a:latin typeface="Open Sans" panose="020B0606030504020204"/>
              </a:rPr>
              <a:t>Avec 10 ans d'expérience en analyse financière et une expertise en modélisation financière, évaluation d'entreprises et gestion de risques, je suis un analyste financier compétent et rigoureux, capable de fournir des analyses précises et des recommandations éclairées pour aider les entreprises à atteindre leurs objectifs financiers à long terme</a:t>
            </a:r>
            <a:endParaRPr lang="en-US" sz="800" dirty="0">
              <a:solidFill>
                <a:schemeClr val="tx1">
                  <a:lumMod val="65000"/>
                  <a:lumOff val="35000"/>
                </a:schemeClr>
              </a:solidFill>
              <a:effectLst/>
              <a:latin typeface="Open Sans" panose="020B0606030504020204"/>
              <a:ea typeface="Calibri" panose="020F0502020204030204" pitchFamily="34" charset="0"/>
              <a:cs typeface="Times New Roman" panose="02020603050405020304" pitchFamily="18" charset="0"/>
            </a:endParaRPr>
          </a:p>
        </p:txBody>
      </p:sp>
      <p:cxnSp>
        <p:nvCxnSpPr>
          <p:cNvPr id="97" name="Straight Connector 96">
            <a:extLst>
              <a:ext uri="{FF2B5EF4-FFF2-40B4-BE49-F238E27FC236}">
                <a16:creationId xmlns:a16="http://schemas.microsoft.com/office/drawing/2014/main" id="{96C0FB1A-FC0B-458C-98B8-E738145EA297}"/>
              </a:ext>
            </a:extLst>
          </p:cNvPr>
          <p:cNvCxnSpPr>
            <a:cxnSpLocks/>
          </p:cNvCxnSpPr>
          <p:nvPr/>
        </p:nvCxnSpPr>
        <p:spPr>
          <a:xfrm>
            <a:off x="3309543" y="2431256"/>
            <a:ext cx="0" cy="728256"/>
          </a:xfrm>
          <a:prstGeom prst="line">
            <a:avLst/>
          </a:prstGeom>
          <a:ln w="6350">
            <a:solidFill>
              <a:srgbClr val="3E5282"/>
            </a:solidFill>
          </a:ln>
        </p:spPr>
        <p:style>
          <a:lnRef idx="1">
            <a:schemeClr val="accent1"/>
          </a:lnRef>
          <a:fillRef idx="0">
            <a:schemeClr val="accent1"/>
          </a:fillRef>
          <a:effectRef idx="0">
            <a:schemeClr val="accent1"/>
          </a:effectRef>
          <a:fontRef idx="minor">
            <a:schemeClr val="tx1"/>
          </a:fontRef>
        </p:style>
      </p:cxnSp>
      <p:grpSp>
        <p:nvGrpSpPr>
          <p:cNvPr id="98" name="Group 97">
            <a:extLst>
              <a:ext uri="{FF2B5EF4-FFF2-40B4-BE49-F238E27FC236}">
                <a16:creationId xmlns:a16="http://schemas.microsoft.com/office/drawing/2014/main" id="{EAFD4BD0-859C-40DF-8D23-B68C96FA7772}"/>
              </a:ext>
            </a:extLst>
          </p:cNvPr>
          <p:cNvGrpSpPr/>
          <p:nvPr/>
        </p:nvGrpSpPr>
        <p:grpSpPr>
          <a:xfrm>
            <a:off x="3303828" y="3702157"/>
            <a:ext cx="3803016" cy="1918188"/>
            <a:chOff x="0" y="0"/>
            <a:chExt cx="3803205" cy="1918357"/>
          </a:xfrm>
        </p:grpSpPr>
        <p:sp>
          <p:nvSpPr>
            <p:cNvPr id="134" name="Text Box 106">
              <a:extLst>
                <a:ext uri="{FF2B5EF4-FFF2-40B4-BE49-F238E27FC236}">
                  <a16:creationId xmlns:a16="http://schemas.microsoft.com/office/drawing/2014/main" id="{79B262AD-3AB9-45FA-9C79-F6CF598872C7}"/>
                </a:ext>
              </a:extLst>
            </p:cNvPr>
            <p:cNvSpPr txBox="1"/>
            <p:nvPr/>
          </p:nvSpPr>
          <p:spPr>
            <a:xfrm>
              <a:off x="29183" y="0"/>
              <a:ext cx="1317625" cy="21844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700" dirty="0">
                  <a:solidFill>
                    <a:srgbClr val="3E5282"/>
                  </a:solidFill>
                  <a:effectLst/>
                  <a:latin typeface="Open Sans" panose="020B0606030504020204" pitchFamily="34" charset="0"/>
                  <a:ea typeface="Calibri" panose="020F0502020204030204" pitchFamily="34" charset="0"/>
                  <a:cs typeface="Times New Roman" panose="02020603050405020304" pitchFamily="18" charset="0"/>
                </a:rPr>
                <a:t>DEPUIS JUIN 2018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5" name="Text Box 107">
              <a:extLst>
                <a:ext uri="{FF2B5EF4-FFF2-40B4-BE49-F238E27FC236}">
                  <a16:creationId xmlns:a16="http://schemas.microsoft.com/office/drawing/2014/main" id="{8B9C1D52-76B1-488E-B47F-C693D8B5277D}"/>
                </a:ext>
              </a:extLst>
            </p:cNvPr>
            <p:cNvSpPr txBox="1"/>
            <p:nvPr/>
          </p:nvSpPr>
          <p:spPr>
            <a:xfrm>
              <a:off x="34047" y="126459"/>
              <a:ext cx="2460625" cy="25273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900" b="1" dirty="0">
                  <a:solidFill>
                    <a:srgbClr val="515251"/>
                  </a:solidFill>
                  <a:effectLst/>
                  <a:latin typeface="Open Sans" panose="020B0606030504020204" pitchFamily="34" charset="0"/>
                  <a:ea typeface="Calibri" panose="020F0502020204030204" pitchFamily="34" charset="0"/>
                  <a:cs typeface="Times New Roman" panose="02020603050405020304" pitchFamily="18" charset="0"/>
                </a:rPr>
                <a:t>ANALYSTITE FINANCIER PRINCIPAL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6" name="Text Box 108">
              <a:extLst>
                <a:ext uri="{FF2B5EF4-FFF2-40B4-BE49-F238E27FC236}">
                  <a16:creationId xmlns:a16="http://schemas.microsoft.com/office/drawing/2014/main" id="{CB4CC40A-7CC1-4A72-9F24-6EA74FBCAF88}"/>
                </a:ext>
              </a:extLst>
            </p:cNvPr>
            <p:cNvSpPr txBox="1"/>
            <p:nvPr/>
          </p:nvSpPr>
          <p:spPr>
            <a:xfrm>
              <a:off x="34047" y="277238"/>
              <a:ext cx="2460625" cy="22352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800" dirty="0">
                  <a:solidFill>
                    <a:srgbClr val="515251"/>
                  </a:solidFill>
                  <a:effectLst/>
                  <a:latin typeface="Open Sans" panose="020B0606030504020204" pitchFamily="34" charset="0"/>
                  <a:ea typeface="Calibri" panose="020F0502020204030204" pitchFamily="34" charset="0"/>
                  <a:cs typeface="Times New Roman" panose="02020603050405020304" pitchFamily="18" charset="0"/>
                </a:rPr>
                <a:t>GOLMAN SACHS, LONDRES, RU</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7" name="Text Box 109">
              <a:extLst>
                <a:ext uri="{FF2B5EF4-FFF2-40B4-BE49-F238E27FC236}">
                  <a16:creationId xmlns:a16="http://schemas.microsoft.com/office/drawing/2014/main" id="{0027938E-6683-49D8-998F-ED48AA26573B}"/>
                </a:ext>
              </a:extLst>
            </p:cNvPr>
            <p:cNvSpPr txBox="1"/>
            <p:nvPr/>
          </p:nvSpPr>
          <p:spPr>
            <a:xfrm>
              <a:off x="29175" y="461782"/>
              <a:ext cx="3774030" cy="145657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171450" indent="-171450">
                <a:buFont typeface="Arial" panose="020B0604020202020204" pitchFamily="34" charset="0"/>
                <a:buChar char="•"/>
              </a:pPr>
              <a:r>
                <a:rPr lang="fr-FR" sz="800" dirty="0">
                  <a:solidFill>
                    <a:schemeClr val="tx1">
                      <a:lumMod val="65000"/>
                      <a:lumOff val="35000"/>
                    </a:schemeClr>
                  </a:solidFill>
                  <a:latin typeface="Open Sans" panose="020B0606030504020204"/>
                </a:rPr>
                <a:t>Effectue des analyses financières pour soutenir les opérations de fusions et acquisitions, les introductions en bourse et les investissements en capital-investissement</a:t>
              </a:r>
            </a:p>
            <a:p>
              <a:pPr marL="171450" indent="-171450">
                <a:buFont typeface="Arial" panose="020B0604020202020204" pitchFamily="34" charset="0"/>
                <a:buChar char="•"/>
              </a:pPr>
              <a:r>
                <a:rPr lang="fr-FR" sz="800" dirty="0">
                  <a:solidFill>
                    <a:schemeClr val="tx1">
                      <a:lumMod val="65000"/>
                      <a:lumOff val="35000"/>
                    </a:schemeClr>
                  </a:solidFill>
                  <a:latin typeface="Open Sans" panose="020B0606030504020204"/>
                </a:rPr>
                <a:t>Évalue les performances financières des entreprises, y compris les flux de trésorerie, les ratios financiers et les indicateurs clés de performance</a:t>
              </a:r>
            </a:p>
            <a:p>
              <a:pPr marL="171450" indent="-171450">
                <a:buFont typeface="Arial" panose="020B0604020202020204" pitchFamily="34" charset="0"/>
                <a:buChar char="•"/>
              </a:pPr>
              <a:r>
                <a:rPr lang="fr-FR" sz="800" dirty="0">
                  <a:solidFill>
                    <a:schemeClr val="tx1">
                      <a:lumMod val="65000"/>
                      <a:lumOff val="35000"/>
                    </a:schemeClr>
                  </a:solidFill>
                  <a:latin typeface="Open Sans" panose="020B0606030504020204"/>
                </a:rPr>
                <a:t>Prépare des présentations et des rapports détaillés pour les clients et les investisseurs, en fournissant des recommandations et des stratégies d'investissement claires</a:t>
              </a:r>
            </a:p>
            <a:p>
              <a:pPr marL="171450" indent="-171450">
                <a:buFont typeface="Arial" panose="020B0604020202020204" pitchFamily="34" charset="0"/>
                <a:buChar char="•"/>
              </a:pPr>
              <a:r>
                <a:rPr lang="fr-FR" sz="800" dirty="0">
                  <a:solidFill>
                    <a:schemeClr val="tx1">
                      <a:lumMod val="65000"/>
                      <a:lumOff val="35000"/>
                    </a:schemeClr>
                  </a:solidFill>
                  <a:latin typeface="Open Sans" panose="020B0606030504020204"/>
                </a:rPr>
                <a:t>Dirige et coordonne des équipes de professionnels pour assurer des résultats de qualité supérieure et des délais respectés</a:t>
              </a:r>
            </a:p>
          </p:txBody>
        </p:sp>
        <p:cxnSp>
          <p:nvCxnSpPr>
            <p:cNvPr id="138" name="Straight Connector 137">
              <a:extLst>
                <a:ext uri="{FF2B5EF4-FFF2-40B4-BE49-F238E27FC236}">
                  <a16:creationId xmlns:a16="http://schemas.microsoft.com/office/drawing/2014/main" id="{FA252944-72F8-423E-8C79-1B149F511A22}"/>
                </a:ext>
              </a:extLst>
            </p:cNvPr>
            <p:cNvCxnSpPr>
              <a:cxnSpLocks/>
            </p:cNvCxnSpPr>
            <p:nvPr/>
          </p:nvCxnSpPr>
          <p:spPr>
            <a:xfrm>
              <a:off x="0" y="72951"/>
              <a:ext cx="0" cy="1685888"/>
            </a:xfrm>
            <a:prstGeom prst="line">
              <a:avLst/>
            </a:prstGeom>
            <a:ln w="6350">
              <a:solidFill>
                <a:srgbClr val="3E5282"/>
              </a:solidFill>
            </a:ln>
          </p:spPr>
          <p:style>
            <a:lnRef idx="1">
              <a:schemeClr val="accent1"/>
            </a:lnRef>
            <a:fillRef idx="0">
              <a:schemeClr val="accent1"/>
            </a:fillRef>
            <a:effectRef idx="0">
              <a:schemeClr val="accent1"/>
            </a:effectRef>
            <a:fontRef idx="minor">
              <a:schemeClr val="tx1"/>
            </a:fontRef>
          </p:style>
        </p:cxnSp>
      </p:grpSp>
      <p:grpSp>
        <p:nvGrpSpPr>
          <p:cNvPr id="99" name="Group 98">
            <a:extLst>
              <a:ext uri="{FF2B5EF4-FFF2-40B4-BE49-F238E27FC236}">
                <a16:creationId xmlns:a16="http://schemas.microsoft.com/office/drawing/2014/main" id="{9941FA08-1724-4C56-8A29-CD1D88F8B3A1}"/>
              </a:ext>
            </a:extLst>
          </p:cNvPr>
          <p:cNvGrpSpPr/>
          <p:nvPr/>
        </p:nvGrpSpPr>
        <p:grpSpPr>
          <a:xfrm>
            <a:off x="3169208" y="3352907"/>
            <a:ext cx="3863336" cy="291465"/>
            <a:chOff x="0" y="0"/>
            <a:chExt cx="3863545" cy="291830"/>
          </a:xfrm>
        </p:grpSpPr>
        <p:sp>
          <p:nvSpPr>
            <p:cNvPr id="130" name="Rectangle 129">
              <a:extLst>
                <a:ext uri="{FF2B5EF4-FFF2-40B4-BE49-F238E27FC236}">
                  <a16:creationId xmlns:a16="http://schemas.microsoft.com/office/drawing/2014/main" id="{3A6C5233-AE54-4702-86E0-B4C4FED0FA99}"/>
                </a:ext>
              </a:extLst>
            </p:cNvPr>
            <p:cNvSpPr/>
            <p:nvPr/>
          </p:nvSpPr>
          <p:spPr>
            <a:xfrm>
              <a:off x="0" y="14591"/>
              <a:ext cx="277239" cy="267335"/>
            </a:xfrm>
            <a:prstGeom prst="rect">
              <a:avLst/>
            </a:prstGeom>
            <a:solidFill>
              <a:srgbClr val="3E528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31" name="Rectangle 130">
              <a:extLst>
                <a:ext uri="{FF2B5EF4-FFF2-40B4-BE49-F238E27FC236}">
                  <a16:creationId xmlns:a16="http://schemas.microsoft.com/office/drawing/2014/main" id="{62A3AF9F-2142-49D8-A622-8C7474104CF1}"/>
                </a:ext>
              </a:extLst>
            </p:cNvPr>
            <p:cNvSpPr/>
            <p:nvPr/>
          </p:nvSpPr>
          <p:spPr>
            <a:xfrm>
              <a:off x="277198" y="14573"/>
              <a:ext cx="3586347" cy="267335"/>
            </a:xfrm>
            <a:prstGeom prst="rect">
              <a:avLst/>
            </a:prstGeom>
            <a:solidFill>
              <a:srgbClr val="EEEEE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32" name="Freeform 5">
              <a:extLst>
                <a:ext uri="{FF2B5EF4-FFF2-40B4-BE49-F238E27FC236}">
                  <a16:creationId xmlns:a16="http://schemas.microsoft.com/office/drawing/2014/main" id="{A93A2D77-119C-4F1A-B7C0-1EE9E97E8C3A}"/>
                </a:ext>
              </a:extLst>
            </p:cNvPr>
            <p:cNvSpPr>
              <a:spLocks/>
            </p:cNvSpPr>
            <p:nvPr/>
          </p:nvSpPr>
          <p:spPr bwMode="auto">
            <a:xfrm>
              <a:off x="87549" y="92413"/>
              <a:ext cx="102136" cy="107877"/>
            </a:xfrm>
            <a:custGeom>
              <a:avLst/>
              <a:gdLst>
                <a:gd name="T0" fmla="*/ 96 w 161"/>
                <a:gd name="T1" fmla="*/ 70 h 170"/>
                <a:gd name="T2" fmla="*/ 161 w 161"/>
                <a:gd name="T3" fmla="*/ 70 h 170"/>
                <a:gd name="T4" fmla="*/ 161 w 161"/>
                <a:gd name="T5" fmla="*/ 100 h 170"/>
                <a:gd name="T6" fmla="*/ 96 w 161"/>
                <a:gd name="T7" fmla="*/ 100 h 170"/>
                <a:gd name="T8" fmla="*/ 96 w 161"/>
                <a:gd name="T9" fmla="*/ 170 h 170"/>
                <a:gd name="T10" fmla="*/ 66 w 161"/>
                <a:gd name="T11" fmla="*/ 170 h 170"/>
                <a:gd name="T12" fmla="*/ 66 w 161"/>
                <a:gd name="T13" fmla="*/ 100 h 170"/>
                <a:gd name="T14" fmla="*/ 0 w 161"/>
                <a:gd name="T15" fmla="*/ 100 h 170"/>
                <a:gd name="T16" fmla="*/ 0 w 161"/>
                <a:gd name="T17" fmla="*/ 70 h 170"/>
                <a:gd name="T18" fmla="*/ 66 w 161"/>
                <a:gd name="T19" fmla="*/ 70 h 170"/>
                <a:gd name="T20" fmla="*/ 66 w 161"/>
                <a:gd name="T21" fmla="*/ 0 h 170"/>
                <a:gd name="T22" fmla="*/ 96 w 161"/>
                <a:gd name="T23" fmla="*/ 0 h 170"/>
                <a:gd name="T24" fmla="*/ 96 w 161"/>
                <a:gd name="T25" fmla="*/ 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70">
                  <a:moveTo>
                    <a:pt x="96" y="70"/>
                  </a:moveTo>
                  <a:lnTo>
                    <a:pt x="161" y="70"/>
                  </a:lnTo>
                  <a:lnTo>
                    <a:pt x="161" y="100"/>
                  </a:lnTo>
                  <a:lnTo>
                    <a:pt x="96" y="100"/>
                  </a:lnTo>
                  <a:lnTo>
                    <a:pt x="96" y="170"/>
                  </a:lnTo>
                  <a:lnTo>
                    <a:pt x="66" y="170"/>
                  </a:lnTo>
                  <a:lnTo>
                    <a:pt x="66" y="100"/>
                  </a:lnTo>
                  <a:lnTo>
                    <a:pt x="0" y="100"/>
                  </a:lnTo>
                  <a:lnTo>
                    <a:pt x="0" y="70"/>
                  </a:lnTo>
                  <a:lnTo>
                    <a:pt x="66" y="70"/>
                  </a:lnTo>
                  <a:lnTo>
                    <a:pt x="66" y="0"/>
                  </a:lnTo>
                  <a:lnTo>
                    <a:pt x="96" y="0"/>
                  </a:lnTo>
                  <a:lnTo>
                    <a:pt x="96" y="70"/>
                  </a:lnTo>
                  <a:close/>
                </a:path>
              </a:pathLst>
            </a:custGeom>
            <a:solidFill>
              <a:srgbClr val="FDFEFE"/>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133" name="Text Box 115">
              <a:extLst>
                <a:ext uri="{FF2B5EF4-FFF2-40B4-BE49-F238E27FC236}">
                  <a16:creationId xmlns:a16="http://schemas.microsoft.com/office/drawing/2014/main" id="{78F75ACF-ADD4-4609-B789-BF7E4C69FEDB}"/>
                </a:ext>
              </a:extLst>
            </p:cNvPr>
            <p:cNvSpPr txBox="1"/>
            <p:nvPr/>
          </p:nvSpPr>
          <p:spPr>
            <a:xfrm>
              <a:off x="252919" y="0"/>
              <a:ext cx="2645677" cy="29183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1100" b="1" dirty="0">
                  <a:solidFill>
                    <a:srgbClr val="3E5282"/>
                  </a:solidFill>
                  <a:effectLst/>
                  <a:latin typeface="Open Sans" panose="020B0606030504020204" pitchFamily="34" charset="0"/>
                  <a:ea typeface="Calibri" panose="020F0502020204030204" pitchFamily="34" charset="0"/>
                  <a:cs typeface="Times New Roman" panose="02020603050405020304" pitchFamily="18" charset="0"/>
                </a:rPr>
                <a:t>EXPERIENCES PROFESSIONNELLES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grpSp>
      <p:sp>
        <p:nvSpPr>
          <p:cNvPr id="105" name="Rectangle 104">
            <a:extLst>
              <a:ext uri="{FF2B5EF4-FFF2-40B4-BE49-F238E27FC236}">
                <a16:creationId xmlns:a16="http://schemas.microsoft.com/office/drawing/2014/main" id="{BB00B9D9-D4A7-4E9E-951C-4EFBB71E3239}"/>
              </a:ext>
            </a:extLst>
          </p:cNvPr>
          <p:cNvSpPr/>
          <p:nvPr/>
        </p:nvSpPr>
        <p:spPr>
          <a:xfrm>
            <a:off x="3169843" y="10526871"/>
            <a:ext cx="4221480" cy="163195"/>
          </a:xfrm>
          <a:prstGeom prst="rect">
            <a:avLst/>
          </a:prstGeom>
          <a:solidFill>
            <a:srgbClr val="3E528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3" name="Image 2" descr="Une image contenant personne, homme, habits, costume&#10;&#10;Description générée automatiquement">
            <a:extLst>
              <a:ext uri="{FF2B5EF4-FFF2-40B4-BE49-F238E27FC236}">
                <a16:creationId xmlns:a16="http://schemas.microsoft.com/office/drawing/2014/main" id="{89CD2348-BFBD-48ED-05AD-876C58DF6D74}"/>
              </a:ext>
            </a:extLst>
          </p:cNvPr>
          <p:cNvPicPr>
            <a:picLocks noChangeAspect="1"/>
          </p:cNvPicPr>
          <p:nvPr/>
        </p:nvPicPr>
        <p:blipFill rotWithShape="1">
          <a:blip r:embed="rId3">
            <a:extLst>
              <a:ext uri="{28A0092B-C50C-407E-A947-70E740481C1C}">
                <a14:useLocalDpi xmlns:a14="http://schemas.microsoft.com/office/drawing/2010/main" val="0"/>
              </a:ext>
            </a:extLst>
          </a:blip>
          <a:srcRect l="27046" r="8991"/>
          <a:stretch/>
        </p:blipFill>
        <p:spPr>
          <a:xfrm>
            <a:off x="5633815" y="216410"/>
            <a:ext cx="1554943" cy="1622593"/>
          </a:xfrm>
          <a:prstGeom prst="ellipse">
            <a:avLst/>
          </a:prstGeom>
          <a:ln w="50800">
            <a:solidFill>
              <a:schemeClr val="bg1"/>
            </a:solidFill>
          </a:ln>
        </p:spPr>
      </p:pic>
      <p:grpSp>
        <p:nvGrpSpPr>
          <p:cNvPr id="145" name="Group 97">
            <a:extLst>
              <a:ext uri="{FF2B5EF4-FFF2-40B4-BE49-F238E27FC236}">
                <a16:creationId xmlns:a16="http://schemas.microsoft.com/office/drawing/2014/main" id="{8D62B920-ADCF-2411-17C2-D5337F987013}"/>
              </a:ext>
            </a:extLst>
          </p:cNvPr>
          <p:cNvGrpSpPr/>
          <p:nvPr/>
        </p:nvGrpSpPr>
        <p:grpSpPr>
          <a:xfrm>
            <a:off x="3292474" y="5586431"/>
            <a:ext cx="3803016" cy="1918188"/>
            <a:chOff x="0" y="0"/>
            <a:chExt cx="3803205" cy="1918357"/>
          </a:xfrm>
        </p:grpSpPr>
        <p:sp>
          <p:nvSpPr>
            <p:cNvPr id="146" name="Text Box 106">
              <a:extLst>
                <a:ext uri="{FF2B5EF4-FFF2-40B4-BE49-F238E27FC236}">
                  <a16:creationId xmlns:a16="http://schemas.microsoft.com/office/drawing/2014/main" id="{79B41CAB-A59E-F88F-62A2-A54082D3627E}"/>
                </a:ext>
              </a:extLst>
            </p:cNvPr>
            <p:cNvSpPr txBox="1"/>
            <p:nvPr/>
          </p:nvSpPr>
          <p:spPr>
            <a:xfrm>
              <a:off x="29183" y="0"/>
              <a:ext cx="1317625" cy="21844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700" dirty="0">
                  <a:solidFill>
                    <a:srgbClr val="3E5282"/>
                  </a:solidFill>
                  <a:effectLst/>
                  <a:latin typeface="Open Sans" panose="020B0606030504020204" pitchFamily="34" charset="0"/>
                  <a:ea typeface="Calibri" panose="020F0502020204030204" pitchFamily="34" charset="0"/>
                  <a:cs typeface="Times New Roman" panose="02020603050405020304" pitchFamily="18" charset="0"/>
                </a:rPr>
                <a:t>2014-2018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7" name="Text Box 107">
              <a:extLst>
                <a:ext uri="{FF2B5EF4-FFF2-40B4-BE49-F238E27FC236}">
                  <a16:creationId xmlns:a16="http://schemas.microsoft.com/office/drawing/2014/main" id="{39239DE6-3637-4060-85F6-569BFB6B93FE}"/>
                </a:ext>
              </a:extLst>
            </p:cNvPr>
            <p:cNvSpPr txBox="1"/>
            <p:nvPr/>
          </p:nvSpPr>
          <p:spPr>
            <a:xfrm>
              <a:off x="34047" y="126459"/>
              <a:ext cx="2460625" cy="25273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900" b="1" dirty="0">
                  <a:solidFill>
                    <a:srgbClr val="515251"/>
                  </a:solidFill>
                  <a:effectLst/>
                  <a:latin typeface="Open Sans" panose="020B0606030504020204" pitchFamily="34" charset="0"/>
                  <a:ea typeface="Calibri" panose="020F0502020204030204" pitchFamily="34" charset="0"/>
                  <a:cs typeface="Times New Roman" panose="02020603050405020304" pitchFamily="18" charset="0"/>
                </a:rPr>
                <a:t>ANALYSTITE FINANCIER SENIOR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8" name="Text Box 108">
              <a:extLst>
                <a:ext uri="{FF2B5EF4-FFF2-40B4-BE49-F238E27FC236}">
                  <a16:creationId xmlns:a16="http://schemas.microsoft.com/office/drawing/2014/main" id="{590A0C94-CD40-8B61-6DE7-8A9A2347607E}"/>
                </a:ext>
              </a:extLst>
            </p:cNvPr>
            <p:cNvSpPr txBox="1"/>
            <p:nvPr/>
          </p:nvSpPr>
          <p:spPr>
            <a:xfrm>
              <a:off x="34047" y="277238"/>
              <a:ext cx="2460625" cy="22352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800" dirty="0">
                  <a:solidFill>
                    <a:srgbClr val="515251"/>
                  </a:solidFill>
                  <a:effectLst/>
                  <a:latin typeface="Open Sans" panose="020B0606030504020204" pitchFamily="34" charset="0"/>
                  <a:ea typeface="Calibri" panose="020F0502020204030204" pitchFamily="34" charset="0"/>
                  <a:cs typeface="Times New Roman" panose="02020603050405020304" pitchFamily="18" charset="0"/>
                </a:rPr>
                <a:t>JP MORGAN &amp; SCHASE, NEW-YORK, USA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9" name="Text Box 109">
              <a:extLst>
                <a:ext uri="{FF2B5EF4-FFF2-40B4-BE49-F238E27FC236}">
                  <a16:creationId xmlns:a16="http://schemas.microsoft.com/office/drawing/2014/main" id="{35778C3F-83A4-C223-77E6-6465DDBA10F3}"/>
                </a:ext>
              </a:extLst>
            </p:cNvPr>
            <p:cNvSpPr txBox="1"/>
            <p:nvPr/>
          </p:nvSpPr>
          <p:spPr>
            <a:xfrm>
              <a:off x="29175" y="461782"/>
              <a:ext cx="3774030" cy="145657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171450" indent="-171450">
                <a:buFont typeface="Arial" panose="020B0604020202020204" pitchFamily="34" charset="0"/>
                <a:buChar char="•"/>
              </a:pPr>
              <a:r>
                <a:rPr lang="fr-FR" sz="800" dirty="0">
                  <a:solidFill>
                    <a:schemeClr val="tx1">
                      <a:lumMod val="65000"/>
                      <a:lumOff val="35000"/>
                    </a:schemeClr>
                  </a:solidFill>
                  <a:latin typeface="Open Sans" panose="020B0606030504020204"/>
                </a:rPr>
                <a:t>Conduit des analyses approfondies de l'industrie, des concurrents et des marchés pour soutenir les décisions d'investissement et les stratégies de croissance des entreprises</a:t>
              </a:r>
            </a:p>
            <a:p>
              <a:pPr marL="171450" indent="-171450">
                <a:buFont typeface="Arial" panose="020B0604020202020204" pitchFamily="34" charset="0"/>
                <a:buChar char="•"/>
              </a:pPr>
              <a:r>
                <a:rPr lang="fr-FR" sz="800" dirty="0">
                  <a:solidFill>
                    <a:schemeClr val="tx1">
                      <a:lumMod val="65000"/>
                      <a:lumOff val="35000"/>
                    </a:schemeClr>
                  </a:solidFill>
                  <a:latin typeface="Open Sans" panose="020B0606030504020204"/>
                </a:rPr>
                <a:t>Évalue les risques financiers et identifie les opportunités d'investissement pour les clients institutionnels et les particuliers à fort patrimoine</a:t>
              </a:r>
            </a:p>
            <a:p>
              <a:pPr marL="171450" indent="-171450">
                <a:buFont typeface="Arial" panose="020B0604020202020204" pitchFamily="34" charset="0"/>
                <a:buChar char="•"/>
              </a:pPr>
              <a:r>
                <a:rPr lang="fr-FR" sz="800" dirty="0">
                  <a:solidFill>
                    <a:schemeClr val="tx1">
                      <a:lumMod val="65000"/>
                      <a:lumOff val="35000"/>
                    </a:schemeClr>
                  </a:solidFill>
                  <a:latin typeface="Open Sans" panose="020B0606030504020204"/>
                </a:rPr>
                <a:t>Élabore des modèles financiers sophistiqués pour évaluer la performance des entreprises, les évaluations de la dette et les projections de flux de trésorerie</a:t>
              </a:r>
            </a:p>
            <a:p>
              <a:pPr marL="171450" indent="-171450">
                <a:buFont typeface="Arial" panose="020B0604020202020204" pitchFamily="34" charset="0"/>
                <a:buChar char="•"/>
              </a:pPr>
              <a:r>
                <a:rPr lang="fr-FR" sz="800" dirty="0">
                  <a:solidFill>
                    <a:schemeClr val="tx1">
                      <a:lumMod val="65000"/>
                      <a:lumOff val="35000"/>
                    </a:schemeClr>
                  </a:solidFill>
                  <a:latin typeface="Open Sans" panose="020B0606030504020204"/>
                </a:rPr>
                <a:t>Prépare des présentations pour les clients institutionnels et les particuliers à fort patrimoine, y compris des rapports détaillés sur les performances financières et les recommandations d'investissement</a:t>
              </a:r>
            </a:p>
          </p:txBody>
        </p:sp>
        <p:cxnSp>
          <p:nvCxnSpPr>
            <p:cNvPr id="150" name="Straight Connector 137">
              <a:extLst>
                <a:ext uri="{FF2B5EF4-FFF2-40B4-BE49-F238E27FC236}">
                  <a16:creationId xmlns:a16="http://schemas.microsoft.com/office/drawing/2014/main" id="{6ED1AB96-7969-A19B-B4E7-1ECF87C755E8}"/>
                </a:ext>
              </a:extLst>
            </p:cNvPr>
            <p:cNvCxnSpPr>
              <a:cxnSpLocks/>
            </p:cNvCxnSpPr>
            <p:nvPr/>
          </p:nvCxnSpPr>
          <p:spPr>
            <a:xfrm>
              <a:off x="0" y="72951"/>
              <a:ext cx="0" cy="1685888"/>
            </a:xfrm>
            <a:prstGeom prst="line">
              <a:avLst/>
            </a:prstGeom>
            <a:ln w="6350">
              <a:solidFill>
                <a:srgbClr val="3E5282"/>
              </a:solidFill>
            </a:ln>
          </p:spPr>
          <p:style>
            <a:lnRef idx="1">
              <a:schemeClr val="accent1"/>
            </a:lnRef>
            <a:fillRef idx="0">
              <a:schemeClr val="accent1"/>
            </a:fillRef>
            <a:effectRef idx="0">
              <a:schemeClr val="accent1"/>
            </a:effectRef>
            <a:fontRef idx="minor">
              <a:schemeClr val="tx1"/>
            </a:fontRef>
          </p:style>
        </p:cxnSp>
      </p:grpSp>
      <p:grpSp>
        <p:nvGrpSpPr>
          <p:cNvPr id="151" name="Group 97">
            <a:extLst>
              <a:ext uri="{FF2B5EF4-FFF2-40B4-BE49-F238E27FC236}">
                <a16:creationId xmlns:a16="http://schemas.microsoft.com/office/drawing/2014/main" id="{2822FBAB-F437-C60C-D646-80940D069251}"/>
              </a:ext>
            </a:extLst>
          </p:cNvPr>
          <p:cNvGrpSpPr/>
          <p:nvPr/>
        </p:nvGrpSpPr>
        <p:grpSpPr>
          <a:xfrm>
            <a:off x="3298903" y="7495881"/>
            <a:ext cx="3803016" cy="1918188"/>
            <a:chOff x="0" y="0"/>
            <a:chExt cx="3803205" cy="1918357"/>
          </a:xfrm>
        </p:grpSpPr>
        <p:sp>
          <p:nvSpPr>
            <p:cNvPr id="152" name="Text Box 106">
              <a:extLst>
                <a:ext uri="{FF2B5EF4-FFF2-40B4-BE49-F238E27FC236}">
                  <a16:creationId xmlns:a16="http://schemas.microsoft.com/office/drawing/2014/main" id="{06185854-3F3B-43EB-99CB-EFB1E020CF59}"/>
                </a:ext>
              </a:extLst>
            </p:cNvPr>
            <p:cNvSpPr txBox="1"/>
            <p:nvPr/>
          </p:nvSpPr>
          <p:spPr>
            <a:xfrm>
              <a:off x="29183" y="0"/>
              <a:ext cx="1317625" cy="21844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700" dirty="0">
                  <a:solidFill>
                    <a:srgbClr val="3E5282"/>
                  </a:solidFill>
                  <a:effectLst/>
                  <a:latin typeface="Open Sans" panose="020B0606030504020204" pitchFamily="34" charset="0"/>
                  <a:ea typeface="Calibri" panose="020F0502020204030204" pitchFamily="34" charset="0"/>
                  <a:cs typeface="Times New Roman" panose="02020603050405020304" pitchFamily="18" charset="0"/>
                </a:rPr>
                <a:t>2012 - 2014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3" name="Text Box 107">
              <a:extLst>
                <a:ext uri="{FF2B5EF4-FFF2-40B4-BE49-F238E27FC236}">
                  <a16:creationId xmlns:a16="http://schemas.microsoft.com/office/drawing/2014/main" id="{D1B016B1-335C-98E5-B1EA-542D159597FF}"/>
                </a:ext>
              </a:extLst>
            </p:cNvPr>
            <p:cNvSpPr txBox="1"/>
            <p:nvPr/>
          </p:nvSpPr>
          <p:spPr>
            <a:xfrm>
              <a:off x="34047" y="126459"/>
              <a:ext cx="2460625" cy="25273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900" b="1" dirty="0">
                  <a:solidFill>
                    <a:srgbClr val="515251"/>
                  </a:solidFill>
                  <a:effectLst/>
                  <a:latin typeface="Open Sans" panose="020B0606030504020204" pitchFamily="34" charset="0"/>
                  <a:ea typeface="Calibri" panose="020F0502020204030204" pitchFamily="34" charset="0"/>
                  <a:cs typeface="Times New Roman" panose="02020603050405020304" pitchFamily="18" charset="0"/>
                </a:rPr>
                <a:t>ANALYSTITE FINANCIER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4" name="Text Box 108">
              <a:extLst>
                <a:ext uri="{FF2B5EF4-FFF2-40B4-BE49-F238E27FC236}">
                  <a16:creationId xmlns:a16="http://schemas.microsoft.com/office/drawing/2014/main" id="{8E3FDF98-EC1F-CC71-7404-3F8C5C0D4804}"/>
                </a:ext>
              </a:extLst>
            </p:cNvPr>
            <p:cNvSpPr txBox="1"/>
            <p:nvPr/>
          </p:nvSpPr>
          <p:spPr>
            <a:xfrm>
              <a:off x="34047" y="277238"/>
              <a:ext cx="2460625" cy="22352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800" dirty="0">
                  <a:solidFill>
                    <a:srgbClr val="515251"/>
                  </a:solidFill>
                  <a:effectLst/>
                  <a:latin typeface="Open Sans" panose="020B0606030504020204" pitchFamily="34" charset="0"/>
                  <a:ea typeface="Calibri" panose="020F0502020204030204" pitchFamily="34" charset="0"/>
                  <a:cs typeface="Times New Roman" panose="02020603050405020304" pitchFamily="18" charset="0"/>
                </a:rPr>
                <a:t>MORGAN STANLEY, PARIS, FR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5" name="Text Box 109">
              <a:extLst>
                <a:ext uri="{FF2B5EF4-FFF2-40B4-BE49-F238E27FC236}">
                  <a16:creationId xmlns:a16="http://schemas.microsoft.com/office/drawing/2014/main" id="{E6307ACF-4C5B-3C91-D90F-A2E0ED19048D}"/>
                </a:ext>
              </a:extLst>
            </p:cNvPr>
            <p:cNvSpPr txBox="1"/>
            <p:nvPr/>
          </p:nvSpPr>
          <p:spPr>
            <a:xfrm>
              <a:off x="29175" y="461782"/>
              <a:ext cx="3774030" cy="145657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171450" indent="-171450">
                <a:buFont typeface="Arial" panose="020B0604020202020204" pitchFamily="34" charset="0"/>
                <a:buChar char="•"/>
              </a:pPr>
              <a:r>
                <a:rPr lang="fr-FR" sz="800" dirty="0">
                  <a:solidFill>
                    <a:schemeClr val="tx1">
                      <a:lumMod val="65000"/>
                      <a:lumOff val="35000"/>
                    </a:schemeClr>
                  </a:solidFill>
                </a:rPr>
                <a:t>Effectue des analyses financières pour soutenir les opérations de fusions et acquisitions, les introductions en bourse et les investissements en capital-investissement</a:t>
              </a:r>
            </a:p>
            <a:p>
              <a:pPr marL="171450" indent="-171450">
                <a:buFont typeface="Arial" panose="020B0604020202020204" pitchFamily="34" charset="0"/>
                <a:buChar char="•"/>
              </a:pPr>
              <a:r>
                <a:rPr lang="fr-FR" sz="800" dirty="0">
                  <a:solidFill>
                    <a:schemeClr val="tx1">
                      <a:lumMod val="65000"/>
                      <a:lumOff val="35000"/>
                    </a:schemeClr>
                  </a:solidFill>
                </a:rPr>
                <a:t>Évalue les performances financières des entreprises, y compris les flux de trésorerie, les ratios financiers et les indicateurs clés de performance</a:t>
              </a:r>
            </a:p>
            <a:p>
              <a:pPr marL="171450" indent="-171450">
                <a:buFont typeface="Arial" panose="020B0604020202020204" pitchFamily="34" charset="0"/>
                <a:buChar char="•"/>
              </a:pPr>
              <a:r>
                <a:rPr lang="fr-FR" sz="800" dirty="0">
                  <a:solidFill>
                    <a:schemeClr val="tx1">
                      <a:lumMod val="65000"/>
                      <a:lumOff val="35000"/>
                    </a:schemeClr>
                  </a:solidFill>
                </a:rPr>
                <a:t>Assiste les associés et les directeurs dans la préparation de présentations pour les clients et les investisseurs, en fournissant des recommandations et des stratégies d'investissement claires</a:t>
              </a:r>
            </a:p>
            <a:p>
              <a:pPr marL="171450" indent="-171450">
                <a:buFont typeface="Arial" panose="020B0604020202020204" pitchFamily="34" charset="0"/>
                <a:buChar char="•"/>
              </a:pPr>
              <a:r>
                <a:rPr lang="fr-FR" sz="800" dirty="0">
                  <a:solidFill>
                    <a:schemeClr val="tx1">
                      <a:lumMod val="65000"/>
                      <a:lumOff val="35000"/>
                    </a:schemeClr>
                  </a:solidFill>
                </a:rPr>
                <a:t>Collabore avec les autres membres de l'équipe pour assurer des résultats de qualité supérieure et des délais respectés</a:t>
              </a:r>
            </a:p>
          </p:txBody>
        </p:sp>
        <p:cxnSp>
          <p:nvCxnSpPr>
            <p:cNvPr id="156" name="Straight Connector 137">
              <a:extLst>
                <a:ext uri="{FF2B5EF4-FFF2-40B4-BE49-F238E27FC236}">
                  <a16:creationId xmlns:a16="http://schemas.microsoft.com/office/drawing/2014/main" id="{3887EE91-700A-5B53-FE18-D1838DD54F0B}"/>
                </a:ext>
              </a:extLst>
            </p:cNvPr>
            <p:cNvCxnSpPr>
              <a:cxnSpLocks/>
            </p:cNvCxnSpPr>
            <p:nvPr/>
          </p:nvCxnSpPr>
          <p:spPr>
            <a:xfrm>
              <a:off x="0" y="72951"/>
              <a:ext cx="0" cy="1685888"/>
            </a:xfrm>
            <a:prstGeom prst="line">
              <a:avLst/>
            </a:prstGeom>
            <a:ln w="6350">
              <a:solidFill>
                <a:srgbClr val="3E5282"/>
              </a:solidFill>
            </a:ln>
          </p:spPr>
          <p:style>
            <a:lnRef idx="1">
              <a:schemeClr val="accent1"/>
            </a:lnRef>
            <a:fillRef idx="0">
              <a:schemeClr val="accent1"/>
            </a:fillRef>
            <a:effectRef idx="0">
              <a:schemeClr val="accent1"/>
            </a:effectRef>
            <a:fontRef idx="minor">
              <a:schemeClr val="tx1"/>
            </a:fontRef>
          </p:style>
        </p:cxnSp>
      </p:grpSp>
      <p:grpSp>
        <p:nvGrpSpPr>
          <p:cNvPr id="157" name="Group 12">
            <a:extLst>
              <a:ext uri="{FF2B5EF4-FFF2-40B4-BE49-F238E27FC236}">
                <a16:creationId xmlns:a16="http://schemas.microsoft.com/office/drawing/2014/main" id="{324D05A6-B2F8-C66D-B41D-DD78DE3339EC}"/>
              </a:ext>
            </a:extLst>
          </p:cNvPr>
          <p:cNvGrpSpPr/>
          <p:nvPr/>
        </p:nvGrpSpPr>
        <p:grpSpPr>
          <a:xfrm>
            <a:off x="324485" y="6769097"/>
            <a:ext cx="2649852" cy="291465"/>
            <a:chOff x="0" y="0"/>
            <a:chExt cx="2650234" cy="291830"/>
          </a:xfrm>
        </p:grpSpPr>
        <p:sp>
          <p:nvSpPr>
            <p:cNvPr id="158" name="Rectangle 157">
              <a:extLst>
                <a:ext uri="{FF2B5EF4-FFF2-40B4-BE49-F238E27FC236}">
                  <a16:creationId xmlns:a16="http://schemas.microsoft.com/office/drawing/2014/main" id="{F3CE30A8-2693-441C-0229-2BA7ECBE6D3B}"/>
                </a:ext>
              </a:extLst>
            </p:cNvPr>
            <p:cNvSpPr/>
            <p:nvPr/>
          </p:nvSpPr>
          <p:spPr>
            <a:xfrm>
              <a:off x="0" y="14591"/>
              <a:ext cx="277239" cy="267335"/>
            </a:xfrm>
            <a:prstGeom prst="rect">
              <a:avLst/>
            </a:prstGeom>
            <a:solidFill>
              <a:srgbClr val="3E528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59" name="Rectangle 158">
              <a:extLst>
                <a:ext uri="{FF2B5EF4-FFF2-40B4-BE49-F238E27FC236}">
                  <a16:creationId xmlns:a16="http://schemas.microsoft.com/office/drawing/2014/main" id="{78982C3F-729A-949D-1CA4-A7D477DEC0BF}"/>
                </a:ext>
              </a:extLst>
            </p:cNvPr>
            <p:cNvSpPr/>
            <p:nvPr/>
          </p:nvSpPr>
          <p:spPr>
            <a:xfrm>
              <a:off x="277239" y="14591"/>
              <a:ext cx="2372995" cy="2673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0" name="Freeform 5">
              <a:extLst>
                <a:ext uri="{FF2B5EF4-FFF2-40B4-BE49-F238E27FC236}">
                  <a16:creationId xmlns:a16="http://schemas.microsoft.com/office/drawing/2014/main" id="{C1B8F168-80D5-8B7B-BDDB-0D43D974A49D}"/>
                </a:ext>
              </a:extLst>
            </p:cNvPr>
            <p:cNvSpPr>
              <a:spLocks/>
            </p:cNvSpPr>
            <p:nvPr/>
          </p:nvSpPr>
          <p:spPr bwMode="auto">
            <a:xfrm>
              <a:off x="87549" y="92413"/>
              <a:ext cx="102136" cy="107877"/>
            </a:xfrm>
            <a:custGeom>
              <a:avLst/>
              <a:gdLst>
                <a:gd name="T0" fmla="*/ 96 w 161"/>
                <a:gd name="T1" fmla="*/ 70 h 170"/>
                <a:gd name="T2" fmla="*/ 161 w 161"/>
                <a:gd name="T3" fmla="*/ 70 h 170"/>
                <a:gd name="T4" fmla="*/ 161 w 161"/>
                <a:gd name="T5" fmla="*/ 100 h 170"/>
                <a:gd name="T6" fmla="*/ 96 w 161"/>
                <a:gd name="T7" fmla="*/ 100 h 170"/>
                <a:gd name="T8" fmla="*/ 96 w 161"/>
                <a:gd name="T9" fmla="*/ 170 h 170"/>
                <a:gd name="T10" fmla="*/ 66 w 161"/>
                <a:gd name="T11" fmla="*/ 170 h 170"/>
                <a:gd name="T12" fmla="*/ 66 w 161"/>
                <a:gd name="T13" fmla="*/ 100 h 170"/>
                <a:gd name="T14" fmla="*/ 0 w 161"/>
                <a:gd name="T15" fmla="*/ 100 h 170"/>
                <a:gd name="T16" fmla="*/ 0 w 161"/>
                <a:gd name="T17" fmla="*/ 70 h 170"/>
                <a:gd name="T18" fmla="*/ 66 w 161"/>
                <a:gd name="T19" fmla="*/ 70 h 170"/>
                <a:gd name="T20" fmla="*/ 66 w 161"/>
                <a:gd name="T21" fmla="*/ 0 h 170"/>
                <a:gd name="T22" fmla="*/ 96 w 161"/>
                <a:gd name="T23" fmla="*/ 0 h 170"/>
                <a:gd name="T24" fmla="*/ 96 w 161"/>
                <a:gd name="T25" fmla="*/ 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70">
                  <a:moveTo>
                    <a:pt x="96" y="70"/>
                  </a:moveTo>
                  <a:lnTo>
                    <a:pt x="161" y="70"/>
                  </a:lnTo>
                  <a:lnTo>
                    <a:pt x="161" y="100"/>
                  </a:lnTo>
                  <a:lnTo>
                    <a:pt x="96" y="100"/>
                  </a:lnTo>
                  <a:lnTo>
                    <a:pt x="96" y="170"/>
                  </a:lnTo>
                  <a:lnTo>
                    <a:pt x="66" y="170"/>
                  </a:lnTo>
                  <a:lnTo>
                    <a:pt x="66" y="100"/>
                  </a:lnTo>
                  <a:lnTo>
                    <a:pt x="0" y="100"/>
                  </a:lnTo>
                  <a:lnTo>
                    <a:pt x="0" y="70"/>
                  </a:lnTo>
                  <a:lnTo>
                    <a:pt x="66" y="70"/>
                  </a:lnTo>
                  <a:lnTo>
                    <a:pt x="66" y="0"/>
                  </a:lnTo>
                  <a:lnTo>
                    <a:pt x="96" y="0"/>
                  </a:lnTo>
                  <a:lnTo>
                    <a:pt x="96" y="70"/>
                  </a:lnTo>
                  <a:close/>
                </a:path>
              </a:pathLst>
            </a:custGeom>
            <a:solidFill>
              <a:srgbClr val="FDFEFE"/>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161" name="Text Box 42">
              <a:extLst>
                <a:ext uri="{FF2B5EF4-FFF2-40B4-BE49-F238E27FC236}">
                  <a16:creationId xmlns:a16="http://schemas.microsoft.com/office/drawing/2014/main" id="{B92E9439-4F18-622D-9F7A-8646043B64CD}"/>
                </a:ext>
              </a:extLst>
            </p:cNvPr>
            <p:cNvSpPr txBox="1"/>
            <p:nvPr/>
          </p:nvSpPr>
          <p:spPr>
            <a:xfrm>
              <a:off x="252919" y="0"/>
              <a:ext cx="1804481" cy="29183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1200" b="1" dirty="0">
                  <a:solidFill>
                    <a:srgbClr val="3E5282"/>
                  </a:solidFill>
                  <a:effectLst/>
                  <a:latin typeface="Open Sans" panose="020B0606030504020204" pitchFamily="34" charset="0"/>
                  <a:ea typeface="Calibri" panose="020F0502020204030204" pitchFamily="34" charset="0"/>
                  <a:cs typeface="Times New Roman" panose="02020603050405020304" pitchFamily="18" charset="0"/>
                </a:rPr>
                <a:t>COMPETENCES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grpSp>
      <p:sp>
        <p:nvSpPr>
          <p:cNvPr id="162" name="Text Box 43">
            <a:extLst>
              <a:ext uri="{FF2B5EF4-FFF2-40B4-BE49-F238E27FC236}">
                <a16:creationId xmlns:a16="http://schemas.microsoft.com/office/drawing/2014/main" id="{B6357E84-6E88-A33A-8AB8-7058F828DC97}"/>
              </a:ext>
            </a:extLst>
          </p:cNvPr>
          <p:cNvSpPr txBox="1"/>
          <p:nvPr/>
        </p:nvSpPr>
        <p:spPr>
          <a:xfrm>
            <a:off x="499745" y="7100566"/>
            <a:ext cx="2464880" cy="156757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171450" marR="0" indent="-171450">
              <a:lnSpc>
                <a:spcPct val="115000"/>
              </a:lnSpc>
              <a:spcBef>
                <a:spcPts val="0"/>
              </a:spcBef>
              <a:spcAft>
                <a:spcPts val="0"/>
              </a:spcAft>
              <a:buFont typeface="Courier New" panose="02070309020205020404" pitchFamily="49" charset="0"/>
              <a:buChar char="o"/>
            </a:pPr>
            <a:r>
              <a:rPr lang="fr-FR" sz="800" dirty="0">
                <a:solidFill>
                  <a:schemeClr val="tx1">
                    <a:lumMod val="65000"/>
                    <a:lumOff val="35000"/>
                  </a:schemeClr>
                </a:solidFill>
                <a:latin typeface="Open Sans" panose="020B0606030504020204"/>
              </a:rPr>
              <a:t>Capacité à comprendre et analyser les états financiers des entreprises</a:t>
            </a:r>
            <a:r>
              <a:rPr lang="en-US" sz="800" dirty="0">
                <a:solidFill>
                  <a:schemeClr val="tx1">
                    <a:lumMod val="65000"/>
                    <a:lumOff val="35000"/>
                  </a:schemeClr>
                </a:solidFill>
                <a:effectLst/>
                <a:latin typeface="Open Sans" panose="020B0606030504020204"/>
                <a:ea typeface="Calibri" panose="020F0502020204030204" pitchFamily="34" charset="0"/>
                <a:cs typeface="Times New Roman" panose="02020603050405020304" pitchFamily="18" charset="0"/>
              </a:rPr>
              <a:t> </a:t>
            </a:r>
          </a:p>
          <a:p>
            <a:pPr marL="171450" marR="0" indent="-171450">
              <a:lnSpc>
                <a:spcPct val="115000"/>
              </a:lnSpc>
              <a:spcBef>
                <a:spcPts val="0"/>
              </a:spcBef>
              <a:spcAft>
                <a:spcPts val="0"/>
              </a:spcAft>
              <a:buFont typeface="Courier New" panose="02070309020205020404" pitchFamily="49" charset="0"/>
              <a:buChar char="o"/>
            </a:pPr>
            <a:r>
              <a:rPr lang="fr-FR" sz="800" dirty="0">
                <a:solidFill>
                  <a:schemeClr val="tx1">
                    <a:lumMod val="65000"/>
                    <a:lumOff val="35000"/>
                  </a:schemeClr>
                </a:solidFill>
                <a:latin typeface="Open Sans" panose="020B0606030504020204"/>
              </a:rPr>
              <a:t>Capacité à créer des modèles financiers sophistiqués</a:t>
            </a:r>
            <a:endParaRPr lang="en-US" sz="800" dirty="0">
              <a:solidFill>
                <a:schemeClr val="tx1">
                  <a:lumMod val="65000"/>
                  <a:lumOff val="35000"/>
                </a:schemeClr>
              </a:solidFill>
              <a:latin typeface="Open Sans" panose="020B0606030504020204"/>
              <a:cs typeface="Times New Roman" panose="02020603050405020304" pitchFamily="18" charset="0"/>
            </a:endParaRPr>
          </a:p>
          <a:p>
            <a:pPr marL="171450" marR="0" indent="-171450">
              <a:lnSpc>
                <a:spcPct val="115000"/>
              </a:lnSpc>
              <a:spcBef>
                <a:spcPts val="0"/>
              </a:spcBef>
              <a:spcAft>
                <a:spcPts val="0"/>
              </a:spcAft>
              <a:buFont typeface="Courier New" panose="02070309020205020404" pitchFamily="49" charset="0"/>
              <a:buChar char="o"/>
            </a:pPr>
            <a:r>
              <a:rPr lang="fr-FR" sz="800" dirty="0">
                <a:solidFill>
                  <a:schemeClr val="tx1">
                    <a:lumMod val="65000"/>
                    <a:lumOff val="35000"/>
                  </a:schemeClr>
                </a:solidFill>
                <a:latin typeface="Open Sans" panose="020B0606030504020204"/>
              </a:rPr>
              <a:t>Capacité à évaluer la valeur des entreprises</a:t>
            </a:r>
            <a:endParaRPr lang="en-US" sz="800" dirty="0">
              <a:solidFill>
                <a:schemeClr val="tx1">
                  <a:lumMod val="65000"/>
                  <a:lumOff val="35000"/>
                </a:schemeClr>
              </a:solidFill>
              <a:latin typeface="Open Sans" panose="020B0606030504020204"/>
              <a:cs typeface="Times New Roman" panose="02020603050405020304" pitchFamily="18" charset="0"/>
            </a:endParaRPr>
          </a:p>
          <a:p>
            <a:pPr marL="171450" marR="0" indent="-171450">
              <a:lnSpc>
                <a:spcPct val="115000"/>
              </a:lnSpc>
              <a:spcBef>
                <a:spcPts val="0"/>
              </a:spcBef>
              <a:spcAft>
                <a:spcPts val="0"/>
              </a:spcAft>
              <a:buFont typeface="Courier New" panose="02070309020205020404" pitchFamily="49" charset="0"/>
              <a:buChar char="o"/>
            </a:pPr>
            <a:r>
              <a:rPr lang="fr-FR" sz="800" dirty="0">
                <a:solidFill>
                  <a:schemeClr val="tx1">
                    <a:lumMod val="65000"/>
                    <a:lumOff val="35000"/>
                  </a:schemeClr>
                </a:solidFill>
                <a:latin typeface="Open Sans" panose="020B0606030504020204"/>
              </a:rPr>
              <a:t>Gestion de portefeuille</a:t>
            </a:r>
            <a:r>
              <a:rPr lang="en-US" sz="800" dirty="0">
                <a:solidFill>
                  <a:schemeClr val="tx1">
                    <a:lumMod val="65000"/>
                    <a:lumOff val="35000"/>
                  </a:schemeClr>
                </a:solidFill>
                <a:latin typeface="Open Sans" panose="020B0606030504020204"/>
                <a:cs typeface="Times New Roman" panose="02020603050405020304" pitchFamily="18" charset="0"/>
              </a:rPr>
              <a:t> </a:t>
            </a:r>
            <a:r>
              <a:rPr lang="fr-FR" sz="800" dirty="0">
                <a:solidFill>
                  <a:schemeClr val="tx1">
                    <a:lumMod val="65000"/>
                    <a:lumOff val="35000"/>
                  </a:schemeClr>
                </a:solidFill>
                <a:latin typeface="Open Sans" panose="020B0606030504020204"/>
              </a:rPr>
              <a:t>d'investissement</a:t>
            </a:r>
            <a:endParaRPr lang="en-US" sz="800" dirty="0">
              <a:solidFill>
                <a:schemeClr val="tx1">
                  <a:lumMod val="65000"/>
                  <a:lumOff val="35000"/>
                </a:schemeClr>
              </a:solidFill>
              <a:latin typeface="Open Sans" panose="020B0606030504020204"/>
              <a:cs typeface="Times New Roman" panose="02020603050405020304" pitchFamily="18" charset="0"/>
            </a:endParaRPr>
          </a:p>
          <a:p>
            <a:pPr marL="171450" marR="0" indent="-171450">
              <a:lnSpc>
                <a:spcPct val="115000"/>
              </a:lnSpc>
              <a:spcBef>
                <a:spcPts val="0"/>
              </a:spcBef>
              <a:spcAft>
                <a:spcPts val="0"/>
              </a:spcAft>
              <a:buFont typeface="Courier New" panose="02070309020205020404" pitchFamily="49" charset="0"/>
              <a:buChar char="o"/>
            </a:pPr>
            <a:r>
              <a:rPr lang="fr-FR" sz="800" dirty="0">
                <a:solidFill>
                  <a:schemeClr val="tx1">
                    <a:lumMod val="65000"/>
                    <a:lumOff val="35000"/>
                  </a:schemeClr>
                </a:solidFill>
                <a:latin typeface="Open Sans" panose="020B0606030504020204"/>
              </a:rPr>
              <a:t>Connaissance des marchés financiers</a:t>
            </a:r>
            <a:endParaRPr lang="en-US" sz="800" dirty="0">
              <a:solidFill>
                <a:schemeClr val="tx1">
                  <a:lumMod val="65000"/>
                  <a:lumOff val="35000"/>
                </a:schemeClr>
              </a:solidFill>
              <a:latin typeface="Open Sans" panose="020B0606030504020204"/>
              <a:cs typeface="Times New Roman" panose="02020603050405020304" pitchFamily="18" charset="0"/>
            </a:endParaRPr>
          </a:p>
          <a:p>
            <a:pPr marL="171450" marR="0" indent="-171450">
              <a:lnSpc>
                <a:spcPct val="115000"/>
              </a:lnSpc>
              <a:spcBef>
                <a:spcPts val="0"/>
              </a:spcBef>
              <a:spcAft>
                <a:spcPts val="0"/>
              </a:spcAft>
              <a:buFont typeface="Courier New" panose="02070309020205020404" pitchFamily="49" charset="0"/>
              <a:buChar char="o"/>
            </a:pPr>
            <a:r>
              <a:rPr lang="fr-FR" sz="800" dirty="0">
                <a:solidFill>
                  <a:schemeClr val="tx1">
                    <a:lumMod val="65000"/>
                    <a:lumOff val="35000"/>
                  </a:schemeClr>
                </a:solidFill>
                <a:latin typeface="Open Sans" panose="020B0606030504020204"/>
              </a:rPr>
              <a:t>Capacité à gérer plusieurs projets en même temps, en respectant les délais et les budgets impartis.</a:t>
            </a:r>
            <a:endParaRPr lang="en-US" sz="800" dirty="0">
              <a:solidFill>
                <a:schemeClr val="tx1">
                  <a:lumMod val="65000"/>
                  <a:lumOff val="35000"/>
                </a:schemeClr>
              </a:solidFill>
              <a:effectLst/>
              <a:latin typeface="Open Sans" panose="020B0606030504020204"/>
              <a:ea typeface="Calibri" panose="020F0502020204030204" pitchFamily="34" charset="0"/>
              <a:cs typeface="Times New Roman" panose="02020603050405020304" pitchFamily="18" charset="0"/>
            </a:endParaRPr>
          </a:p>
        </p:txBody>
      </p:sp>
      <p:cxnSp>
        <p:nvCxnSpPr>
          <p:cNvPr id="186" name="Straight Connector 26">
            <a:extLst>
              <a:ext uri="{FF2B5EF4-FFF2-40B4-BE49-F238E27FC236}">
                <a16:creationId xmlns:a16="http://schemas.microsoft.com/office/drawing/2014/main" id="{6D662008-FEA0-906D-B35C-315E45BAB34A}"/>
              </a:ext>
            </a:extLst>
          </p:cNvPr>
          <p:cNvCxnSpPr/>
          <p:nvPr/>
        </p:nvCxnSpPr>
        <p:spPr>
          <a:xfrm>
            <a:off x="467360" y="7188197"/>
            <a:ext cx="0" cy="1341120"/>
          </a:xfrm>
          <a:prstGeom prst="line">
            <a:avLst/>
          </a:prstGeom>
          <a:ln w="6350">
            <a:solidFill>
              <a:srgbClr val="3E528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4463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520947" y="743759"/>
            <a:ext cx="6520958" cy="9162344"/>
          </a:xfrm>
        </p:spPr>
        <p:txBody>
          <a:bodyPr>
            <a:normAutofit fontScale="400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395"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395" dirty="0">
                <a:solidFill>
                  <a:schemeClr val="tx1">
                    <a:lumMod val="50000"/>
                    <a:lumOff val="50000"/>
                  </a:schemeClr>
                </a:solidFill>
              </a:rPr>
            </a:br>
            <a:r>
              <a:rPr lang="fr-FR" sz="2395" dirty="0" err="1">
                <a:solidFill>
                  <a:schemeClr val="tx1">
                    <a:lumMod val="50000"/>
                    <a:lumOff val="50000"/>
                  </a:schemeClr>
                </a:solidFill>
              </a:rPr>
              <a:t>Disclaimer</a:t>
            </a:r>
            <a:r>
              <a:rPr lang="fr-FR" sz="2395" dirty="0">
                <a:solidFill>
                  <a:schemeClr val="tx1">
                    <a:lumMod val="50000"/>
                    <a:lumOff val="50000"/>
                  </a:schemeClr>
                </a:solidFill>
              </a:rPr>
              <a:t> : Les modèles disponibles sur notre site fournis "en l'état" et sans garantie.</a:t>
            </a:r>
          </a:p>
          <a:p>
            <a:pPr marL="0" indent="0">
              <a:buNone/>
            </a:pPr>
            <a:endParaRPr lang="fr-FR" sz="2395" dirty="0">
              <a:solidFill>
                <a:schemeClr val="tx1">
                  <a:lumMod val="50000"/>
                  <a:lumOff val="50000"/>
                </a:schemeClr>
              </a:solidFill>
            </a:endParaRPr>
          </a:p>
          <a:p>
            <a:pPr marL="0" indent="0" algn="ctr">
              <a:buNone/>
            </a:pPr>
            <a:r>
              <a:rPr lang="fr-FR" sz="2395" dirty="0" err="1"/>
              <a:t>Créeruncv.com</a:t>
            </a:r>
            <a:r>
              <a:rPr lang="fr-FR" sz="2395" dirty="0"/>
              <a:t> est un site gratuit. </a:t>
            </a:r>
          </a:p>
        </p:txBody>
      </p:sp>
    </p:spTree>
    <p:extLst>
      <p:ext uri="{BB962C8B-B14F-4D97-AF65-F5344CB8AC3E}">
        <p14:creationId xmlns:p14="http://schemas.microsoft.com/office/powerpoint/2010/main" val="26481805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418</TotalTime>
  <Words>880</Words>
  <Application>Microsoft Macintosh PowerPoint</Application>
  <PresentationFormat>Personnalisé</PresentationFormat>
  <Paragraphs>109</Paragraphs>
  <Slides>2</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vt:i4>
      </vt:variant>
    </vt:vector>
  </HeadingPairs>
  <TitlesOfParts>
    <vt:vector size="9" baseType="lpstr">
      <vt:lpstr>Arial</vt:lpstr>
      <vt:lpstr>Calibri</vt:lpstr>
      <vt:lpstr>Calibri Light</vt:lpstr>
      <vt:lpstr>Courier New</vt:lpstr>
      <vt:lpstr>Open Sans</vt:lpstr>
      <vt:lpstr>Roboto</vt:lpstr>
      <vt:lpstr>Office Theme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Everbest Informatics</dc:creator>
  <cp:lastModifiedBy>Axel Maille</cp:lastModifiedBy>
  <cp:revision>8</cp:revision>
  <dcterms:created xsi:type="dcterms:W3CDTF">2019-07-08T06:49:52Z</dcterms:created>
  <dcterms:modified xsi:type="dcterms:W3CDTF">2023-04-07T15:49:49Z</dcterms:modified>
</cp:coreProperties>
</file>