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69" r:id="rId2"/>
    <p:sldId id="259" r:id="rId3"/>
  </p:sldIdLst>
  <p:sldSz cx="6858000" cy="9906000" type="A4"/>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43" userDrawn="1">
          <p15:clr>
            <a:srgbClr val="A4A3A4"/>
          </p15:clr>
        </p15:guide>
        <p15:guide id="3" pos="164" userDrawn="1">
          <p15:clr>
            <a:srgbClr val="A4A3A4"/>
          </p15:clr>
        </p15:guide>
        <p15:guide id="4" orient="horz" pos="6046" userDrawn="1">
          <p15:clr>
            <a:srgbClr val="A4A3A4"/>
          </p15:clr>
        </p15:guide>
        <p15:guide id="5" pos="4110" userDrawn="1">
          <p15:clr>
            <a:srgbClr val="A4A3A4"/>
          </p15:clr>
        </p15:guide>
        <p15:guide id="6" pos="2160" userDrawn="1">
          <p15:clr>
            <a:srgbClr val="A4A3A4"/>
          </p15:clr>
        </p15:guide>
        <p15:guide id="7" orient="horz" pos="1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CB2"/>
    <a:srgbClr val="00B0F0"/>
    <a:srgbClr val="9F7955"/>
    <a:srgbClr val="32ABDA"/>
    <a:srgbClr val="FFD966"/>
    <a:srgbClr val="E6E6E6"/>
    <a:srgbClr val="FED4A4"/>
    <a:srgbClr val="FDEBEC"/>
    <a:srgbClr val="2F3B7D"/>
    <a:srgbClr val="232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23" autoAdjust="0"/>
    <p:restoredTop sz="95597" autoAdjust="0"/>
  </p:normalViewPr>
  <p:slideViewPr>
    <p:cSldViewPr snapToGrid="0" snapToObjects="1">
      <p:cViewPr>
        <p:scale>
          <a:sx n="135" d="100"/>
          <a:sy n="135" d="100"/>
        </p:scale>
        <p:origin x="3456" y="688"/>
      </p:cViewPr>
      <p:guideLst>
        <p:guide orient="horz" pos="3143"/>
        <p:guide pos="164"/>
        <p:guide orient="horz" pos="6046"/>
        <p:guide pos="4110"/>
        <p:guide pos="2160"/>
        <p:guide orient="horz" pos="126"/>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xel Maille" userId="065ad68c099279a8" providerId="LiveId" clId="{FD040D65-23DD-264C-98D8-A6D065CCC4D9}"/>
    <pc:docChg chg="delSld">
      <pc:chgData name="Axel Maille" userId="065ad68c099279a8" providerId="LiveId" clId="{FD040D65-23DD-264C-98D8-A6D065CCC4D9}" dt="2020-11-24T00:43:16.427" v="1" actId="2696"/>
      <pc:docMkLst>
        <pc:docMk/>
      </pc:docMkLst>
      <pc:sldChg chg="del">
        <pc:chgData name="Axel Maille" userId="065ad68c099279a8" providerId="LiveId" clId="{FD040D65-23DD-264C-98D8-A6D065CCC4D9}" dt="2020-11-24T00:43:14.677" v="0" actId="2696"/>
        <pc:sldMkLst>
          <pc:docMk/>
          <pc:sldMk cId="575877302" sldId="256"/>
        </pc:sldMkLst>
      </pc:sldChg>
      <pc:sldChg chg="del">
        <pc:chgData name="Axel Maille" userId="065ad68c099279a8" providerId="LiveId" clId="{FD040D65-23DD-264C-98D8-A6D065CCC4D9}" dt="2020-11-24T00:43:14.677" v="0" actId="2696"/>
        <pc:sldMkLst>
          <pc:docMk/>
          <pc:sldMk cId="2256334842" sldId="257"/>
        </pc:sldMkLst>
      </pc:sldChg>
      <pc:sldChg chg="del">
        <pc:chgData name="Axel Maille" userId="065ad68c099279a8" providerId="LiveId" clId="{FD040D65-23DD-264C-98D8-A6D065CCC4D9}" dt="2020-11-24T00:43:14.677" v="0" actId="2696"/>
        <pc:sldMkLst>
          <pc:docMk/>
          <pc:sldMk cId="4052505996" sldId="258"/>
        </pc:sldMkLst>
      </pc:sldChg>
      <pc:sldChg chg="del">
        <pc:chgData name="Axel Maille" userId="065ad68c099279a8" providerId="LiveId" clId="{FD040D65-23DD-264C-98D8-A6D065CCC4D9}" dt="2020-11-24T00:43:14.677" v="0" actId="2696"/>
        <pc:sldMkLst>
          <pc:docMk/>
          <pc:sldMk cId="665778233" sldId="259"/>
        </pc:sldMkLst>
      </pc:sldChg>
      <pc:sldChg chg="del">
        <pc:chgData name="Axel Maille" userId="065ad68c099279a8" providerId="LiveId" clId="{FD040D65-23DD-264C-98D8-A6D065CCC4D9}" dt="2020-11-24T00:43:14.677" v="0" actId="2696"/>
        <pc:sldMkLst>
          <pc:docMk/>
          <pc:sldMk cId="1270114525" sldId="260"/>
        </pc:sldMkLst>
      </pc:sldChg>
      <pc:sldChg chg="del">
        <pc:chgData name="Axel Maille" userId="065ad68c099279a8" providerId="LiveId" clId="{FD040D65-23DD-264C-98D8-A6D065CCC4D9}" dt="2020-11-24T00:43:14.677" v="0" actId="2696"/>
        <pc:sldMkLst>
          <pc:docMk/>
          <pc:sldMk cId="3189193221" sldId="261"/>
        </pc:sldMkLst>
      </pc:sldChg>
      <pc:sldChg chg="del">
        <pc:chgData name="Axel Maille" userId="065ad68c099279a8" providerId="LiveId" clId="{FD040D65-23DD-264C-98D8-A6D065CCC4D9}" dt="2020-11-24T00:43:14.677" v="0" actId="2696"/>
        <pc:sldMkLst>
          <pc:docMk/>
          <pc:sldMk cId="2868025407" sldId="262"/>
        </pc:sldMkLst>
      </pc:sldChg>
      <pc:sldChg chg="del">
        <pc:chgData name="Axel Maille" userId="065ad68c099279a8" providerId="LiveId" clId="{FD040D65-23DD-264C-98D8-A6D065CCC4D9}" dt="2020-11-24T00:43:14.677" v="0" actId="2696"/>
        <pc:sldMkLst>
          <pc:docMk/>
          <pc:sldMk cId="1181750641" sldId="263"/>
        </pc:sldMkLst>
      </pc:sldChg>
      <pc:sldChg chg="del">
        <pc:chgData name="Axel Maille" userId="065ad68c099279a8" providerId="LiveId" clId="{FD040D65-23DD-264C-98D8-A6D065CCC4D9}" dt="2020-11-24T00:43:14.677" v="0" actId="2696"/>
        <pc:sldMkLst>
          <pc:docMk/>
          <pc:sldMk cId="3089490185" sldId="264"/>
        </pc:sldMkLst>
      </pc:sldChg>
      <pc:sldChg chg="del">
        <pc:chgData name="Axel Maille" userId="065ad68c099279a8" providerId="LiveId" clId="{FD040D65-23DD-264C-98D8-A6D065CCC4D9}" dt="2020-11-24T00:43:14.677" v="0" actId="2696"/>
        <pc:sldMkLst>
          <pc:docMk/>
          <pc:sldMk cId="3693110456" sldId="265"/>
        </pc:sldMkLst>
      </pc:sldChg>
      <pc:sldChg chg="del">
        <pc:chgData name="Axel Maille" userId="065ad68c099279a8" providerId="LiveId" clId="{FD040D65-23DD-264C-98D8-A6D065CCC4D9}" dt="2020-11-24T00:43:14.677" v="0" actId="2696"/>
        <pc:sldMkLst>
          <pc:docMk/>
          <pc:sldMk cId="1805463609" sldId="266"/>
        </pc:sldMkLst>
      </pc:sldChg>
      <pc:sldChg chg="del">
        <pc:chgData name="Axel Maille" userId="065ad68c099279a8" providerId="LiveId" clId="{FD040D65-23DD-264C-98D8-A6D065CCC4D9}" dt="2020-11-24T00:43:14.677" v="0" actId="2696"/>
        <pc:sldMkLst>
          <pc:docMk/>
          <pc:sldMk cId="2936040883" sldId="267"/>
        </pc:sldMkLst>
      </pc:sldChg>
      <pc:sldChg chg="del">
        <pc:chgData name="Axel Maille" userId="065ad68c099279a8" providerId="LiveId" clId="{FD040D65-23DD-264C-98D8-A6D065CCC4D9}" dt="2020-11-24T00:43:14.677" v="0" actId="2696"/>
        <pc:sldMkLst>
          <pc:docMk/>
          <pc:sldMk cId="2349045556" sldId="268"/>
        </pc:sldMkLst>
      </pc:sldChg>
      <pc:sldChg chg="del">
        <pc:chgData name="Axel Maille" userId="065ad68c099279a8" providerId="LiveId" clId="{FD040D65-23DD-264C-98D8-A6D065CCC4D9}" dt="2020-11-24T00:43:16.427" v="1" actId="2696"/>
        <pc:sldMkLst>
          <pc:docMk/>
          <pc:sldMk cId="2390591020" sldId="270"/>
        </pc:sldMkLst>
      </pc:sldChg>
      <pc:sldChg chg="del">
        <pc:chgData name="Axel Maille" userId="065ad68c099279a8" providerId="LiveId" clId="{FD040D65-23DD-264C-98D8-A6D065CCC4D9}" dt="2020-11-24T00:43:16.427" v="1" actId="2696"/>
        <pc:sldMkLst>
          <pc:docMk/>
          <pc:sldMk cId="309407288" sldId="271"/>
        </pc:sldMkLst>
      </pc:sldChg>
      <pc:sldChg chg="del">
        <pc:chgData name="Axel Maille" userId="065ad68c099279a8" providerId="LiveId" clId="{FD040D65-23DD-264C-98D8-A6D065CCC4D9}" dt="2020-11-24T00:43:16.427" v="1" actId="2696"/>
        <pc:sldMkLst>
          <pc:docMk/>
          <pc:sldMk cId="872205650" sldId="272"/>
        </pc:sldMkLst>
      </pc:sldChg>
      <pc:sldChg chg="del">
        <pc:chgData name="Axel Maille" userId="065ad68c099279a8" providerId="LiveId" clId="{FD040D65-23DD-264C-98D8-A6D065CCC4D9}" dt="2020-11-24T00:43:14.677" v="0" actId="2696"/>
        <pc:sldMkLst>
          <pc:docMk/>
          <pc:sldMk cId="2204639144" sldId="273"/>
        </pc:sldMkLst>
      </pc:sldChg>
      <pc:sldChg chg="del">
        <pc:chgData name="Axel Maille" userId="065ad68c099279a8" providerId="LiveId" clId="{FD040D65-23DD-264C-98D8-A6D065CCC4D9}" dt="2020-11-24T00:43:14.677" v="0" actId="2696"/>
        <pc:sldMkLst>
          <pc:docMk/>
          <pc:sldMk cId="159324202" sldId="274"/>
        </pc:sldMkLst>
      </pc:sldChg>
      <pc:sldChg chg="del">
        <pc:chgData name="Axel Maille" userId="065ad68c099279a8" providerId="LiveId" clId="{FD040D65-23DD-264C-98D8-A6D065CCC4D9}" dt="2020-11-24T00:43:14.677" v="0" actId="2696"/>
        <pc:sldMkLst>
          <pc:docMk/>
          <pc:sldMk cId="3028372313" sldId="27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3661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68034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11705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71501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49611CC-7445-5145-852D-B0038F480269}" type="datetimeFigureOut">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10426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49611CC-7445-5145-852D-B0038F480269}" type="datetimeFigureOut">
              <a:rPr lang="fr-FR" smtClean="0"/>
              <a:t>15/05/2023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6477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49611CC-7445-5145-852D-B0038F480269}" type="datetimeFigureOut">
              <a:rPr lang="fr-FR" smtClean="0"/>
              <a:t>15/05/2023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60760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49611CC-7445-5145-852D-B0038F480269}" type="datetimeFigureOut">
              <a:rPr lang="fr-FR" smtClean="0"/>
              <a:t>15/05/2023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29758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611CC-7445-5145-852D-B0038F480269}" type="datetimeFigureOut">
              <a:rPr lang="fr-FR" smtClean="0"/>
              <a:t>15/05/2023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64735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15/05/2023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86346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15/05/2023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41234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49611CC-7445-5145-852D-B0038F480269}" type="datetimeFigureOut">
              <a:rPr lang="fr-FR" smtClean="0"/>
              <a:t>15/05/2023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47619D5-86AC-E041-92CF-3E3920E39222}" type="slidenum">
              <a:rPr lang="fr-FR" smtClean="0"/>
              <a:t>‹N°›</a:t>
            </a:fld>
            <a:endParaRPr lang="fr-FR"/>
          </a:p>
        </p:txBody>
      </p:sp>
    </p:spTree>
    <p:extLst>
      <p:ext uri="{BB962C8B-B14F-4D97-AF65-F5344CB8AC3E}">
        <p14:creationId xmlns:p14="http://schemas.microsoft.com/office/powerpoint/2010/main" val="3584613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reeruncv.com/lettre-de-motivation/?utm_source=Document&amp;utm_medium=Link&amp;utm_campaign=Doc_CV_PTT" TargetMode="External"/><Relationship Id="rId3" Type="http://schemas.openxmlformats.org/officeDocument/2006/relationships/hyperlink" Target="https://www.creeruncv.com/conseils/lexperience-profesionnelle-sur-le-cv/?utm_source=Document&amp;utm_medium=Link&amp;utm_campaign=Doc_CV_PTT" TargetMode="External"/><Relationship Id="rId7" Type="http://schemas.openxmlformats.org/officeDocument/2006/relationships/hyperlink" Target="https://www.creeruncv.com/conseils/recrutement/?utm_source=Document&amp;utm_medium=Link&amp;utm_campaign=Doc_CV_PTT" TargetMode="External"/><Relationship Id="rId2" Type="http://schemas.openxmlformats.org/officeDocument/2006/relationships/hyperlink" Target="https://www.creeruncv.com/conseils/le-titre-du-cv/?utm_source=Document&amp;utm_medium=Link&amp;utm_campaign=Doc_CV_PTT" TargetMode="External"/><Relationship Id="rId1" Type="http://schemas.openxmlformats.org/officeDocument/2006/relationships/slideLayout" Target="../slideLayouts/slideLayout2.xml"/><Relationship Id="rId6" Type="http://schemas.openxmlformats.org/officeDocument/2006/relationships/hyperlink" Target="https://www.creeruncv.com/conseils/icones-pour-cv/?utm_source=Document&amp;utm_medium=Link&amp;utm_campaign=Doc_CV_PTT" TargetMode="External"/><Relationship Id="rId11" Type="http://schemas.openxmlformats.org/officeDocument/2006/relationships/hyperlink" Target="https://www.creeruncv.com/conseils/lettre-de-motivation/?utm_source=Document&amp;utm_medium=Link&amp;utm_campaign=Doc_CV_PTT" TargetMode="External"/><Relationship Id="rId5" Type="http://schemas.openxmlformats.org/officeDocument/2006/relationships/hyperlink" Target="https://www.creeruncv.com/conseils/faire-un-cv-conseils-pratiques/?utm_source=Document&amp;utm_medium=Link&amp;utm_campaign=Doc_CV_PTT" TargetMode="External"/><Relationship Id="rId10" Type="http://schemas.openxmlformats.org/officeDocument/2006/relationships/hyperlink" Target="https://www.creeruncv.com/modele-de-lettre/?utm_source=Document&amp;utm_medium=Link&amp;utm_campaign=Doc_CV_PTT" TargetMode="External"/><Relationship Id="rId4" Type="http://schemas.openxmlformats.org/officeDocument/2006/relationships/hyperlink" Target="https://www.creeruncv.com/conseils/laccroche-du-cv/?utm_source=Document&amp;utm_medium=Link&amp;utm_campaign=Doc_CV_PTT" TargetMode="External"/><Relationship Id="rId9" Type="http://schemas.openxmlformats.org/officeDocument/2006/relationships/hyperlink" Target="https://www.creeruncv.com/modele-de-let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78C851-7425-523A-6CBC-DE9507851506}"/>
              </a:ext>
            </a:extLst>
          </p:cNvPr>
          <p:cNvSpPr/>
          <p:nvPr/>
        </p:nvSpPr>
        <p:spPr>
          <a:xfrm>
            <a:off x="-7901" y="3146994"/>
            <a:ext cx="4195133" cy="13831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61" name="Rectangle 60">
            <a:extLst>
              <a:ext uri="{FF2B5EF4-FFF2-40B4-BE49-F238E27FC236}">
                <a16:creationId xmlns:a16="http://schemas.microsoft.com/office/drawing/2014/main" id="{05EA12FB-C899-014A-991D-0F5D3359B733}"/>
              </a:ext>
            </a:extLst>
          </p:cNvPr>
          <p:cNvSpPr/>
          <p:nvPr/>
        </p:nvSpPr>
        <p:spPr>
          <a:xfrm>
            <a:off x="4208991" y="0"/>
            <a:ext cx="2649009" cy="99059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34" name="TextBox 33"/>
          <p:cNvSpPr txBox="1"/>
          <p:nvPr/>
        </p:nvSpPr>
        <p:spPr>
          <a:xfrm>
            <a:off x="320737" y="1762290"/>
            <a:ext cx="3726842" cy="1323439"/>
          </a:xfrm>
          <a:prstGeom prst="rect">
            <a:avLst/>
          </a:prstGeom>
          <a:noFill/>
        </p:spPr>
        <p:txBody>
          <a:bodyPr wrap="square" rtlCol="0">
            <a:spAutoFit/>
          </a:bodyPr>
          <a:lstStyle/>
          <a:p>
            <a:r>
              <a:rPr lang="fr-FR" sz="1000" dirty="0"/>
              <a:t>Illustrateur créatif et expérimenté avec 12 ans d'expérience dans divers domaines de l'illustration, dont l'édition, la publicité, les jeux vidéo et les médias numériques. Maîtrise des techniques traditionnelles et numériques, ainsi que des logiciels de conception graphique et de retouche d'images. Passionné par la narration visuelle et doté d'une capacité à travailler efficacement sur plusieurs projets simultanément, tout en respectant les délais et en répondant aux attentes des clients.</a:t>
            </a:r>
          </a:p>
        </p:txBody>
      </p:sp>
      <p:sp>
        <p:nvSpPr>
          <p:cNvPr id="82" name="TextBox 81">
            <a:extLst>
              <a:ext uri="{FF2B5EF4-FFF2-40B4-BE49-F238E27FC236}">
                <a16:creationId xmlns:a16="http://schemas.microsoft.com/office/drawing/2014/main" id="{2A3626E0-FE08-E144-A22B-0EEC8870DA4B}"/>
              </a:ext>
            </a:extLst>
          </p:cNvPr>
          <p:cNvSpPr txBox="1"/>
          <p:nvPr/>
        </p:nvSpPr>
        <p:spPr>
          <a:xfrm>
            <a:off x="4478610" y="7982039"/>
            <a:ext cx="2109769" cy="1825884"/>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600"/>
              </a:spcAft>
              <a:buClr>
                <a:srgbClr val="00B0F0"/>
              </a:buClr>
              <a:buSzTx/>
              <a:buFontTx/>
              <a:buNone/>
              <a:tabLst/>
              <a:defRPr/>
            </a:pPr>
            <a:r>
              <a:rPr kumimoji="0" lang="en-US" sz="14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PERSONALITE</a:t>
            </a:r>
          </a:p>
          <a:p>
            <a:pPr marL="171450" marR="0" lvl="0" indent="-171450" fontAlgn="auto">
              <a:lnSpc>
                <a:spcPct val="130000"/>
              </a:lnSpc>
              <a:spcBef>
                <a:spcPts val="0"/>
              </a:spcBef>
              <a:spcAft>
                <a:spcPts val="300"/>
              </a:spcAft>
              <a:buClr>
                <a:srgbClr val="00B0F0"/>
              </a:buClr>
              <a:buSzTx/>
              <a:buFont typeface="Arial" panose="020B0604020202020204" pitchFamily="34" charset="0"/>
              <a:buChar char="•"/>
              <a:tabLst/>
              <a:defRPr/>
            </a:pPr>
            <a:r>
              <a:rPr lang="en-US" sz="1000" dirty="0" err="1">
                <a:solidFill>
                  <a:prstClr val="white"/>
                </a:solidFill>
              </a:rPr>
              <a:t>Créatif</a:t>
            </a:r>
            <a:endParaRPr lang="en-US" sz="1000" dirty="0">
              <a:solidFill>
                <a:prstClr val="white"/>
              </a:solidFill>
            </a:endParaRPr>
          </a:p>
          <a:p>
            <a:pPr marL="171450" marR="0" lvl="0" indent="-171450" fontAlgn="auto">
              <a:lnSpc>
                <a:spcPct val="130000"/>
              </a:lnSpc>
              <a:spcBef>
                <a:spcPts val="0"/>
              </a:spcBef>
              <a:spcAft>
                <a:spcPts val="300"/>
              </a:spcAft>
              <a:buClr>
                <a:srgbClr val="00B0F0"/>
              </a:buClr>
              <a:buSzTx/>
              <a:buFont typeface="Arial" panose="020B0604020202020204" pitchFamily="34" charset="0"/>
              <a:buChar char="•"/>
              <a:tabLst/>
              <a:defRPr/>
            </a:pPr>
            <a:r>
              <a:rPr lang="en-US" sz="1000" dirty="0" err="1">
                <a:solidFill>
                  <a:prstClr val="white"/>
                </a:solidFill>
              </a:rPr>
              <a:t>Organisé</a:t>
            </a:r>
            <a:endParaRPr lang="en-US" sz="1000" dirty="0">
              <a:solidFill>
                <a:prstClr val="white"/>
              </a:solidFill>
            </a:endParaRPr>
          </a:p>
          <a:p>
            <a:pPr marL="171450" marR="0" lvl="0" indent="-171450" fontAlgn="auto">
              <a:lnSpc>
                <a:spcPct val="130000"/>
              </a:lnSpc>
              <a:spcBef>
                <a:spcPts val="0"/>
              </a:spcBef>
              <a:spcAft>
                <a:spcPts val="300"/>
              </a:spcAft>
              <a:buClr>
                <a:srgbClr val="00B0F0"/>
              </a:buClr>
              <a:buSzTx/>
              <a:buFont typeface="Arial" panose="020B0604020202020204" pitchFamily="34" charset="0"/>
              <a:buChar char="•"/>
              <a:tabLst/>
              <a:defRPr/>
            </a:pPr>
            <a:r>
              <a:rPr lang="en-US" sz="1000" dirty="0">
                <a:solidFill>
                  <a:prstClr val="white"/>
                </a:solidFill>
              </a:rPr>
              <a:t>Sens du </a:t>
            </a:r>
            <a:r>
              <a:rPr lang="en-US" sz="1000" dirty="0" err="1">
                <a:solidFill>
                  <a:prstClr val="white"/>
                </a:solidFill>
              </a:rPr>
              <a:t>détail</a:t>
            </a:r>
            <a:endParaRPr lang="en-US" sz="1000" dirty="0">
              <a:solidFill>
                <a:prstClr val="white"/>
              </a:solidFill>
            </a:endParaRPr>
          </a:p>
          <a:p>
            <a:pPr marL="171450" marR="0" lvl="0" indent="-171450" fontAlgn="auto">
              <a:lnSpc>
                <a:spcPct val="130000"/>
              </a:lnSpc>
              <a:spcBef>
                <a:spcPts val="0"/>
              </a:spcBef>
              <a:spcAft>
                <a:spcPts val="300"/>
              </a:spcAft>
              <a:buClr>
                <a:srgbClr val="00B0F0"/>
              </a:buClr>
              <a:buSzTx/>
              <a:buFont typeface="Arial" panose="020B0604020202020204" pitchFamily="34" charset="0"/>
              <a:buChar char="•"/>
              <a:tabLst/>
              <a:defRPr/>
            </a:pPr>
            <a:r>
              <a:rPr lang="en-US" sz="1000" dirty="0" err="1">
                <a:solidFill>
                  <a:prstClr val="white"/>
                </a:solidFill>
              </a:rPr>
              <a:t>Adaptabilité</a:t>
            </a:r>
            <a:endParaRPr lang="en-US" sz="1000" dirty="0">
              <a:solidFill>
                <a:prstClr val="white"/>
              </a:solidFill>
            </a:endParaRPr>
          </a:p>
          <a:p>
            <a:pPr marL="171450" marR="0" lvl="0" indent="-171450" fontAlgn="auto">
              <a:lnSpc>
                <a:spcPct val="130000"/>
              </a:lnSpc>
              <a:spcBef>
                <a:spcPts val="0"/>
              </a:spcBef>
              <a:spcAft>
                <a:spcPts val="300"/>
              </a:spcAft>
              <a:buClr>
                <a:srgbClr val="00B0F0"/>
              </a:buClr>
              <a:buSzTx/>
              <a:buFont typeface="Arial" panose="020B0604020202020204" pitchFamily="34" charset="0"/>
              <a:buChar char="•"/>
              <a:tabLst/>
              <a:defRPr/>
            </a:pPr>
            <a:endParaRPr lang="en-US" sz="1000" dirty="0">
              <a:solidFill>
                <a:prstClr val="white"/>
              </a:solidFill>
            </a:endParaRPr>
          </a:p>
          <a:p>
            <a:pPr marL="171450" marR="0" lvl="0" indent="-171450" algn="l" defTabSz="457200" rtl="0" eaLnBrk="1" fontAlgn="auto" latinLnBrk="0" hangingPunct="1">
              <a:lnSpc>
                <a:spcPct val="130000"/>
              </a:lnSpc>
              <a:spcBef>
                <a:spcPts val="0"/>
              </a:spcBef>
              <a:spcAft>
                <a:spcPts val="0"/>
              </a:spcAft>
              <a:buClr>
                <a:prstClr val="white"/>
              </a:buClr>
              <a:buSzTx/>
              <a:buFont typeface="Arial" panose="020B0604020202020204" pitchFamily="34" charset="0"/>
              <a:buChar char="•"/>
              <a:tabLst/>
              <a:defRPr/>
            </a:pPr>
            <a:endParaRPr kumimoji="0" lang="en-US" sz="1000" b="0"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endParaRPr>
          </a:p>
        </p:txBody>
      </p:sp>
      <p:sp>
        <p:nvSpPr>
          <p:cNvPr id="86" name="TextBox 85">
            <a:extLst>
              <a:ext uri="{FF2B5EF4-FFF2-40B4-BE49-F238E27FC236}">
                <a16:creationId xmlns:a16="http://schemas.microsoft.com/office/drawing/2014/main" id="{B56CB2A4-EAAA-EB4F-933F-2DF24700F152}"/>
              </a:ext>
            </a:extLst>
          </p:cNvPr>
          <p:cNvSpPr txBox="1"/>
          <p:nvPr/>
        </p:nvSpPr>
        <p:spPr>
          <a:xfrm>
            <a:off x="4424554" y="1716602"/>
            <a:ext cx="2109769" cy="1430392"/>
          </a:xfrm>
          <a:prstGeom prst="rect">
            <a:avLst/>
          </a:prstGeom>
          <a:noFill/>
        </p:spPr>
        <p:txBody>
          <a:bodyPr wrap="square" rtlCol="0">
            <a:spAutoFit/>
          </a:bodyPr>
          <a:lstStyle/>
          <a:p>
            <a:pPr marL="171450" marR="0" lvl="0" indent="-171450" algn="l" defTabSz="457200" rtl="0" eaLnBrk="1" fontAlgn="auto" latinLnBrk="0" hangingPunct="1">
              <a:lnSpc>
                <a:spcPct val="130000"/>
              </a:lnSpc>
              <a:spcBef>
                <a:spcPts val="0"/>
              </a:spcBef>
              <a:spcAft>
                <a:spcPts val="300"/>
              </a:spcAft>
              <a:buClr>
                <a:srgbClr val="00B0F0"/>
              </a:buClr>
              <a:buSzTx/>
              <a:buFont typeface="Arial" panose="020B0604020202020204" pitchFamily="34" charset="0"/>
              <a:buChar char="•"/>
              <a:tabLst/>
              <a:defRPr/>
            </a:pPr>
            <a:r>
              <a:rPr kumimoji="0" lang="en-US" sz="1000" b="0" i="0" u="none" strike="noStrike" kern="1200" cap="none" spc="0" normalizeH="0" baseline="0" noProof="0" dirty="0" err="1">
                <a:ln>
                  <a:noFill/>
                </a:ln>
                <a:solidFill>
                  <a:prstClr val="white"/>
                </a:solidFill>
                <a:effectLst/>
                <a:uLnTx/>
                <a:uFillTx/>
                <a:ea typeface="Open Sans" panose="020B0606030504020204" pitchFamily="34" charset="0"/>
                <a:cs typeface="Open Sans" panose="020B0606030504020204" pitchFamily="34" charset="0"/>
              </a:rPr>
              <a:t>Adresse</a:t>
            </a:r>
            <a:r>
              <a:rPr kumimoji="0" lang="en-US" sz="1000" b="0"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 : 17 rue de la </a:t>
            </a:r>
            <a:r>
              <a:rPr kumimoji="0" lang="en-US" sz="1000" b="0" i="0" u="none" strike="noStrike" kern="1200" cap="none" spc="0" normalizeH="0" baseline="0" noProof="0" dirty="0" err="1">
                <a:ln>
                  <a:noFill/>
                </a:ln>
                <a:solidFill>
                  <a:prstClr val="white"/>
                </a:solidFill>
                <a:effectLst/>
                <a:uLnTx/>
                <a:uFillTx/>
                <a:ea typeface="Open Sans" panose="020B0606030504020204" pitchFamily="34" charset="0"/>
                <a:cs typeface="Open Sans" panose="020B0606030504020204" pitchFamily="34" charset="0"/>
              </a:rPr>
              <a:t>Réussite</a:t>
            </a:r>
            <a:r>
              <a:rPr kumimoji="0" lang="en-US" sz="1000" b="0"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 75015 Paris</a:t>
            </a:r>
          </a:p>
          <a:p>
            <a:pPr marL="171450" marR="0" lvl="0" indent="-171450" algn="l" defTabSz="457200" rtl="0" eaLnBrk="1" fontAlgn="auto" latinLnBrk="0" hangingPunct="1">
              <a:lnSpc>
                <a:spcPct val="130000"/>
              </a:lnSpc>
              <a:spcBef>
                <a:spcPts val="0"/>
              </a:spcBef>
              <a:spcAft>
                <a:spcPts val="300"/>
              </a:spcAft>
              <a:buClr>
                <a:srgbClr val="00B0F0"/>
              </a:buClr>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Tel : 060102030405</a:t>
            </a:r>
            <a:endParaRPr lang="en-US" sz="1000" dirty="0">
              <a:solidFill>
                <a:prstClr val="white"/>
              </a:solidFill>
              <a:ea typeface="Open Sans" panose="020B0606030504020204" pitchFamily="34" charset="0"/>
              <a:cs typeface="Open Sans" panose="020B0606030504020204" pitchFamily="34" charset="0"/>
            </a:endParaRPr>
          </a:p>
          <a:p>
            <a:pPr marL="171450" marR="0" lvl="0" indent="-171450" algn="l" defTabSz="457200" rtl="0" eaLnBrk="1" fontAlgn="auto" latinLnBrk="0" hangingPunct="1">
              <a:lnSpc>
                <a:spcPct val="130000"/>
              </a:lnSpc>
              <a:spcBef>
                <a:spcPts val="0"/>
              </a:spcBef>
              <a:spcAft>
                <a:spcPts val="300"/>
              </a:spcAft>
              <a:buClr>
                <a:srgbClr val="00B0F0"/>
              </a:buClr>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Mail : </a:t>
            </a:r>
            <a:r>
              <a:rPr kumimoji="0" lang="en-US" sz="1000" b="0" i="0" u="none" strike="noStrike" kern="1200" cap="none" spc="0" normalizeH="0" baseline="0" noProof="0" dirty="0" err="1">
                <a:ln>
                  <a:noFill/>
                </a:ln>
                <a:solidFill>
                  <a:prstClr val="white"/>
                </a:solidFill>
                <a:effectLst/>
                <a:uLnTx/>
                <a:uFillTx/>
                <a:ea typeface="Open Sans" panose="020B0606030504020204" pitchFamily="34" charset="0"/>
                <a:cs typeface="Open Sans" panose="020B0606030504020204" pitchFamily="34" charset="0"/>
              </a:rPr>
              <a:t>example@email.com</a:t>
            </a:r>
            <a:endParaRPr lang="fr-FR" sz="1000" dirty="0">
              <a:solidFill>
                <a:prstClr val="white"/>
              </a:solidFill>
              <a:ea typeface="Open Sans" panose="020B0606030504020204" pitchFamily="34" charset="0"/>
              <a:cs typeface="Open Sans" panose="020B0606030504020204" pitchFamily="34" charset="0"/>
            </a:endParaRPr>
          </a:p>
          <a:p>
            <a:pPr marL="171450" marR="0" lvl="0" indent="-171450" algn="l" defTabSz="457200" rtl="0" eaLnBrk="1" fontAlgn="auto" latinLnBrk="0" hangingPunct="1">
              <a:lnSpc>
                <a:spcPct val="130000"/>
              </a:lnSpc>
              <a:spcBef>
                <a:spcPts val="0"/>
              </a:spcBef>
              <a:spcAft>
                <a:spcPts val="300"/>
              </a:spcAft>
              <a:buClr>
                <a:srgbClr val="00B0F0"/>
              </a:buClr>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TW : </a:t>
            </a:r>
            <a:r>
              <a:rPr kumimoji="0" lang="en-US" sz="1000" b="0" i="0" u="none" strike="noStrike" kern="1200" cap="none" spc="0" normalizeH="0" baseline="0" noProof="0" dirty="0" err="1">
                <a:ln>
                  <a:noFill/>
                </a:ln>
                <a:solidFill>
                  <a:prstClr val="white"/>
                </a:solidFill>
                <a:effectLst/>
                <a:uLnTx/>
                <a:uFillTx/>
                <a:ea typeface="Open Sans" panose="020B0606030504020204" pitchFamily="34" charset="0"/>
                <a:cs typeface="Open Sans" panose="020B0606030504020204" pitchFamily="34" charset="0"/>
              </a:rPr>
              <a:t>twitter.com</a:t>
            </a:r>
            <a:r>
              <a:rPr kumimoji="0" lang="en-US" sz="1000" b="0"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a:t>
            </a:r>
            <a:r>
              <a:rPr kumimoji="0" lang="en-US" sz="10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add</a:t>
            </a:r>
          </a:p>
          <a:p>
            <a:pPr marL="171450" marR="0" lvl="0" indent="-171450" algn="l" defTabSz="457200" rtl="0" eaLnBrk="1" fontAlgn="auto" latinLnBrk="0" hangingPunct="1">
              <a:lnSpc>
                <a:spcPct val="130000"/>
              </a:lnSpc>
              <a:spcBef>
                <a:spcPts val="0"/>
              </a:spcBef>
              <a:spcAft>
                <a:spcPts val="300"/>
              </a:spcAft>
              <a:buClr>
                <a:srgbClr val="00B0F0"/>
              </a:buClr>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LK : </a:t>
            </a:r>
            <a:r>
              <a:rPr kumimoji="0" lang="en-US" sz="1000" b="0" i="0" u="none" strike="noStrike" kern="1200" cap="none" spc="0" normalizeH="0" baseline="0" noProof="0" dirty="0" err="1">
                <a:ln>
                  <a:noFill/>
                </a:ln>
                <a:solidFill>
                  <a:prstClr val="white"/>
                </a:solidFill>
                <a:effectLst/>
                <a:uLnTx/>
                <a:uFillTx/>
                <a:ea typeface="Open Sans" panose="020B0606030504020204" pitchFamily="34" charset="0"/>
                <a:cs typeface="Open Sans" panose="020B0606030504020204" pitchFamily="34" charset="0"/>
              </a:rPr>
              <a:t>linkedin.com</a:t>
            </a:r>
            <a:r>
              <a:rPr kumimoji="0" lang="en-US" sz="1000" b="0"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a:t>
            </a:r>
            <a:r>
              <a:rPr kumimoji="0" lang="en-US" sz="10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add</a:t>
            </a:r>
          </a:p>
        </p:txBody>
      </p:sp>
      <p:grpSp>
        <p:nvGrpSpPr>
          <p:cNvPr id="2" name="Group 1">
            <a:extLst>
              <a:ext uri="{FF2B5EF4-FFF2-40B4-BE49-F238E27FC236}">
                <a16:creationId xmlns:a16="http://schemas.microsoft.com/office/drawing/2014/main" id="{74B0473C-A0EC-F84D-9C68-3BD313DF8AF2}"/>
              </a:ext>
            </a:extLst>
          </p:cNvPr>
          <p:cNvGrpSpPr/>
          <p:nvPr/>
        </p:nvGrpSpPr>
        <p:grpSpPr>
          <a:xfrm>
            <a:off x="315776" y="3230090"/>
            <a:ext cx="3785101" cy="1172316"/>
            <a:chOff x="225425" y="3002169"/>
            <a:chExt cx="3971364" cy="1172316"/>
          </a:xfrm>
        </p:grpSpPr>
        <p:sp>
          <p:nvSpPr>
            <p:cNvPr id="41" name="TextBox 30">
              <a:extLst>
                <a:ext uri="{FF2B5EF4-FFF2-40B4-BE49-F238E27FC236}">
                  <a16:creationId xmlns:a16="http://schemas.microsoft.com/office/drawing/2014/main" id="{9843F1DE-6301-2549-A35C-31316D3D8E7B}"/>
                </a:ext>
              </a:extLst>
            </p:cNvPr>
            <p:cNvSpPr txBox="1"/>
            <p:nvPr/>
          </p:nvSpPr>
          <p:spPr>
            <a:xfrm>
              <a:off x="225425" y="3002169"/>
              <a:ext cx="2664516" cy="307777"/>
            </a:xfrm>
            <a:prstGeom prst="rect">
              <a:avLst/>
            </a:prstGeom>
            <a:noFill/>
          </p:spPr>
          <p:txBody>
            <a:bodyPr wrap="square" rtlCol="0">
              <a:spAutoFit/>
            </a:bodyPr>
            <a:lstStyle/>
            <a:p>
              <a:pPr>
                <a:defRPr/>
              </a:pPr>
              <a:r>
                <a:rPr lang="en-US" sz="1400" b="1" dirty="0">
                  <a:solidFill>
                    <a:srgbClr val="355CB2"/>
                  </a:solidFill>
                </a:rPr>
                <a:t>FORMATION </a:t>
              </a:r>
            </a:p>
          </p:txBody>
        </p:sp>
        <p:sp>
          <p:nvSpPr>
            <p:cNvPr id="84" name="TextBox 83"/>
            <p:cNvSpPr txBox="1"/>
            <p:nvPr/>
          </p:nvSpPr>
          <p:spPr>
            <a:xfrm>
              <a:off x="386790" y="3312711"/>
              <a:ext cx="3809999" cy="861774"/>
            </a:xfrm>
            <a:prstGeom prst="rect">
              <a:avLst/>
            </a:prstGeom>
            <a:noFill/>
          </p:spPr>
          <p:txBody>
            <a:bodyPr wrap="square" rtlCol="0">
              <a:spAutoFit/>
            </a:bodyPr>
            <a:lstStyle/>
            <a:p>
              <a:pPr marL="171450" indent="-171450">
                <a:buFont typeface="Arial" panose="020B0604020202020204" pitchFamily="34" charset="0"/>
                <a:buChar char="•"/>
              </a:pPr>
              <a:r>
                <a:rPr lang="fr-FR" sz="1000" b="1" dirty="0">
                  <a:solidFill>
                    <a:srgbClr val="355CB2"/>
                  </a:solidFill>
                </a:rPr>
                <a:t>Diplôme en Illustration et Arts visuels</a:t>
              </a:r>
            </a:p>
            <a:p>
              <a:pPr marL="628650" lvl="1" indent="-171450">
                <a:buFont typeface="Arial" panose="020B0604020202020204" pitchFamily="34" charset="0"/>
                <a:buChar char="•"/>
              </a:pPr>
              <a:r>
                <a:rPr lang="fr-FR" sz="1000" b="1" dirty="0">
                  <a:solidFill>
                    <a:srgbClr val="8BA989"/>
                  </a:solidFill>
                </a:rPr>
                <a:t> </a:t>
              </a:r>
              <a:r>
                <a:rPr lang="fr-FR" sz="1000" dirty="0"/>
                <a:t>Centre de formation des Designers -  Paris, Date</a:t>
              </a:r>
            </a:p>
            <a:p>
              <a:pPr marL="171450" indent="-171450">
                <a:buFont typeface="Arial" panose="020B0604020202020204" pitchFamily="34" charset="0"/>
                <a:buChar char="•"/>
              </a:pPr>
              <a:endParaRPr lang="fr-FR" sz="1000" dirty="0"/>
            </a:p>
            <a:p>
              <a:pPr marL="171450" indent="-171450">
                <a:buFont typeface="Arial" panose="020B0604020202020204" pitchFamily="34" charset="0"/>
                <a:buChar char="•"/>
              </a:pPr>
              <a:r>
                <a:rPr lang="fr-FR" sz="1000" b="1" dirty="0">
                  <a:solidFill>
                    <a:srgbClr val="355CB2"/>
                  </a:solidFill>
                </a:rPr>
                <a:t>Certificat en Techniques de dessin et peinture</a:t>
              </a:r>
            </a:p>
            <a:p>
              <a:pPr marL="628650" lvl="1" indent="-171450">
                <a:buFont typeface="Arial" panose="020B0604020202020204" pitchFamily="34" charset="0"/>
                <a:buChar char="•"/>
              </a:pPr>
              <a:r>
                <a:rPr lang="fr-FR" sz="1000" dirty="0"/>
                <a:t> Organisme de formation - Ville, Date</a:t>
              </a:r>
            </a:p>
          </p:txBody>
        </p:sp>
      </p:grpSp>
      <p:grpSp>
        <p:nvGrpSpPr>
          <p:cNvPr id="3" name="Group 2">
            <a:extLst>
              <a:ext uri="{FF2B5EF4-FFF2-40B4-BE49-F238E27FC236}">
                <a16:creationId xmlns:a16="http://schemas.microsoft.com/office/drawing/2014/main" id="{4F9E12F1-CF50-DC49-A139-F7193A2AEA12}"/>
              </a:ext>
            </a:extLst>
          </p:cNvPr>
          <p:cNvGrpSpPr/>
          <p:nvPr/>
        </p:nvGrpSpPr>
        <p:grpSpPr>
          <a:xfrm>
            <a:off x="320737" y="4707066"/>
            <a:ext cx="3780140" cy="2285489"/>
            <a:chOff x="225425" y="5371319"/>
            <a:chExt cx="3966159" cy="1372237"/>
          </a:xfrm>
        </p:grpSpPr>
        <p:sp>
          <p:nvSpPr>
            <p:cNvPr id="89" name="TextBox 30">
              <a:extLst>
                <a:ext uri="{FF2B5EF4-FFF2-40B4-BE49-F238E27FC236}">
                  <a16:creationId xmlns:a16="http://schemas.microsoft.com/office/drawing/2014/main" id="{3CFB2C65-6D28-BF4E-9B33-4823F20B708B}"/>
                </a:ext>
              </a:extLst>
            </p:cNvPr>
            <p:cNvSpPr txBox="1"/>
            <p:nvPr/>
          </p:nvSpPr>
          <p:spPr>
            <a:xfrm>
              <a:off x="225425" y="5371319"/>
              <a:ext cx="2177044" cy="18479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55CB2"/>
                  </a:solidFill>
                  <a:effectLst/>
                  <a:uLnTx/>
                  <a:uFillTx/>
                  <a:ea typeface="Open Sans" panose="020B0606030504020204" pitchFamily="34" charset="0"/>
                  <a:cs typeface="Open Sans" panose="020B0606030504020204" pitchFamily="34" charset="0"/>
                </a:rPr>
                <a:t>EXPERIENCE</a:t>
              </a:r>
            </a:p>
          </p:txBody>
        </p:sp>
        <p:sp>
          <p:nvSpPr>
            <p:cNvPr id="90" name="TextBox 89">
              <a:extLst>
                <a:ext uri="{FF2B5EF4-FFF2-40B4-BE49-F238E27FC236}">
                  <a16:creationId xmlns:a16="http://schemas.microsoft.com/office/drawing/2014/main" id="{4644C83C-CBBC-BE4D-BD04-48D5A41F6EA0}"/>
                </a:ext>
              </a:extLst>
            </p:cNvPr>
            <p:cNvSpPr txBox="1"/>
            <p:nvPr/>
          </p:nvSpPr>
          <p:spPr>
            <a:xfrm>
              <a:off x="381585" y="5579360"/>
              <a:ext cx="3809999" cy="1164196"/>
            </a:xfrm>
            <a:prstGeom prst="rect">
              <a:avLst/>
            </a:prstGeom>
            <a:noFill/>
          </p:spPr>
          <p:txBody>
            <a:bodyPr wrap="square" rtlCol="0">
              <a:spAutoFit/>
            </a:bodyPr>
            <a:lstStyle/>
            <a:p>
              <a:r>
                <a:rPr lang="fr-FR" sz="1000" b="1" dirty="0">
                  <a:solidFill>
                    <a:srgbClr val="355CB2"/>
                  </a:solidFill>
                </a:rPr>
                <a:t>Illustrateur indépendant </a:t>
              </a:r>
              <a:r>
                <a:rPr kumimoji="0" lang="en-US" sz="1000" b="1" i="0" u="none" strike="noStrike" kern="1200" cap="none" spc="0" normalizeH="0" baseline="0" noProof="0" dirty="0">
                  <a:ln>
                    <a:noFill/>
                  </a:ln>
                  <a:solidFill>
                    <a:srgbClr val="00B0F0"/>
                  </a:solidFill>
                  <a:effectLst/>
                  <a:uLnTx/>
                  <a:uFillTx/>
                  <a:ea typeface="Open Sans" panose="020B0606030504020204" pitchFamily="34" charset="0"/>
                  <a:cs typeface="Open Sans" panose="020B0606030504020204" pitchFamily="34" charset="0"/>
                </a:rPr>
                <a:t>• </a:t>
              </a:r>
              <a:r>
                <a:rPr lang="fr-FR" sz="1000" b="1" dirty="0">
                  <a:solidFill>
                    <a:srgbClr val="00B0F0"/>
                  </a:solidFill>
                </a:rPr>
                <a:t> Freelance [Nom de la ville] </a:t>
              </a:r>
              <a:r>
                <a:rPr kumimoji="0" lang="en-US" sz="1000" b="1" i="0" u="none" strike="noStrike" kern="1200" cap="none" spc="0" normalizeH="0" baseline="0" noProof="0" dirty="0">
                  <a:ln>
                    <a:noFill/>
                  </a:ln>
                  <a:solidFill>
                    <a:srgbClr val="00B0F0"/>
                  </a:solidFill>
                  <a:effectLst/>
                  <a:uLnTx/>
                  <a:uFillTx/>
                  <a:ea typeface="Open Sans" panose="020B0606030504020204" pitchFamily="34" charset="0"/>
                  <a:cs typeface="Open Sans" panose="020B0606030504020204" pitchFamily="34" charset="0"/>
                </a:rPr>
                <a:t>•  </a:t>
              </a:r>
              <a:r>
                <a:rPr lang="fr-FR" sz="1000" b="1" dirty="0">
                  <a:solidFill>
                    <a:srgbClr val="00B0F0"/>
                  </a:solidFill>
                </a:rPr>
                <a:t>Ville, Date à Date</a:t>
              </a:r>
            </a:p>
            <a:p>
              <a:endParaRPr lang="fr-FR" sz="1000" b="1" dirty="0">
                <a:solidFill>
                  <a:srgbClr val="8BA989"/>
                </a:solidFill>
              </a:endParaRPr>
            </a:p>
            <a:p>
              <a:pPr marL="171450" indent="-171450">
                <a:buFont typeface="Arial" panose="020B0604020202020204" pitchFamily="34" charset="0"/>
                <a:buChar char="•"/>
              </a:pPr>
              <a:r>
                <a:rPr lang="fr-FR" sz="1000" dirty="0"/>
                <a:t>Collaboration avec des clients issus de divers secteurs (édition, publicité, jeux vidéo, etc.) pour créer des illustrations personnalisées et adaptées à leurs besoins.</a:t>
              </a:r>
            </a:p>
            <a:p>
              <a:pPr marL="171450" indent="-171450">
                <a:buFont typeface="Arial" panose="020B0604020202020204" pitchFamily="34" charset="0"/>
                <a:buChar char="•"/>
              </a:pPr>
              <a:r>
                <a:rPr lang="fr-FR" sz="1000" dirty="0"/>
                <a:t>Gestion de projets d'illustration de la conception à la réalisation, en respectant les délais et les budgets.</a:t>
              </a:r>
            </a:p>
            <a:p>
              <a:pPr marL="171450" indent="-171450">
                <a:buFont typeface="Arial" panose="020B0604020202020204" pitchFamily="34" charset="0"/>
                <a:buChar char="•"/>
              </a:pPr>
              <a:r>
                <a:rPr lang="fr-FR" sz="1000" dirty="0"/>
                <a:t>Développement de concepts visuels et de storyboards pour des projets d'animation et de jeux vidéo.</a:t>
              </a:r>
            </a:p>
            <a:p>
              <a:pPr marL="171450" indent="-171450">
                <a:buFont typeface="Arial" panose="020B0604020202020204" pitchFamily="34" charset="0"/>
                <a:buChar char="•"/>
              </a:pPr>
              <a:r>
                <a:rPr lang="fr-FR" sz="1000" dirty="0"/>
                <a:t>Création et mise à jour régulière d'un portfolio en ligne pour présenter mes travaux et attirer de nouveaux clients.</a:t>
              </a:r>
            </a:p>
          </p:txBody>
        </p:sp>
      </p:grpSp>
      <p:sp>
        <p:nvSpPr>
          <p:cNvPr id="33" name="TextBox 32">
            <a:extLst>
              <a:ext uri="{FF2B5EF4-FFF2-40B4-BE49-F238E27FC236}">
                <a16:creationId xmlns:a16="http://schemas.microsoft.com/office/drawing/2014/main" id="{51F3582C-D313-C147-944A-F6132115005E}"/>
              </a:ext>
            </a:extLst>
          </p:cNvPr>
          <p:cNvSpPr txBox="1"/>
          <p:nvPr/>
        </p:nvSpPr>
        <p:spPr>
          <a:xfrm>
            <a:off x="418113" y="375729"/>
            <a:ext cx="2894697" cy="4616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55CB2"/>
                </a:solidFill>
                <a:effectLst/>
                <a:uLnTx/>
                <a:uFillTx/>
                <a:ea typeface="Open Sans" panose="020B0606030504020204" pitchFamily="34" charset="0"/>
                <a:cs typeface="Open Sans" panose="020B0606030504020204" pitchFamily="34" charset="0"/>
              </a:rPr>
              <a:t>Pierre ILLUSTRATEUR</a:t>
            </a:r>
            <a:endParaRPr kumimoji="0" lang="uk-UA" sz="2400" b="1" i="0" u="none" strike="noStrike" kern="1200" cap="none" spc="0" normalizeH="0" baseline="0" noProof="0" dirty="0">
              <a:ln>
                <a:noFill/>
              </a:ln>
              <a:solidFill>
                <a:srgbClr val="355CB2"/>
              </a:solidFill>
              <a:effectLst/>
              <a:uLnTx/>
              <a:uFillTx/>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599FD888-EF71-0D4E-878D-4293D3F9890D}"/>
              </a:ext>
            </a:extLst>
          </p:cNvPr>
          <p:cNvSpPr txBox="1"/>
          <p:nvPr/>
        </p:nvSpPr>
        <p:spPr>
          <a:xfrm>
            <a:off x="320737" y="998033"/>
            <a:ext cx="2933939" cy="629788"/>
          </a:xfrm>
          <a:prstGeom prst="rect">
            <a:avLst/>
          </a:prstGeom>
          <a:noFill/>
        </p:spPr>
        <p:txBody>
          <a:bodyPr wrap="square" rtlCol="0">
            <a:spAutoFit/>
          </a:bodyPr>
          <a:lstStyle/>
          <a:p>
            <a:pPr marL="0" marR="0" lvl="0" indent="0" algn="r" defTabSz="457200" rtl="0" eaLnBrk="1" fontAlgn="auto" latinLnBrk="0" hangingPunct="1">
              <a:lnSpc>
                <a:spcPct val="130000"/>
              </a:lnSpc>
              <a:spcBef>
                <a:spcPts val="0"/>
              </a:spcBef>
              <a:spcAft>
                <a:spcPts val="0"/>
              </a:spcAft>
              <a:buClr>
                <a:srgbClr val="00B0F0"/>
              </a:buClr>
              <a:buSzTx/>
              <a:buFontTx/>
              <a:buNone/>
              <a:tabLst/>
              <a:defRPr/>
            </a:pPr>
            <a:r>
              <a:rPr lang="fr-FR" sz="1400" dirty="0"/>
              <a:t>Illustrateur créatif et expérimenté – 12 ans d’expérience</a:t>
            </a:r>
            <a:endParaRPr kumimoji="0" lang="uk-UA" sz="14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p:txBody>
      </p:sp>
      <p:cxnSp>
        <p:nvCxnSpPr>
          <p:cNvPr id="65" name="Straight Connector 64">
            <a:extLst>
              <a:ext uri="{FF2B5EF4-FFF2-40B4-BE49-F238E27FC236}">
                <a16:creationId xmlns:a16="http://schemas.microsoft.com/office/drawing/2014/main" id="{5F54E3D9-E2CD-7E4B-8EF6-F7B8CC5ED7AF}"/>
              </a:ext>
            </a:extLst>
          </p:cNvPr>
          <p:cNvCxnSpPr>
            <a:cxnSpLocks/>
          </p:cNvCxnSpPr>
          <p:nvPr/>
        </p:nvCxnSpPr>
        <p:spPr>
          <a:xfrm>
            <a:off x="359979" y="909678"/>
            <a:ext cx="284654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64">
            <a:extLst>
              <a:ext uri="{FF2B5EF4-FFF2-40B4-BE49-F238E27FC236}">
                <a16:creationId xmlns:a16="http://schemas.microsoft.com/office/drawing/2014/main" id="{5F54E3D9-E2CD-7E4B-8EF6-F7B8CC5ED7AF}"/>
              </a:ext>
            </a:extLst>
          </p:cNvPr>
          <p:cNvCxnSpPr>
            <a:cxnSpLocks/>
          </p:cNvCxnSpPr>
          <p:nvPr/>
        </p:nvCxnSpPr>
        <p:spPr>
          <a:xfrm>
            <a:off x="5250146" y="909678"/>
            <a:ext cx="1274479" cy="0"/>
          </a:xfrm>
          <a:prstGeom prst="line">
            <a:avLst/>
          </a:prstGeom>
          <a:ln w="19050">
            <a:solidFill>
              <a:srgbClr val="E7E6E6"/>
            </a:solidFill>
          </a:ln>
        </p:spPr>
        <p:style>
          <a:lnRef idx="1">
            <a:schemeClr val="accent1"/>
          </a:lnRef>
          <a:fillRef idx="0">
            <a:schemeClr val="accent1"/>
          </a:fillRef>
          <a:effectRef idx="0">
            <a:schemeClr val="accent1"/>
          </a:effectRef>
          <a:fontRef idx="minor">
            <a:schemeClr val="tx1"/>
          </a:fontRef>
        </p:style>
      </p:cxnSp>
      <p:sp>
        <p:nvSpPr>
          <p:cNvPr id="12" name="Овал 11"/>
          <p:cNvSpPr/>
          <p:nvPr/>
        </p:nvSpPr>
        <p:spPr>
          <a:xfrm>
            <a:off x="3486382" y="165651"/>
            <a:ext cx="1488055" cy="148805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ea typeface="+mn-ea"/>
              <a:cs typeface="+mn-cs"/>
            </a:endParaRPr>
          </a:p>
        </p:txBody>
      </p:sp>
      <p:pic>
        <p:nvPicPr>
          <p:cNvPr id="8" name="Image 7" descr="Une image contenant Visage humain, habits, personne, sourire&#10;&#10;Description générée automatiquement">
            <a:extLst>
              <a:ext uri="{FF2B5EF4-FFF2-40B4-BE49-F238E27FC236}">
                <a16:creationId xmlns:a16="http://schemas.microsoft.com/office/drawing/2014/main" id="{246E1F8B-4338-7688-1B7B-6BA556C0E23B}"/>
              </a:ext>
            </a:extLst>
          </p:cNvPr>
          <p:cNvPicPr>
            <a:picLocks noChangeAspect="1"/>
          </p:cNvPicPr>
          <p:nvPr/>
        </p:nvPicPr>
        <p:blipFill rotWithShape="1">
          <a:blip r:embed="rId2"/>
          <a:srcRect r="33746"/>
          <a:stretch/>
        </p:blipFill>
        <p:spPr>
          <a:xfrm>
            <a:off x="3544516" y="205639"/>
            <a:ext cx="1397711" cy="1408078"/>
          </a:xfrm>
          <a:prstGeom prst="ellipse">
            <a:avLst/>
          </a:prstGeom>
        </p:spPr>
      </p:pic>
      <p:sp>
        <p:nvSpPr>
          <p:cNvPr id="9" name="TextBox 81">
            <a:extLst>
              <a:ext uri="{FF2B5EF4-FFF2-40B4-BE49-F238E27FC236}">
                <a16:creationId xmlns:a16="http://schemas.microsoft.com/office/drawing/2014/main" id="{F59D9922-8E53-2962-957A-665C9A177CF9}"/>
              </a:ext>
            </a:extLst>
          </p:cNvPr>
          <p:cNvSpPr txBox="1"/>
          <p:nvPr/>
        </p:nvSpPr>
        <p:spPr>
          <a:xfrm>
            <a:off x="4398899" y="3401554"/>
            <a:ext cx="2247434" cy="4580485"/>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600"/>
              </a:spcAft>
              <a:buClr>
                <a:srgbClr val="00B0F0"/>
              </a:buClr>
              <a:buSzTx/>
              <a:buFontTx/>
              <a:buNone/>
              <a:tabLst/>
              <a:defRPr/>
            </a:pPr>
            <a:r>
              <a:rPr kumimoji="0" lang="en-US" sz="1400" b="1" i="0" u="none" strike="noStrike" kern="1200" cap="none" spc="0" normalizeH="0" baseline="0" noProof="0" dirty="0">
                <a:ln>
                  <a:noFill/>
                </a:ln>
                <a:solidFill>
                  <a:schemeClr val="bg1"/>
                </a:solidFill>
                <a:effectLst/>
                <a:uLnTx/>
                <a:uFillTx/>
                <a:ea typeface="Open Sans" panose="020B0606030504020204" pitchFamily="34" charset="0"/>
                <a:cs typeface="Open Sans" panose="020B0606030504020204" pitchFamily="34" charset="0"/>
              </a:rPr>
              <a:t>COMPETENCES</a:t>
            </a:r>
          </a:p>
          <a:p>
            <a:pPr marL="171450" indent="-171450">
              <a:lnSpc>
                <a:spcPct val="130000"/>
              </a:lnSpc>
              <a:spcAft>
                <a:spcPts val="300"/>
              </a:spcAft>
              <a:buClr>
                <a:srgbClr val="00B0F0"/>
              </a:buClr>
              <a:buFont typeface="Arial" panose="020B0604020202020204" pitchFamily="34" charset="0"/>
              <a:buChar char="•"/>
              <a:defRPr/>
            </a:pPr>
            <a:r>
              <a:rPr lang="fr-FR" sz="1000" dirty="0">
                <a:solidFill>
                  <a:schemeClr val="bg1"/>
                </a:solidFill>
              </a:rPr>
              <a:t>Premiers secours et secours à personne</a:t>
            </a:r>
          </a:p>
          <a:p>
            <a:pPr marL="171450" indent="-171450">
              <a:lnSpc>
                <a:spcPct val="130000"/>
              </a:lnSpc>
              <a:spcAft>
                <a:spcPts val="300"/>
              </a:spcAft>
              <a:buClr>
                <a:srgbClr val="00B0F0"/>
              </a:buClr>
              <a:buFont typeface="Arial" panose="020B0604020202020204" pitchFamily="34" charset="0"/>
              <a:buChar char="•"/>
              <a:defRPr/>
            </a:pPr>
            <a:r>
              <a:rPr lang="fr-FR" sz="1000" dirty="0">
                <a:solidFill>
                  <a:schemeClr val="bg1"/>
                </a:solidFill>
              </a:rPr>
              <a:t>Créativité et sens du détail</a:t>
            </a:r>
          </a:p>
          <a:p>
            <a:pPr marL="171450" indent="-171450">
              <a:lnSpc>
                <a:spcPct val="130000"/>
              </a:lnSpc>
              <a:spcAft>
                <a:spcPts val="300"/>
              </a:spcAft>
              <a:buClr>
                <a:srgbClr val="00B0F0"/>
              </a:buClr>
              <a:buFont typeface="Arial" panose="020B0604020202020204" pitchFamily="34" charset="0"/>
              <a:buChar char="•"/>
              <a:defRPr/>
            </a:pPr>
            <a:r>
              <a:rPr lang="fr-FR" sz="1000" dirty="0">
                <a:solidFill>
                  <a:schemeClr val="bg1"/>
                </a:solidFill>
              </a:rPr>
              <a:t>Maîtrise des logiciels Adobe Creative Suite (Illustrator, Photoshop, InDesign)</a:t>
            </a:r>
          </a:p>
          <a:p>
            <a:pPr marL="171450" indent="-171450">
              <a:lnSpc>
                <a:spcPct val="130000"/>
              </a:lnSpc>
              <a:spcAft>
                <a:spcPts val="300"/>
              </a:spcAft>
              <a:buClr>
                <a:srgbClr val="00B0F0"/>
              </a:buClr>
              <a:buFont typeface="Arial" panose="020B0604020202020204" pitchFamily="34" charset="0"/>
              <a:buChar char="•"/>
              <a:defRPr/>
            </a:pPr>
            <a:r>
              <a:rPr lang="fr-FR" sz="1000" dirty="0">
                <a:solidFill>
                  <a:schemeClr val="bg1"/>
                </a:solidFill>
              </a:rPr>
              <a:t>Techniques de dessin traditionnelles (croquis, aquarelle, gouache, encre)</a:t>
            </a:r>
          </a:p>
          <a:p>
            <a:pPr marL="171450" indent="-171450">
              <a:lnSpc>
                <a:spcPct val="130000"/>
              </a:lnSpc>
              <a:spcAft>
                <a:spcPts val="300"/>
              </a:spcAft>
              <a:buClr>
                <a:srgbClr val="00B0F0"/>
              </a:buClr>
              <a:buFont typeface="Arial" panose="020B0604020202020204" pitchFamily="34" charset="0"/>
              <a:buChar char="•"/>
              <a:defRPr/>
            </a:pPr>
            <a:r>
              <a:rPr lang="fr-FR" sz="1000" dirty="0">
                <a:solidFill>
                  <a:schemeClr val="bg1"/>
                </a:solidFill>
              </a:rPr>
              <a:t>Illustration numérique (tablette graphique, peinture numérique)</a:t>
            </a:r>
          </a:p>
          <a:p>
            <a:pPr marL="171450" indent="-171450">
              <a:lnSpc>
                <a:spcPct val="130000"/>
              </a:lnSpc>
              <a:spcAft>
                <a:spcPts val="300"/>
              </a:spcAft>
              <a:buClr>
                <a:srgbClr val="00B0F0"/>
              </a:buClr>
              <a:buFont typeface="Arial" panose="020B0604020202020204" pitchFamily="34" charset="0"/>
              <a:buChar char="•"/>
              <a:defRPr/>
            </a:pPr>
            <a:r>
              <a:rPr lang="fr-FR" sz="1000" dirty="0">
                <a:solidFill>
                  <a:schemeClr val="bg1"/>
                </a:solidFill>
              </a:rPr>
              <a:t>Conception de personnages et d'environnements</a:t>
            </a:r>
          </a:p>
          <a:p>
            <a:pPr marL="171450" indent="-171450">
              <a:lnSpc>
                <a:spcPct val="130000"/>
              </a:lnSpc>
              <a:spcAft>
                <a:spcPts val="300"/>
              </a:spcAft>
              <a:buClr>
                <a:srgbClr val="00B0F0"/>
              </a:buClr>
              <a:buFont typeface="Arial" panose="020B0604020202020204" pitchFamily="34" charset="0"/>
              <a:buChar char="•"/>
              <a:defRPr/>
            </a:pPr>
            <a:r>
              <a:rPr lang="fr-FR" sz="1000" dirty="0">
                <a:solidFill>
                  <a:schemeClr val="bg1"/>
                </a:solidFill>
              </a:rPr>
              <a:t>Adaptabilité à divers styles artistiques</a:t>
            </a:r>
          </a:p>
          <a:p>
            <a:pPr marL="171450" indent="-171450">
              <a:lnSpc>
                <a:spcPct val="130000"/>
              </a:lnSpc>
              <a:spcAft>
                <a:spcPts val="300"/>
              </a:spcAft>
              <a:buClr>
                <a:srgbClr val="00B0F0"/>
              </a:buClr>
              <a:buFont typeface="Arial" panose="020B0604020202020204" pitchFamily="34" charset="0"/>
              <a:buChar char="•"/>
              <a:defRPr/>
            </a:pPr>
            <a:r>
              <a:rPr lang="fr-FR" sz="1000" dirty="0">
                <a:solidFill>
                  <a:schemeClr val="bg1"/>
                </a:solidFill>
              </a:rPr>
              <a:t>Gestion de projet et respect des délais</a:t>
            </a:r>
          </a:p>
          <a:p>
            <a:pPr marL="171450" indent="-171450">
              <a:lnSpc>
                <a:spcPct val="130000"/>
              </a:lnSpc>
              <a:spcAft>
                <a:spcPts val="300"/>
              </a:spcAft>
              <a:buClr>
                <a:srgbClr val="00B0F0"/>
              </a:buClr>
              <a:buFont typeface="Arial" panose="020B0604020202020204" pitchFamily="34" charset="0"/>
              <a:buChar char="•"/>
              <a:defRPr/>
            </a:pPr>
            <a:r>
              <a:rPr lang="fr-FR" sz="1000" dirty="0">
                <a:solidFill>
                  <a:schemeClr val="bg1"/>
                </a:solidFill>
              </a:rPr>
              <a:t>Excellente communication avec les clients et les équipes</a:t>
            </a:r>
          </a:p>
          <a:p>
            <a:pPr marL="171450" marR="0" lvl="0" indent="-171450" algn="l" defTabSz="457200" rtl="0" eaLnBrk="1" fontAlgn="auto" latinLnBrk="0" hangingPunct="1">
              <a:lnSpc>
                <a:spcPct val="130000"/>
              </a:lnSpc>
              <a:spcBef>
                <a:spcPts val="0"/>
              </a:spcBef>
              <a:spcAft>
                <a:spcPts val="0"/>
              </a:spcAft>
              <a:buClr>
                <a:prstClr val="white"/>
              </a:buClr>
              <a:buSzTx/>
              <a:buFont typeface="Arial" panose="020B0604020202020204" pitchFamily="34" charset="0"/>
              <a:buChar char="•"/>
              <a:tabLst/>
              <a:defRPr/>
            </a:pPr>
            <a:endParaRPr kumimoji="0" lang="en-US" sz="1000" b="0" i="0" u="none" strike="noStrike" kern="1200" cap="none" spc="0" normalizeH="0" baseline="0" noProof="0" dirty="0">
              <a:ln>
                <a:noFill/>
              </a:ln>
              <a:solidFill>
                <a:schemeClr val="bg1"/>
              </a:solidFill>
              <a:effectLst/>
              <a:uLnTx/>
              <a:uFillTx/>
              <a:ea typeface="Open Sans" panose="020B0606030504020204" pitchFamily="34" charset="0"/>
              <a:cs typeface="Open Sans" panose="020B0606030504020204" pitchFamily="34" charset="0"/>
            </a:endParaRPr>
          </a:p>
        </p:txBody>
      </p:sp>
      <p:sp>
        <p:nvSpPr>
          <p:cNvPr id="4" name="TextBox 89">
            <a:extLst>
              <a:ext uri="{FF2B5EF4-FFF2-40B4-BE49-F238E27FC236}">
                <a16:creationId xmlns:a16="http://schemas.microsoft.com/office/drawing/2014/main" id="{142C2B33-9B82-FA86-230F-EC7DA72A33FC}"/>
              </a:ext>
            </a:extLst>
          </p:cNvPr>
          <p:cNvSpPr txBox="1"/>
          <p:nvPr/>
        </p:nvSpPr>
        <p:spPr>
          <a:xfrm>
            <a:off x="418113" y="7169468"/>
            <a:ext cx="3631304" cy="2400657"/>
          </a:xfrm>
          <a:prstGeom prst="rect">
            <a:avLst/>
          </a:prstGeom>
          <a:noFill/>
        </p:spPr>
        <p:txBody>
          <a:bodyPr wrap="square" rtlCol="0">
            <a:spAutoFit/>
          </a:bodyPr>
          <a:lstStyle/>
          <a:p>
            <a:r>
              <a:rPr lang="fr-FR" sz="1000" b="1" dirty="0">
                <a:solidFill>
                  <a:srgbClr val="355CB2"/>
                </a:solidFill>
              </a:rPr>
              <a:t>Illustrateur  sénior </a:t>
            </a:r>
            <a:r>
              <a:rPr kumimoji="0" lang="en-US" sz="1000" b="1" i="0" u="none" strike="noStrike" kern="1200" cap="none" spc="0" normalizeH="0" baseline="0" noProof="0" dirty="0">
                <a:ln>
                  <a:noFill/>
                </a:ln>
                <a:solidFill>
                  <a:srgbClr val="00B0F0"/>
                </a:solidFill>
                <a:effectLst/>
                <a:uLnTx/>
                <a:uFillTx/>
                <a:ea typeface="Open Sans" panose="020B0606030504020204" pitchFamily="34" charset="0"/>
                <a:cs typeface="Open Sans" panose="020B0606030504020204" pitchFamily="34" charset="0"/>
              </a:rPr>
              <a:t>• </a:t>
            </a:r>
            <a:r>
              <a:rPr lang="fr-FR" sz="1000" b="1" dirty="0">
                <a:solidFill>
                  <a:srgbClr val="00B0F0"/>
                </a:solidFill>
              </a:rPr>
              <a:t> Agence de Com’ [Nom de la ville] </a:t>
            </a:r>
            <a:r>
              <a:rPr kumimoji="0" lang="en-US" sz="1000" b="1" i="0" u="none" strike="noStrike" kern="1200" cap="none" spc="0" normalizeH="0" baseline="0" noProof="0" dirty="0">
                <a:ln>
                  <a:noFill/>
                </a:ln>
                <a:solidFill>
                  <a:srgbClr val="00B0F0"/>
                </a:solidFill>
                <a:effectLst/>
                <a:uLnTx/>
                <a:uFillTx/>
                <a:ea typeface="Open Sans" panose="020B0606030504020204" pitchFamily="34" charset="0"/>
                <a:cs typeface="Open Sans" panose="020B0606030504020204" pitchFamily="34" charset="0"/>
              </a:rPr>
              <a:t>•  </a:t>
            </a:r>
            <a:r>
              <a:rPr lang="fr-FR" sz="1000" b="1" dirty="0">
                <a:solidFill>
                  <a:srgbClr val="00B0F0"/>
                </a:solidFill>
              </a:rPr>
              <a:t>Ville, Date à Date</a:t>
            </a:r>
          </a:p>
          <a:p>
            <a:endParaRPr lang="fr-FR" sz="1000" b="1" dirty="0">
              <a:solidFill>
                <a:srgbClr val="8BA989"/>
              </a:solidFill>
            </a:endParaRPr>
          </a:p>
          <a:p>
            <a:pPr marL="171450" indent="-171450">
              <a:buFont typeface="Arial" panose="020B0604020202020204" pitchFamily="34" charset="0"/>
              <a:buChar char="•"/>
            </a:pPr>
            <a:r>
              <a:rPr lang="fr-FR" sz="1000" dirty="0"/>
              <a:t>Supervision et mentorat d'une équipe de trois illustrateurs juniors, en les guidant dans la réalisation de leurs projets et en assurant la qualité des illustrations produites.</a:t>
            </a:r>
          </a:p>
          <a:p>
            <a:pPr marL="171450" indent="-171450">
              <a:buFont typeface="Arial" panose="020B0604020202020204" pitchFamily="34" charset="0"/>
              <a:buChar char="•"/>
            </a:pPr>
            <a:r>
              <a:rPr lang="fr-FR" sz="1000" dirty="0"/>
              <a:t>Collaboration avec des directeurs artistiques, des auteurs et des équipes marketing pour élaborer des concepts visuels et des illustrations pour des campagnes publicitaires, des livres et des magazines.</a:t>
            </a:r>
          </a:p>
          <a:p>
            <a:pPr marL="171450" indent="-171450">
              <a:buFont typeface="Arial" panose="020B0604020202020204" pitchFamily="34" charset="0"/>
              <a:buChar char="•"/>
            </a:pPr>
            <a:r>
              <a:rPr lang="fr-FR" sz="1000" dirty="0"/>
              <a:t>Participation active aux réunions de brainstorming et de présentation des projets pour garantir l'alignement entre les illustrations et les objectifs du client.</a:t>
            </a:r>
          </a:p>
          <a:p>
            <a:pPr marL="171450" indent="-171450">
              <a:buFont typeface="Arial" panose="020B0604020202020204" pitchFamily="34" charset="0"/>
              <a:buChar char="•"/>
            </a:pPr>
            <a:r>
              <a:rPr lang="fr-FR" sz="1000" dirty="0"/>
              <a:t>Contribution à la création de guidelines artistiques pour assurer la cohérence visuelle des projets.</a:t>
            </a:r>
          </a:p>
        </p:txBody>
      </p:sp>
    </p:spTree>
    <p:extLst>
      <p:ext uri="{BB962C8B-B14F-4D97-AF65-F5344CB8AC3E}">
        <p14:creationId xmlns:p14="http://schemas.microsoft.com/office/powerpoint/2010/main" val="3581072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43409A-4799-FA42-9F31-505AABB8CCA0}"/>
              </a:ext>
            </a:extLst>
          </p:cNvPr>
          <p:cNvSpPr>
            <a:spLocks noGrp="1"/>
          </p:cNvSpPr>
          <p:nvPr>
            <p:ph idx="1"/>
          </p:nvPr>
        </p:nvSpPr>
        <p:spPr>
          <a:xfrm>
            <a:off x="407259" y="689300"/>
            <a:ext cx="6043484" cy="8491464"/>
          </a:xfrm>
        </p:spPr>
        <p:txBody>
          <a:bodyPr>
            <a:normAutofit fontScale="40000" lnSpcReduction="20000"/>
          </a:bodyPr>
          <a:lstStyle/>
          <a:p>
            <a:pPr marL="0" indent="0">
              <a:buNone/>
            </a:pPr>
            <a:r>
              <a:rPr lang="fr-FR" b="1" dirty="0"/>
              <a:t>Cher(e) Candidat(e)</a:t>
            </a:r>
          </a:p>
          <a:p>
            <a:pPr marL="0" indent="0">
              <a:buNone/>
            </a:pPr>
            <a:endParaRPr lang="fr-FR" b="1" dirty="0"/>
          </a:p>
          <a:p>
            <a:pPr marL="0" indent="0">
              <a:buNone/>
            </a:pPr>
            <a:r>
              <a:rPr lang="fr-FR" b="1" dirty="0"/>
              <a:t>Merci d'avoir téléchargé ce modèle sur notre site. Nous espérons qu'il vous aidera à mettre en valeur votre CV.</a:t>
            </a:r>
          </a:p>
          <a:p>
            <a:pPr marL="0" indent="0">
              <a:buNone/>
            </a:pPr>
            <a:endParaRPr lang="fr-FR" b="1" dirty="0"/>
          </a:p>
          <a:p>
            <a:pPr marL="0" indent="0">
              <a:buNone/>
            </a:pPr>
            <a:r>
              <a:rPr lang="fr-FR" dirty="0"/>
              <a:t>---------------------------------------------------------------------------------------</a:t>
            </a:r>
          </a:p>
          <a:p>
            <a:pPr marL="0" indent="0">
              <a:buNone/>
            </a:pPr>
            <a:endParaRPr lang="fr-FR" dirty="0"/>
          </a:p>
          <a:p>
            <a:pPr marL="0" indent="0">
              <a:buNone/>
            </a:pPr>
            <a:r>
              <a:rPr lang="fr-FR" dirty="0"/>
              <a:t>Besoin de conseils pour rédiger votre CV ou vous préparer pour l’entretien d’embauche ? Consultez nos articles :</a:t>
            </a:r>
          </a:p>
          <a:p>
            <a:pPr marL="0" indent="0">
              <a:buNone/>
            </a:pPr>
            <a:endParaRPr lang="fr-FR" dirty="0"/>
          </a:p>
          <a:p>
            <a:pPr marL="0" indent="0">
              <a:buNone/>
            </a:pPr>
            <a:r>
              <a:rPr lang="fr-FR" dirty="0"/>
              <a:t>- </a:t>
            </a:r>
            <a:r>
              <a:rPr lang="fr-FR" dirty="0">
                <a:hlinkClick r:id="rId2"/>
              </a:rPr>
              <a:t>Le titre du CV : guide pratique + 30 exemples</a:t>
            </a:r>
            <a:endParaRPr lang="fr-FR" dirty="0"/>
          </a:p>
          <a:p>
            <a:pPr marL="0" indent="0">
              <a:buNone/>
            </a:pPr>
            <a:r>
              <a:rPr lang="fr-FR" dirty="0"/>
              <a:t>- </a:t>
            </a:r>
            <a:r>
              <a:rPr lang="fr-FR" dirty="0">
                <a:hlinkClick r:id="rId3"/>
              </a:rPr>
              <a:t>Comment mettre en valeur son expérience professionnelle ?</a:t>
            </a:r>
            <a:endParaRPr lang="fr-FR" dirty="0"/>
          </a:p>
          <a:p>
            <a:pPr marL="0" indent="0">
              <a:buNone/>
            </a:pPr>
            <a:r>
              <a:rPr lang="fr-FR" dirty="0"/>
              <a:t>- </a:t>
            </a:r>
            <a:r>
              <a:rPr lang="fr-FR" dirty="0">
                <a:hlinkClick r:id="rId4"/>
              </a:rPr>
              <a:t>Rédiger une accroche de CV percutante + 9 exemples</a:t>
            </a:r>
            <a:endParaRPr lang="fr-FR" dirty="0"/>
          </a:p>
          <a:p>
            <a:pPr marL="0" indent="0">
              <a:buNone/>
            </a:pPr>
            <a:r>
              <a:rPr lang="fr-FR" dirty="0"/>
              <a:t>- </a:t>
            </a:r>
            <a:r>
              <a:rPr lang="fr-FR" dirty="0">
                <a:hlinkClick r:id="rId5"/>
              </a:rPr>
              <a:t>Les 7 points clés d'un CV réussi</a:t>
            </a:r>
            <a:endParaRPr lang="fr-FR" dirty="0"/>
          </a:p>
          <a:p>
            <a:pPr marL="0" indent="0">
              <a:buNone/>
            </a:pPr>
            <a:r>
              <a:rPr lang="fr-FR" dirty="0"/>
              <a:t>- Personnalisez votre CV avec </a:t>
            </a:r>
            <a:r>
              <a:rPr lang="fr-FR" dirty="0">
                <a:hlinkClick r:id="rId6"/>
              </a:rPr>
              <a:t>des icônes gratuites</a:t>
            </a:r>
            <a:endParaRPr lang="fr-FR" dirty="0"/>
          </a:p>
          <a:p>
            <a:pPr marL="0" indent="0">
              <a:buNone/>
            </a:pPr>
            <a:r>
              <a:rPr lang="fr-FR" dirty="0"/>
              <a:t>- Bien </a:t>
            </a:r>
            <a:r>
              <a:rPr lang="fr-FR" dirty="0">
                <a:hlinkClick r:id="rId7"/>
              </a:rPr>
              <a:t>préparer son entretien </a:t>
            </a:r>
            <a:endParaRPr lang="fr-FR" dirty="0"/>
          </a:p>
          <a:p>
            <a:pPr marL="0" indent="0">
              <a:buNone/>
            </a:pPr>
            <a:endParaRPr lang="fr-FR" dirty="0"/>
          </a:p>
          <a:p>
            <a:pPr marL="0" indent="0">
              <a:buNone/>
            </a:pPr>
            <a:r>
              <a:rPr lang="fr-FR" dirty="0"/>
              <a:t>Nous proposons également plusieurs centaines d'exemples de lettres de motivation classées par métier et des modèles pour les mettre en forme.</a:t>
            </a:r>
          </a:p>
          <a:p>
            <a:pPr marL="0" indent="0">
              <a:buNone/>
            </a:pPr>
            <a:endParaRPr lang="fr-FR" dirty="0"/>
          </a:p>
          <a:p>
            <a:pPr marL="0" indent="0">
              <a:buNone/>
            </a:pPr>
            <a:r>
              <a:rPr lang="fr-FR" dirty="0"/>
              <a:t>- </a:t>
            </a:r>
            <a:r>
              <a:rPr lang="fr-FR" dirty="0">
                <a:hlinkClick r:id="rId8"/>
              </a:rPr>
              <a:t>1200 exemples de lettres de motivation </a:t>
            </a:r>
            <a:endParaRPr lang="fr-FR" dirty="0"/>
          </a:p>
          <a:p>
            <a:pPr marL="0" indent="0">
              <a:buNone/>
            </a:pPr>
            <a:r>
              <a:rPr lang="fr-FR" dirty="0"/>
              <a:t>- </a:t>
            </a:r>
            <a:r>
              <a:rPr lang="fr-FR" dirty="0">
                <a:hlinkClick r:id="rId9"/>
              </a:rPr>
              <a:t>Les modèles de </a:t>
            </a:r>
            <a:r>
              <a:rPr lang="fr-FR" dirty="0">
                <a:hlinkClick r:id="rId10"/>
              </a:rPr>
              <a:t>courrier</a:t>
            </a:r>
            <a:endParaRPr lang="fr-FR" dirty="0"/>
          </a:p>
          <a:p>
            <a:pPr marL="0" indent="0">
              <a:buNone/>
            </a:pPr>
            <a:r>
              <a:rPr lang="fr-FR" dirty="0"/>
              <a:t>- Tous nos conseils </a:t>
            </a:r>
            <a:r>
              <a:rPr lang="fr-FR" dirty="0">
                <a:hlinkClick r:id="rId11"/>
              </a:rPr>
              <a:t>pour rédiger une lettre efficace </a:t>
            </a:r>
            <a:endParaRPr lang="fr-FR" dirty="0"/>
          </a:p>
          <a:p>
            <a:pPr marL="0" indent="0">
              <a:buNone/>
            </a:pPr>
            <a:endParaRPr lang="fr-FR" dirty="0"/>
          </a:p>
          <a:p>
            <a:pPr marL="0" indent="0">
              <a:buNone/>
            </a:pPr>
            <a:endParaRPr lang="fr-FR" dirty="0"/>
          </a:p>
          <a:p>
            <a:pPr marL="0" indent="0">
              <a:buNone/>
            </a:pPr>
            <a:r>
              <a:rPr lang="fr-FR" dirty="0"/>
              <a:t>Nous vous souhaitons bonne chance dans vos recherches et vos entretiens </a:t>
            </a:r>
            <a:r>
              <a:rPr lang="fr-FR" dirty="0">
                <a:sym typeface="Wingdings" pitchFamily="2" charset="2"/>
              </a:rPr>
              <a:t> </a:t>
            </a:r>
            <a:endParaRPr lang="fr-FR" dirty="0"/>
          </a:p>
          <a:p>
            <a:pPr marL="0" indent="0">
              <a:buNone/>
            </a:pPr>
            <a:endParaRPr lang="fr-FR" dirty="0"/>
          </a:p>
          <a:p>
            <a:pPr marL="0" indent="0">
              <a:buNone/>
            </a:pPr>
            <a:endParaRPr lang="fr-FR" dirty="0"/>
          </a:p>
          <a:p>
            <a:pPr marL="0" indent="0">
              <a:buNone/>
            </a:pPr>
            <a:r>
              <a:rPr lang="fr-FR" dirty="0"/>
              <a:t>Enfin, rappelez-vous qu'une bonne candidature est une candidature personnalisée ! Prenez donc le temps de la rédiger avec soin car elle décrit votre parcours professionnel et votre personnalité.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ctr">
              <a:buNone/>
            </a:pPr>
            <a:r>
              <a:rPr lang="fr-FR" dirty="0">
                <a:solidFill>
                  <a:schemeClr val="tx1">
                    <a:lumMod val="50000"/>
                    <a:lumOff val="50000"/>
                  </a:schemeClr>
                </a:solidFill>
              </a:rPr>
              <a:t>----------------</a:t>
            </a:r>
          </a:p>
          <a:p>
            <a:pPr marL="0" indent="0">
              <a:buNone/>
            </a:pPr>
            <a:r>
              <a:rPr lang="fr-FR" sz="1905" dirty="0">
                <a:solidFill>
                  <a:schemeClr val="tx1">
                    <a:lumMod val="50000"/>
                    <a:lumOff val="50000"/>
                  </a:schemeClr>
                </a:solidFill>
              </a:rPr>
              <a:t>Copyright : Les contenus diffusés sur notre site (modèles de CV, modèles de lettre, articles ...) sont la propriété de creeruncv.com. Leur utilisation est limitée à un usage strictement personnel. Il est interdit de les diffuser ou redistribuer sans notre accord. Contenus déposés dans 180 pays devant huissier. Reproduction strictement interdite, même partielle. Limité à un usage strictement personnel. </a:t>
            </a:r>
            <a:br>
              <a:rPr lang="fr-FR" sz="1905" dirty="0">
                <a:solidFill>
                  <a:schemeClr val="tx1">
                    <a:lumMod val="50000"/>
                    <a:lumOff val="50000"/>
                  </a:schemeClr>
                </a:solidFill>
              </a:rPr>
            </a:br>
            <a:r>
              <a:rPr lang="fr-FR" sz="1905" dirty="0" err="1">
                <a:solidFill>
                  <a:schemeClr val="tx1">
                    <a:lumMod val="50000"/>
                    <a:lumOff val="50000"/>
                  </a:schemeClr>
                </a:solidFill>
              </a:rPr>
              <a:t>Disclaimer</a:t>
            </a:r>
            <a:r>
              <a:rPr lang="fr-FR" sz="1905" dirty="0">
                <a:solidFill>
                  <a:schemeClr val="tx1">
                    <a:lumMod val="50000"/>
                    <a:lumOff val="50000"/>
                  </a:schemeClr>
                </a:solidFill>
              </a:rPr>
              <a:t> : Les modèles disponibles sur notre site fournis "en l'état" et sans garantie.</a:t>
            </a:r>
          </a:p>
          <a:p>
            <a:pPr marL="0" indent="0">
              <a:buNone/>
            </a:pPr>
            <a:endParaRPr lang="fr-FR" sz="2220" dirty="0">
              <a:solidFill>
                <a:schemeClr val="tx1">
                  <a:lumMod val="50000"/>
                  <a:lumOff val="50000"/>
                </a:schemeClr>
              </a:solidFill>
            </a:endParaRPr>
          </a:p>
          <a:p>
            <a:pPr marL="0" indent="0" algn="ctr">
              <a:buNone/>
            </a:pPr>
            <a:r>
              <a:rPr lang="fr-FR" sz="2220" dirty="0" err="1"/>
              <a:t>Créeruncv.com</a:t>
            </a:r>
            <a:r>
              <a:rPr lang="fr-FR" sz="2220" dirty="0"/>
              <a:t> est un site gratuit. </a:t>
            </a:r>
          </a:p>
        </p:txBody>
      </p:sp>
    </p:spTree>
    <p:extLst>
      <p:ext uri="{BB962C8B-B14F-4D97-AF65-F5344CB8AC3E}">
        <p14:creationId xmlns:p14="http://schemas.microsoft.com/office/powerpoint/2010/main" val="28275581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a:defRPr sz="2800" b="1" dirty="0" smtClean="0">
            <a:solidFill>
              <a:srgbClr val="EAECD4"/>
            </a:solidFill>
            <a:latin typeface="Arial Black" panose="020B0A04020102020204" pitchFamily="34" charset="0"/>
            <a:ea typeface="Open Sans Semibold" panose="020B0706030804020204" pitchFamily="34" charset="0"/>
            <a:cs typeface="Open Sans Semibold" panose="020B07060308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4002</TotalTime>
  <Words>730</Words>
  <Application>Microsoft Macintosh PowerPoint</Application>
  <PresentationFormat>Format A4 (210 x 297 mm)</PresentationFormat>
  <Paragraphs>80</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Calibri Light</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455</cp:revision>
  <dcterms:created xsi:type="dcterms:W3CDTF">2019-07-01T12:35:06Z</dcterms:created>
  <dcterms:modified xsi:type="dcterms:W3CDTF">2023-05-15T16:11:28Z</dcterms:modified>
</cp:coreProperties>
</file>